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18"/>
  </p:notesMasterIdLst>
  <p:sldIdLst>
    <p:sldId id="256" r:id="rId2"/>
    <p:sldId id="277"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57" r:id="rId22"/>
    <p:sldId id="258" r:id="rId23"/>
    <p:sldId id="259" r:id="rId24"/>
    <p:sldId id="260" r:id="rId25"/>
    <p:sldId id="269" r:id="rId26"/>
    <p:sldId id="270" r:id="rId27"/>
    <p:sldId id="271" r:id="rId28"/>
    <p:sldId id="272" r:id="rId29"/>
    <p:sldId id="273" r:id="rId30"/>
    <p:sldId id="274" r:id="rId31"/>
    <p:sldId id="27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69" r:id="rId52"/>
    <p:sldId id="315" r:id="rId53"/>
    <p:sldId id="316" r:id="rId54"/>
    <p:sldId id="317" r:id="rId55"/>
    <p:sldId id="318" r:id="rId56"/>
    <p:sldId id="370" r:id="rId57"/>
    <p:sldId id="319" r:id="rId58"/>
    <p:sldId id="320" r:id="rId59"/>
    <p:sldId id="321" r:id="rId60"/>
    <p:sldId id="371" r:id="rId61"/>
    <p:sldId id="322" r:id="rId62"/>
    <p:sldId id="323" r:id="rId63"/>
    <p:sldId id="265"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 id="337" r:id="rId78"/>
    <p:sldId id="338" r:id="rId79"/>
    <p:sldId id="339" r:id="rId80"/>
    <p:sldId id="340" r:id="rId81"/>
    <p:sldId id="341" r:id="rId82"/>
    <p:sldId id="342" r:id="rId83"/>
    <p:sldId id="343" r:id="rId84"/>
    <p:sldId id="344" r:id="rId85"/>
    <p:sldId id="345" r:id="rId86"/>
    <p:sldId id="346" r:id="rId87"/>
    <p:sldId id="347" r:id="rId88"/>
    <p:sldId id="348" r:id="rId89"/>
    <p:sldId id="349" r:id="rId90"/>
    <p:sldId id="263" r:id="rId91"/>
    <p:sldId id="350" r:id="rId92"/>
    <p:sldId id="351" r:id="rId93"/>
    <p:sldId id="352" r:id="rId94"/>
    <p:sldId id="353" r:id="rId95"/>
    <p:sldId id="354" r:id="rId96"/>
    <p:sldId id="355" r:id="rId97"/>
    <p:sldId id="356" r:id="rId98"/>
    <p:sldId id="261" r:id="rId99"/>
    <p:sldId id="357" r:id="rId100"/>
    <p:sldId id="358" r:id="rId101"/>
    <p:sldId id="359" r:id="rId102"/>
    <p:sldId id="360" r:id="rId103"/>
    <p:sldId id="361" r:id="rId104"/>
    <p:sldId id="362" r:id="rId105"/>
    <p:sldId id="363" r:id="rId106"/>
    <p:sldId id="364" r:id="rId107"/>
    <p:sldId id="365" r:id="rId108"/>
    <p:sldId id="366" r:id="rId109"/>
    <p:sldId id="367" r:id="rId110"/>
    <p:sldId id="368" r:id="rId111"/>
    <p:sldId id="262" r:id="rId112"/>
    <p:sldId id="264" r:id="rId113"/>
    <p:sldId id="276" r:id="rId114"/>
    <p:sldId id="266" r:id="rId115"/>
    <p:sldId id="267" r:id="rId116"/>
    <p:sldId id="268" r:id="rId1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3" autoAdjust="0"/>
    <p:restoredTop sz="94660"/>
  </p:normalViewPr>
  <p:slideViewPr>
    <p:cSldViewPr snapToGrid="0">
      <p:cViewPr varScale="1">
        <p:scale>
          <a:sx n="44" d="100"/>
          <a:sy n="44" d="100"/>
        </p:scale>
        <p:origin x="66" y="414"/>
      </p:cViewPr>
      <p:guideLst/>
    </p:cSldViewPr>
  </p:slideViewPr>
  <p:notesTextViewPr>
    <p:cViewPr>
      <p:scale>
        <a:sx n="1" d="1"/>
        <a:sy n="1" d="1"/>
      </p:scale>
      <p:origin x="0" y="0"/>
    </p:cViewPr>
  </p:notesTextViewPr>
  <p:sorterViewPr>
    <p:cViewPr>
      <p:scale>
        <a:sx n="50" d="100"/>
        <a:sy n="50" d="100"/>
      </p:scale>
      <p:origin x="0" y="-2400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28C14D-E44D-4DA2-883C-8715C5619961}" type="datetimeFigureOut">
              <a:rPr lang="en-US" smtClean="0"/>
              <a:t>5/22/2018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C14CA0-4103-4D77-9A45-B7F6A669D551}" type="slidenum">
              <a:rPr lang="en-US" smtClean="0"/>
              <a:t>‹#›</a:t>
            </a:fld>
            <a:endParaRPr lang="en-US"/>
          </a:p>
        </p:txBody>
      </p:sp>
    </p:spTree>
    <p:extLst>
      <p:ext uri="{BB962C8B-B14F-4D97-AF65-F5344CB8AC3E}">
        <p14:creationId xmlns:p14="http://schemas.microsoft.com/office/powerpoint/2010/main" val="2839499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FE497D-42A9-48EC-AC40-BED5BEBF84FD}" type="slidenum">
              <a:rPr lang="en-US" smtClean="0"/>
              <a:t>2</a:t>
            </a:fld>
            <a:endParaRPr lang="en-US"/>
          </a:p>
        </p:txBody>
      </p:sp>
    </p:spTree>
    <p:extLst>
      <p:ext uri="{BB962C8B-B14F-4D97-AF65-F5344CB8AC3E}">
        <p14:creationId xmlns:p14="http://schemas.microsoft.com/office/powerpoint/2010/main" val="1267404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FE497D-42A9-48EC-AC40-BED5BEBF84FD}" type="slidenum">
              <a:rPr lang="en-US" smtClean="0"/>
              <a:t>13</a:t>
            </a:fld>
            <a:endParaRPr lang="en-US"/>
          </a:p>
        </p:txBody>
      </p:sp>
    </p:spTree>
    <p:extLst>
      <p:ext uri="{BB962C8B-B14F-4D97-AF65-F5344CB8AC3E}">
        <p14:creationId xmlns:p14="http://schemas.microsoft.com/office/powerpoint/2010/main" val="2944648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FE497D-42A9-48EC-AC40-BED5BEBF84FD}" type="slidenum">
              <a:rPr lang="en-US" smtClean="0"/>
              <a:t>14</a:t>
            </a:fld>
            <a:endParaRPr lang="en-US"/>
          </a:p>
        </p:txBody>
      </p:sp>
    </p:spTree>
    <p:extLst>
      <p:ext uri="{BB962C8B-B14F-4D97-AF65-F5344CB8AC3E}">
        <p14:creationId xmlns:p14="http://schemas.microsoft.com/office/powerpoint/2010/main" val="3526460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FE497D-42A9-48EC-AC40-BED5BEBF84FD}" type="slidenum">
              <a:rPr lang="en-US" smtClean="0"/>
              <a:t>15</a:t>
            </a:fld>
            <a:endParaRPr lang="en-US"/>
          </a:p>
        </p:txBody>
      </p:sp>
    </p:spTree>
    <p:extLst>
      <p:ext uri="{BB962C8B-B14F-4D97-AF65-F5344CB8AC3E}">
        <p14:creationId xmlns:p14="http://schemas.microsoft.com/office/powerpoint/2010/main" val="2357464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FE497D-42A9-48EC-AC40-BED5BEBF84FD}" type="slidenum">
              <a:rPr lang="en-US" smtClean="0"/>
              <a:t>16</a:t>
            </a:fld>
            <a:endParaRPr lang="en-US"/>
          </a:p>
        </p:txBody>
      </p:sp>
    </p:spTree>
    <p:extLst>
      <p:ext uri="{BB962C8B-B14F-4D97-AF65-F5344CB8AC3E}">
        <p14:creationId xmlns:p14="http://schemas.microsoft.com/office/powerpoint/2010/main" val="806028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FE497D-42A9-48EC-AC40-BED5BEBF84FD}" type="slidenum">
              <a:rPr lang="en-US" smtClean="0"/>
              <a:t>17</a:t>
            </a:fld>
            <a:endParaRPr lang="en-US"/>
          </a:p>
        </p:txBody>
      </p:sp>
    </p:spTree>
    <p:extLst>
      <p:ext uri="{BB962C8B-B14F-4D97-AF65-F5344CB8AC3E}">
        <p14:creationId xmlns:p14="http://schemas.microsoft.com/office/powerpoint/2010/main" val="3784115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FE497D-42A9-48EC-AC40-BED5BEBF84FD}" type="slidenum">
              <a:rPr lang="en-US" smtClean="0"/>
              <a:t>19</a:t>
            </a:fld>
            <a:endParaRPr lang="en-US"/>
          </a:p>
        </p:txBody>
      </p:sp>
    </p:spTree>
    <p:extLst>
      <p:ext uri="{BB962C8B-B14F-4D97-AF65-F5344CB8AC3E}">
        <p14:creationId xmlns:p14="http://schemas.microsoft.com/office/powerpoint/2010/main" val="1238531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FE497D-42A9-48EC-AC40-BED5BEBF84FD}" type="slidenum">
              <a:rPr lang="en-US" smtClean="0"/>
              <a:t>20</a:t>
            </a:fld>
            <a:endParaRPr lang="en-US"/>
          </a:p>
        </p:txBody>
      </p:sp>
    </p:spTree>
    <p:extLst>
      <p:ext uri="{BB962C8B-B14F-4D97-AF65-F5344CB8AC3E}">
        <p14:creationId xmlns:p14="http://schemas.microsoft.com/office/powerpoint/2010/main" val="1816050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A8760FA-954F-4C90-9797-5F13F703B0F1}" type="slidenum">
              <a:rPr lang="en-US" altLang="en-US" sz="1200" smtClean="0"/>
              <a:pPr/>
              <a:t>25</a:t>
            </a:fld>
            <a:endParaRPr lang="en-US" altLang="en-US" sz="1200" smtClean="0"/>
          </a:p>
        </p:txBody>
      </p:sp>
    </p:spTree>
    <p:extLst>
      <p:ext uri="{BB962C8B-B14F-4D97-AF65-F5344CB8AC3E}">
        <p14:creationId xmlns:p14="http://schemas.microsoft.com/office/powerpoint/2010/main" val="3591091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95B6A21-D888-410E-A352-CC18F7133C45}" type="slidenum">
              <a:rPr lang="en-US" altLang="en-US" sz="1200" smtClean="0"/>
              <a:pPr/>
              <a:t>26</a:t>
            </a:fld>
            <a:endParaRPr lang="en-US" altLang="en-US" sz="1200" smtClean="0"/>
          </a:p>
        </p:txBody>
      </p:sp>
    </p:spTree>
    <p:extLst>
      <p:ext uri="{BB962C8B-B14F-4D97-AF65-F5344CB8AC3E}">
        <p14:creationId xmlns:p14="http://schemas.microsoft.com/office/powerpoint/2010/main" val="663043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2D895CD-699A-449F-B4F4-673A44049AD4}" type="slidenum">
              <a:rPr lang="en-US" altLang="en-US" sz="1200" smtClean="0"/>
              <a:pPr/>
              <a:t>27</a:t>
            </a:fld>
            <a:endParaRPr lang="en-US" altLang="en-US" sz="1200" smtClean="0"/>
          </a:p>
        </p:txBody>
      </p:sp>
    </p:spTree>
    <p:extLst>
      <p:ext uri="{BB962C8B-B14F-4D97-AF65-F5344CB8AC3E}">
        <p14:creationId xmlns:p14="http://schemas.microsoft.com/office/powerpoint/2010/main" val="89488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FE497D-42A9-48EC-AC40-BED5BEBF84FD}" type="slidenum">
              <a:rPr lang="en-US" smtClean="0"/>
              <a:t>4</a:t>
            </a:fld>
            <a:endParaRPr lang="en-US"/>
          </a:p>
        </p:txBody>
      </p:sp>
    </p:spTree>
    <p:extLst>
      <p:ext uri="{BB962C8B-B14F-4D97-AF65-F5344CB8AC3E}">
        <p14:creationId xmlns:p14="http://schemas.microsoft.com/office/powerpoint/2010/main" val="2046363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63DFF4D-044E-4CC7-8BB7-E25E4BC540EA}" type="slidenum">
              <a:rPr lang="en-US" altLang="en-US" sz="1200" smtClean="0"/>
              <a:pPr/>
              <a:t>28</a:t>
            </a:fld>
            <a:endParaRPr lang="en-US" altLang="en-US" sz="1200" smtClean="0"/>
          </a:p>
        </p:txBody>
      </p:sp>
    </p:spTree>
    <p:extLst>
      <p:ext uri="{BB962C8B-B14F-4D97-AF65-F5344CB8AC3E}">
        <p14:creationId xmlns:p14="http://schemas.microsoft.com/office/powerpoint/2010/main" val="1747041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59291C-A088-4CE0-93A1-7614CB3C97CD}" type="slidenum">
              <a:rPr lang="en-US" altLang="en-US"/>
              <a:pPr/>
              <a:t>32</a:t>
            </a:fld>
            <a:endParaRPr lang="en-US" alt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46646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8B2A3E-095F-4AD0-BA49-AC7D58273BC8}" type="slidenum">
              <a:rPr lang="en-US" altLang="en-US"/>
              <a:pPr/>
              <a:t>33</a:t>
            </a:fld>
            <a:endParaRPr lang="en-US" alt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74376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11E8A5-2862-4176-9C45-33DDE7ECBBD2}" type="slidenum">
              <a:rPr lang="en-US" altLang="en-US" smtClean="0"/>
              <a:pPr/>
              <a:t>34</a:t>
            </a:fld>
            <a:endParaRPr lang="en-US" altLang="en-US"/>
          </a:p>
        </p:txBody>
      </p:sp>
    </p:spTree>
    <p:extLst>
      <p:ext uri="{BB962C8B-B14F-4D97-AF65-F5344CB8AC3E}">
        <p14:creationId xmlns:p14="http://schemas.microsoft.com/office/powerpoint/2010/main" val="1596409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11E8A5-2862-4176-9C45-33DDE7ECBBD2}" type="slidenum">
              <a:rPr lang="en-US" altLang="en-US" smtClean="0"/>
              <a:pPr/>
              <a:t>35</a:t>
            </a:fld>
            <a:endParaRPr lang="en-US" altLang="en-US"/>
          </a:p>
        </p:txBody>
      </p:sp>
    </p:spTree>
    <p:extLst>
      <p:ext uri="{BB962C8B-B14F-4D97-AF65-F5344CB8AC3E}">
        <p14:creationId xmlns:p14="http://schemas.microsoft.com/office/powerpoint/2010/main" val="3571840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B30A7E-A240-4A36-A081-7FEC5852A622}" type="slidenum">
              <a:rPr lang="en-US" altLang="en-US"/>
              <a:pPr/>
              <a:t>36</a:t>
            </a:fld>
            <a:endParaRPr lang="en-US" alt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587056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4BB69E-DB8B-4B0F-AAEA-779709DD20E9}" type="slidenum">
              <a:rPr lang="en-US" altLang="en-US"/>
              <a:pPr/>
              <a:t>37</a:t>
            </a:fld>
            <a:endParaRPr lang="en-US" alt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413991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71B3A9-3C13-49E4-8D8A-75B84CA74150}" type="slidenum">
              <a:rPr lang="en-US" altLang="en-US"/>
              <a:pPr/>
              <a:t>38</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91380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4B74A1-2321-4F09-91EB-B228129FC723}" type="slidenum">
              <a:rPr lang="en-US" altLang="en-US"/>
              <a:pPr/>
              <a:t>39</a:t>
            </a:fld>
            <a:endParaRPr lang="en-US" alt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282736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E7C6BB-55B1-4312-B01F-72444ABFE798}" type="slidenum">
              <a:rPr lang="en-US" altLang="en-US"/>
              <a:pPr/>
              <a:t>44</a:t>
            </a:fld>
            <a:endParaRPr lang="en-US" alt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96338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FE497D-42A9-48EC-AC40-BED5BEBF84FD}" type="slidenum">
              <a:rPr lang="en-US" smtClean="0"/>
              <a:t>5</a:t>
            </a:fld>
            <a:endParaRPr lang="en-US"/>
          </a:p>
        </p:txBody>
      </p:sp>
    </p:spTree>
    <p:extLst>
      <p:ext uri="{BB962C8B-B14F-4D97-AF65-F5344CB8AC3E}">
        <p14:creationId xmlns:p14="http://schemas.microsoft.com/office/powerpoint/2010/main" val="24367155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94815D-0BA7-4226-BC84-12251F06FB32}" type="slidenum">
              <a:rPr lang="en-US" altLang="en-US"/>
              <a:pPr/>
              <a:t>45</a:t>
            </a:fld>
            <a:endParaRPr lang="en-US" alt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851895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6696FF-2C19-4C43-9F33-D78512A9C87C}" type="slidenum">
              <a:rPr lang="en-US" altLang="en-US"/>
              <a:pPr/>
              <a:t>46</a:t>
            </a:fld>
            <a:endParaRPr lang="en-US" alt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35335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11E8A5-2862-4176-9C45-33DDE7ECBBD2}" type="slidenum">
              <a:rPr lang="en-US" altLang="en-US" smtClean="0"/>
              <a:pPr/>
              <a:t>47</a:t>
            </a:fld>
            <a:endParaRPr lang="en-US" altLang="en-US"/>
          </a:p>
        </p:txBody>
      </p:sp>
    </p:spTree>
    <p:extLst>
      <p:ext uri="{BB962C8B-B14F-4D97-AF65-F5344CB8AC3E}">
        <p14:creationId xmlns:p14="http://schemas.microsoft.com/office/powerpoint/2010/main" val="2389925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4752C6-1081-4438-B4AA-EB0D6EA06894}" type="slidenum">
              <a:rPr lang="en-US" smtClean="0"/>
              <a:t>48</a:t>
            </a:fld>
            <a:endParaRPr lang="en-US"/>
          </a:p>
        </p:txBody>
      </p:sp>
    </p:spTree>
    <p:extLst>
      <p:ext uri="{BB962C8B-B14F-4D97-AF65-F5344CB8AC3E}">
        <p14:creationId xmlns:p14="http://schemas.microsoft.com/office/powerpoint/2010/main" val="25741135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4752C6-1081-4438-B4AA-EB0D6EA06894}" type="slidenum">
              <a:rPr lang="en-US" smtClean="0"/>
              <a:t>49</a:t>
            </a:fld>
            <a:endParaRPr lang="en-US"/>
          </a:p>
        </p:txBody>
      </p:sp>
    </p:spTree>
    <p:extLst>
      <p:ext uri="{BB962C8B-B14F-4D97-AF65-F5344CB8AC3E}">
        <p14:creationId xmlns:p14="http://schemas.microsoft.com/office/powerpoint/2010/main" val="27558909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4752C6-1081-4438-B4AA-EB0D6EA06894}" type="slidenum">
              <a:rPr lang="en-US" smtClean="0"/>
              <a:t>50</a:t>
            </a:fld>
            <a:endParaRPr lang="en-US"/>
          </a:p>
        </p:txBody>
      </p:sp>
    </p:spTree>
    <p:extLst>
      <p:ext uri="{BB962C8B-B14F-4D97-AF65-F5344CB8AC3E}">
        <p14:creationId xmlns:p14="http://schemas.microsoft.com/office/powerpoint/2010/main" val="32904309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4752C6-1081-4438-B4AA-EB0D6EA06894}" type="slidenum">
              <a:rPr lang="en-US" smtClean="0"/>
              <a:t>52</a:t>
            </a:fld>
            <a:endParaRPr lang="en-US"/>
          </a:p>
        </p:txBody>
      </p:sp>
    </p:spTree>
    <p:extLst>
      <p:ext uri="{BB962C8B-B14F-4D97-AF65-F5344CB8AC3E}">
        <p14:creationId xmlns:p14="http://schemas.microsoft.com/office/powerpoint/2010/main" val="38008623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4752C6-1081-4438-B4AA-EB0D6EA06894}" type="slidenum">
              <a:rPr lang="en-US" smtClean="0"/>
              <a:t>53</a:t>
            </a:fld>
            <a:endParaRPr lang="en-US"/>
          </a:p>
        </p:txBody>
      </p:sp>
    </p:spTree>
    <p:extLst>
      <p:ext uri="{BB962C8B-B14F-4D97-AF65-F5344CB8AC3E}">
        <p14:creationId xmlns:p14="http://schemas.microsoft.com/office/powerpoint/2010/main" val="30189432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4752C6-1081-4438-B4AA-EB0D6EA06894}" type="slidenum">
              <a:rPr lang="en-US" smtClean="0"/>
              <a:t>54</a:t>
            </a:fld>
            <a:endParaRPr lang="en-US"/>
          </a:p>
        </p:txBody>
      </p:sp>
    </p:spTree>
    <p:extLst>
      <p:ext uri="{BB962C8B-B14F-4D97-AF65-F5344CB8AC3E}">
        <p14:creationId xmlns:p14="http://schemas.microsoft.com/office/powerpoint/2010/main" val="37935642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4752C6-1081-4438-B4AA-EB0D6EA06894}" type="slidenum">
              <a:rPr lang="en-US" smtClean="0"/>
              <a:t>55</a:t>
            </a:fld>
            <a:endParaRPr lang="en-US"/>
          </a:p>
        </p:txBody>
      </p:sp>
    </p:spTree>
    <p:extLst>
      <p:ext uri="{BB962C8B-B14F-4D97-AF65-F5344CB8AC3E}">
        <p14:creationId xmlns:p14="http://schemas.microsoft.com/office/powerpoint/2010/main" val="330639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FE497D-42A9-48EC-AC40-BED5BEBF84FD}" type="slidenum">
              <a:rPr lang="en-US" smtClean="0"/>
              <a:t>6</a:t>
            </a:fld>
            <a:endParaRPr lang="en-US"/>
          </a:p>
        </p:txBody>
      </p:sp>
    </p:spTree>
    <p:extLst>
      <p:ext uri="{BB962C8B-B14F-4D97-AF65-F5344CB8AC3E}">
        <p14:creationId xmlns:p14="http://schemas.microsoft.com/office/powerpoint/2010/main" val="38291372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1423B1F4-0692-4CCD-A0B9-55A42F68DA99}" type="slidenum">
              <a:rPr lang="en-US" altLang="en-US" sz="1200"/>
              <a:pPr/>
              <a:t>58</a:t>
            </a:fld>
            <a:endParaRPr lang="en-US" altLang="en-US" sz="1200"/>
          </a:p>
        </p:txBody>
      </p:sp>
    </p:spTree>
    <p:extLst>
      <p:ext uri="{BB962C8B-B14F-4D97-AF65-F5344CB8AC3E}">
        <p14:creationId xmlns:p14="http://schemas.microsoft.com/office/powerpoint/2010/main" val="11543754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93D0886-BD8A-44D9-A982-4E86C83D8DFD}" type="slidenum">
              <a:rPr lang="en-US" altLang="en-US" sz="1200"/>
              <a:pPr/>
              <a:t>61</a:t>
            </a:fld>
            <a:endParaRPr lang="en-US" altLang="en-US" sz="1200"/>
          </a:p>
        </p:txBody>
      </p:sp>
    </p:spTree>
    <p:extLst>
      <p:ext uri="{BB962C8B-B14F-4D97-AF65-F5344CB8AC3E}">
        <p14:creationId xmlns:p14="http://schemas.microsoft.com/office/powerpoint/2010/main" val="34761246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FFE2B4D-C524-4268-9092-E61E1E33A7EE}" type="slidenum">
              <a:rPr lang="en-US" altLang="en-US" sz="1200"/>
              <a:pPr/>
              <a:t>62</a:t>
            </a:fld>
            <a:endParaRPr lang="en-US" altLang="en-US" sz="1200"/>
          </a:p>
        </p:txBody>
      </p:sp>
    </p:spTree>
    <p:extLst>
      <p:ext uri="{BB962C8B-B14F-4D97-AF65-F5344CB8AC3E}">
        <p14:creationId xmlns:p14="http://schemas.microsoft.com/office/powerpoint/2010/main" val="8095016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E143A63-0FD6-4407-87D2-C90A29BB78BE}" type="slidenum">
              <a:rPr lang="en-US" altLang="en-US" sz="1200"/>
              <a:pPr/>
              <a:t>64</a:t>
            </a:fld>
            <a:endParaRPr lang="en-US" altLang="en-US" sz="1200"/>
          </a:p>
        </p:txBody>
      </p:sp>
    </p:spTree>
    <p:extLst>
      <p:ext uri="{BB962C8B-B14F-4D97-AF65-F5344CB8AC3E}">
        <p14:creationId xmlns:p14="http://schemas.microsoft.com/office/powerpoint/2010/main" val="23027717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1BC7830-3C4F-44CF-AFEE-BF7BF04CACDB}" type="slidenum">
              <a:rPr lang="en-US" altLang="en-US" sz="1200"/>
              <a:pPr/>
              <a:t>65</a:t>
            </a:fld>
            <a:endParaRPr lang="en-US" altLang="en-US" sz="1200"/>
          </a:p>
        </p:txBody>
      </p:sp>
    </p:spTree>
    <p:extLst>
      <p:ext uri="{BB962C8B-B14F-4D97-AF65-F5344CB8AC3E}">
        <p14:creationId xmlns:p14="http://schemas.microsoft.com/office/powerpoint/2010/main" val="13915179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BCD7D75-279F-4B02-90F3-5C4E3F08FC93}" type="slidenum">
              <a:rPr lang="en-US" altLang="en-US" sz="1200"/>
              <a:pPr/>
              <a:t>66</a:t>
            </a:fld>
            <a:endParaRPr lang="en-US" altLang="en-US" sz="1200"/>
          </a:p>
        </p:txBody>
      </p:sp>
    </p:spTree>
    <p:extLst>
      <p:ext uri="{BB962C8B-B14F-4D97-AF65-F5344CB8AC3E}">
        <p14:creationId xmlns:p14="http://schemas.microsoft.com/office/powerpoint/2010/main" val="42644267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0B90ECB-E721-451A-AEA5-6D01A639BEF7}" type="slidenum">
              <a:rPr lang="en-US" altLang="en-US" sz="1200"/>
              <a:pPr/>
              <a:t>67</a:t>
            </a:fld>
            <a:endParaRPr lang="en-US" altLang="en-US" sz="1200"/>
          </a:p>
        </p:txBody>
      </p:sp>
    </p:spTree>
    <p:extLst>
      <p:ext uri="{BB962C8B-B14F-4D97-AF65-F5344CB8AC3E}">
        <p14:creationId xmlns:p14="http://schemas.microsoft.com/office/powerpoint/2010/main" val="29067595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B3895A7-C402-4453-9AB0-49714C6C78FD}" type="slidenum">
              <a:rPr lang="en-US" altLang="en-US" sz="1200"/>
              <a:pPr/>
              <a:t>68</a:t>
            </a:fld>
            <a:endParaRPr lang="en-US" altLang="en-US" sz="1200"/>
          </a:p>
        </p:txBody>
      </p:sp>
    </p:spTree>
    <p:extLst>
      <p:ext uri="{BB962C8B-B14F-4D97-AF65-F5344CB8AC3E}">
        <p14:creationId xmlns:p14="http://schemas.microsoft.com/office/powerpoint/2010/main" val="2192113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anose="020B0600070205080204" pitchFamily="34" charset="-128"/>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06F209C-517F-457D-9E7B-BB4ACCBE6407}" type="slidenum">
              <a:rPr lang="en-US" altLang="en-US" sz="1200"/>
              <a:pPr/>
              <a:t>69</a:t>
            </a:fld>
            <a:endParaRPr lang="en-US" altLang="en-US" sz="1200"/>
          </a:p>
        </p:txBody>
      </p:sp>
    </p:spTree>
    <p:extLst>
      <p:ext uri="{BB962C8B-B14F-4D97-AF65-F5344CB8AC3E}">
        <p14:creationId xmlns:p14="http://schemas.microsoft.com/office/powerpoint/2010/main" val="14317031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C6CD3A4B-1E3D-4809-A251-C2CF72936082}" type="slidenum">
              <a:rPr lang="en-US" altLang="en-US" sz="1200"/>
              <a:pPr/>
              <a:t>70</a:t>
            </a:fld>
            <a:endParaRPr lang="en-US" altLang="en-US" sz="1200"/>
          </a:p>
        </p:txBody>
      </p:sp>
    </p:spTree>
    <p:extLst>
      <p:ext uri="{BB962C8B-B14F-4D97-AF65-F5344CB8AC3E}">
        <p14:creationId xmlns:p14="http://schemas.microsoft.com/office/powerpoint/2010/main" val="2785164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FE497D-42A9-48EC-AC40-BED5BEBF84FD}" type="slidenum">
              <a:rPr lang="en-US" smtClean="0"/>
              <a:t>7</a:t>
            </a:fld>
            <a:endParaRPr lang="en-US"/>
          </a:p>
        </p:txBody>
      </p:sp>
    </p:spTree>
    <p:extLst>
      <p:ext uri="{BB962C8B-B14F-4D97-AF65-F5344CB8AC3E}">
        <p14:creationId xmlns:p14="http://schemas.microsoft.com/office/powerpoint/2010/main" val="11567894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C5E8B5C7-DAD1-46FE-A075-0AC248B93FD1}" type="slidenum">
              <a:rPr lang="en-US" altLang="en-US" sz="1200"/>
              <a:pPr/>
              <a:t>71</a:t>
            </a:fld>
            <a:endParaRPr lang="en-US" altLang="en-US" sz="1200"/>
          </a:p>
        </p:txBody>
      </p:sp>
    </p:spTree>
    <p:extLst>
      <p:ext uri="{BB962C8B-B14F-4D97-AF65-F5344CB8AC3E}">
        <p14:creationId xmlns:p14="http://schemas.microsoft.com/office/powerpoint/2010/main" val="31101135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CB0A0730-26C4-4F32-81B2-A1EE70092C88}" type="slidenum">
              <a:rPr lang="en-US" altLang="en-US" sz="1200"/>
              <a:pPr/>
              <a:t>72</a:t>
            </a:fld>
            <a:endParaRPr lang="en-US" altLang="en-US" sz="1200"/>
          </a:p>
        </p:txBody>
      </p:sp>
    </p:spTree>
    <p:extLst>
      <p:ext uri="{BB962C8B-B14F-4D97-AF65-F5344CB8AC3E}">
        <p14:creationId xmlns:p14="http://schemas.microsoft.com/office/powerpoint/2010/main" val="33920120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C5E5F6A-FB5D-4E19-8D03-2428ABA9C63E}" type="slidenum">
              <a:rPr lang="en-US" altLang="en-US" sz="1200"/>
              <a:pPr/>
              <a:t>73</a:t>
            </a:fld>
            <a:endParaRPr lang="en-US" altLang="en-US" sz="1200"/>
          </a:p>
        </p:txBody>
      </p:sp>
    </p:spTree>
    <p:extLst>
      <p:ext uri="{BB962C8B-B14F-4D97-AF65-F5344CB8AC3E}">
        <p14:creationId xmlns:p14="http://schemas.microsoft.com/office/powerpoint/2010/main" val="30528173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2E290FB-B2AA-4CA9-BB2B-7A4F8034611F}" type="slidenum">
              <a:rPr lang="en-US" altLang="en-US" sz="1200"/>
              <a:pPr/>
              <a:t>74</a:t>
            </a:fld>
            <a:endParaRPr lang="en-US" altLang="en-US" sz="1200"/>
          </a:p>
        </p:txBody>
      </p:sp>
    </p:spTree>
    <p:extLst>
      <p:ext uri="{BB962C8B-B14F-4D97-AF65-F5344CB8AC3E}">
        <p14:creationId xmlns:p14="http://schemas.microsoft.com/office/powerpoint/2010/main" val="2174364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444BA52-72CE-4D81-9F4E-09769F7A7890}" type="slidenum">
              <a:rPr lang="en-US" altLang="en-US" sz="1200"/>
              <a:pPr/>
              <a:t>75</a:t>
            </a:fld>
            <a:endParaRPr lang="en-US" altLang="en-US" sz="1200"/>
          </a:p>
        </p:txBody>
      </p:sp>
    </p:spTree>
    <p:extLst>
      <p:ext uri="{BB962C8B-B14F-4D97-AF65-F5344CB8AC3E}">
        <p14:creationId xmlns:p14="http://schemas.microsoft.com/office/powerpoint/2010/main" val="9905184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C5D60BB-828C-46FA-8D8A-D729125AE62C}" type="slidenum">
              <a:rPr lang="en-US" altLang="en-US" sz="1200"/>
              <a:pPr/>
              <a:t>76</a:t>
            </a:fld>
            <a:endParaRPr lang="en-US" altLang="en-US" sz="1200"/>
          </a:p>
        </p:txBody>
      </p:sp>
    </p:spTree>
    <p:extLst>
      <p:ext uri="{BB962C8B-B14F-4D97-AF65-F5344CB8AC3E}">
        <p14:creationId xmlns:p14="http://schemas.microsoft.com/office/powerpoint/2010/main" val="24778843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26889FC-1E37-49C8-9695-665768E531F3}" type="slidenum">
              <a:rPr lang="en-US" altLang="en-US" sz="1200"/>
              <a:pPr/>
              <a:t>77</a:t>
            </a:fld>
            <a:endParaRPr lang="en-US" altLang="en-US" sz="1200"/>
          </a:p>
        </p:txBody>
      </p:sp>
    </p:spTree>
    <p:extLst>
      <p:ext uri="{BB962C8B-B14F-4D97-AF65-F5344CB8AC3E}">
        <p14:creationId xmlns:p14="http://schemas.microsoft.com/office/powerpoint/2010/main" val="30064715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1D464A3-02BF-4F95-841C-A591B170C587}" type="slidenum">
              <a:rPr lang="en-US" altLang="en-US" sz="1200"/>
              <a:pPr/>
              <a:t>78</a:t>
            </a:fld>
            <a:endParaRPr lang="en-US" altLang="en-US" sz="1200"/>
          </a:p>
        </p:txBody>
      </p:sp>
    </p:spTree>
    <p:extLst>
      <p:ext uri="{BB962C8B-B14F-4D97-AF65-F5344CB8AC3E}">
        <p14:creationId xmlns:p14="http://schemas.microsoft.com/office/powerpoint/2010/main" val="21706518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6E6F7F6-47BF-4C2B-A5BA-FA9B075250AD}" type="slidenum">
              <a:rPr lang="en-US" altLang="en-US" sz="1200"/>
              <a:pPr/>
              <a:t>79</a:t>
            </a:fld>
            <a:endParaRPr lang="en-US" altLang="en-US" sz="1200"/>
          </a:p>
        </p:txBody>
      </p:sp>
    </p:spTree>
    <p:extLst>
      <p:ext uri="{BB962C8B-B14F-4D97-AF65-F5344CB8AC3E}">
        <p14:creationId xmlns:p14="http://schemas.microsoft.com/office/powerpoint/2010/main" val="37153162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A8188B5-A959-4FB4-AA26-BA6862014FC1}" type="slidenum">
              <a:rPr lang="en-US" altLang="en-US" sz="1200">
                <a:latin typeface="Arial" panose="020B0604020202020204" pitchFamily="34" charset="0"/>
                <a:cs typeface="Arial" panose="020B0604020202020204" pitchFamily="34" charset="0"/>
              </a:rPr>
              <a:pPr/>
              <a:t>80</a:t>
            </a:fld>
            <a:endParaRPr lang="en-US" altLang="en-US" sz="1200">
              <a:latin typeface="Arial" panose="020B0604020202020204" pitchFamily="34" charset="0"/>
              <a:cs typeface="Arial" panose="020B0604020202020204" pitchFamily="34" charset="0"/>
            </a:endParaRPr>
          </a:p>
        </p:txBody>
      </p:sp>
      <p:sp>
        <p:nvSpPr>
          <p:cNvPr id="593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820624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FE497D-42A9-48EC-AC40-BED5BEBF84FD}" type="slidenum">
              <a:rPr lang="en-US" smtClean="0"/>
              <a:t>9</a:t>
            </a:fld>
            <a:endParaRPr lang="en-US"/>
          </a:p>
        </p:txBody>
      </p:sp>
    </p:spTree>
    <p:extLst>
      <p:ext uri="{BB962C8B-B14F-4D97-AF65-F5344CB8AC3E}">
        <p14:creationId xmlns:p14="http://schemas.microsoft.com/office/powerpoint/2010/main" val="12177043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08BC996-FC61-4514-AEA6-E897D89AE3B3}" type="slidenum">
              <a:rPr lang="en-US" altLang="en-US" sz="1200"/>
              <a:pPr/>
              <a:t>81</a:t>
            </a:fld>
            <a:endParaRPr lang="en-US" altLang="en-US" sz="1200"/>
          </a:p>
        </p:txBody>
      </p:sp>
    </p:spTree>
    <p:extLst>
      <p:ext uri="{BB962C8B-B14F-4D97-AF65-F5344CB8AC3E}">
        <p14:creationId xmlns:p14="http://schemas.microsoft.com/office/powerpoint/2010/main" val="32055447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A18488D-70AE-43E0-BA8F-080C07EF42DF}" type="slidenum">
              <a:rPr lang="en-US" altLang="en-US" sz="1200"/>
              <a:pPr/>
              <a:t>82</a:t>
            </a:fld>
            <a:endParaRPr lang="en-US" altLang="en-US" sz="1200"/>
          </a:p>
        </p:txBody>
      </p:sp>
    </p:spTree>
    <p:extLst>
      <p:ext uri="{BB962C8B-B14F-4D97-AF65-F5344CB8AC3E}">
        <p14:creationId xmlns:p14="http://schemas.microsoft.com/office/powerpoint/2010/main" val="4708046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0815234-745D-4740-A172-0F2D688A00A2}" type="slidenum">
              <a:rPr lang="en-US" altLang="en-US" sz="1200"/>
              <a:pPr/>
              <a:t>83</a:t>
            </a:fld>
            <a:endParaRPr lang="en-US" altLang="en-US" sz="1200"/>
          </a:p>
        </p:txBody>
      </p:sp>
    </p:spTree>
    <p:extLst>
      <p:ext uri="{BB962C8B-B14F-4D97-AF65-F5344CB8AC3E}">
        <p14:creationId xmlns:p14="http://schemas.microsoft.com/office/powerpoint/2010/main" val="37272496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9DD3968-4BCE-4DE8-97E0-3593B488CF28}" type="slidenum">
              <a:rPr lang="en-US" altLang="en-US" sz="1200"/>
              <a:pPr/>
              <a:t>84</a:t>
            </a:fld>
            <a:endParaRPr lang="en-US" altLang="en-US" sz="1200"/>
          </a:p>
        </p:txBody>
      </p:sp>
    </p:spTree>
    <p:extLst>
      <p:ext uri="{BB962C8B-B14F-4D97-AF65-F5344CB8AC3E}">
        <p14:creationId xmlns:p14="http://schemas.microsoft.com/office/powerpoint/2010/main" val="217347391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E7011A4-0397-47CD-BC48-2F3DA97EF5A3}" type="slidenum">
              <a:rPr lang="en-US" altLang="en-US" sz="1200"/>
              <a:pPr/>
              <a:t>85</a:t>
            </a:fld>
            <a:endParaRPr lang="en-US" altLang="en-US" sz="1200"/>
          </a:p>
        </p:txBody>
      </p:sp>
    </p:spTree>
    <p:extLst>
      <p:ext uri="{BB962C8B-B14F-4D97-AF65-F5344CB8AC3E}">
        <p14:creationId xmlns:p14="http://schemas.microsoft.com/office/powerpoint/2010/main" val="14341319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BD8CAF4-704B-457E-B2E7-B1D9E6AE5F19}" type="slidenum">
              <a:rPr lang="en-US" altLang="en-US" sz="1200"/>
              <a:pPr/>
              <a:t>87</a:t>
            </a:fld>
            <a:endParaRPr lang="en-US" altLang="en-US" sz="1200"/>
          </a:p>
        </p:txBody>
      </p:sp>
    </p:spTree>
    <p:extLst>
      <p:ext uri="{BB962C8B-B14F-4D97-AF65-F5344CB8AC3E}">
        <p14:creationId xmlns:p14="http://schemas.microsoft.com/office/powerpoint/2010/main" val="7555126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747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1A475B6-20BF-4C34-B06D-997F05AD52EB}" type="slidenum">
              <a:rPr lang="en-US" altLang="en-US" sz="1200"/>
              <a:pPr/>
              <a:t>88</a:t>
            </a:fld>
            <a:endParaRPr lang="en-US" altLang="en-US" sz="1200"/>
          </a:p>
        </p:txBody>
      </p:sp>
    </p:spTree>
    <p:extLst>
      <p:ext uri="{BB962C8B-B14F-4D97-AF65-F5344CB8AC3E}">
        <p14:creationId xmlns:p14="http://schemas.microsoft.com/office/powerpoint/2010/main" val="18719907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642AC37-6FA8-4878-A364-4B7FC8DC7566}" type="slidenum">
              <a:rPr lang="en-US" altLang="en-US" sz="1200"/>
              <a:pPr/>
              <a:t>89</a:t>
            </a:fld>
            <a:endParaRPr lang="en-US" altLang="en-US" sz="1200"/>
          </a:p>
        </p:txBody>
      </p:sp>
    </p:spTree>
    <p:extLst>
      <p:ext uri="{BB962C8B-B14F-4D97-AF65-F5344CB8AC3E}">
        <p14:creationId xmlns:p14="http://schemas.microsoft.com/office/powerpoint/2010/main" val="11972180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9414B4-28E8-41AC-97CF-169FEBB17592}" type="slidenum">
              <a:rPr lang="en-US" smtClean="0"/>
              <a:t>91</a:t>
            </a:fld>
            <a:endParaRPr lang="en-US"/>
          </a:p>
        </p:txBody>
      </p:sp>
    </p:spTree>
    <p:extLst>
      <p:ext uri="{BB962C8B-B14F-4D97-AF65-F5344CB8AC3E}">
        <p14:creationId xmlns:p14="http://schemas.microsoft.com/office/powerpoint/2010/main" val="42071823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9414B4-28E8-41AC-97CF-169FEBB17592}" type="slidenum">
              <a:rPr lang="en-US" smtClean="0"/>
              <a:t>92</a:t>
            </a:fld>
            <a:endParaRPr lang="en-US"/>
          </a:p>
        </p:txBody>
      </p:sp>
    </p:spTree>
    <p:extLst>
      <p:ext uri="{BB962C8B-B14F-4D97-AF65-F5344CB8AC3E}">
        <p14:creationId xmlns:p14="http://schemas.microsoft.com/office/powerpoint/2010/main" val="3800533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FE497D-42A9-48EC-AC40-BED5BEBF84FD}" type="slidenum">
              <a:rPr lang="en-US" smtClean="0"/>
              <a:t>10</a:t>
            </a:fld>
            <a:endParaRPr lang="en-US"/>
          </a:p>
        </p:txBody>
      </p:sp>
    </p:spTree>
    <p:extLst>
      <p:ext uri="{BB962C8B-B14F-4D97-AF65-F5344CB8AC3E}">
        <p14:creationId xmlns:p14="http://schemas.microsoft.com/office/powerpoint/2010/main" val="23390748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9414B4-28E8-41AC-97CF-169FEBB17592}" type="slidenum">
              <a:rPr lang="en-US" smtClean="0"/>
              <a:t>93</a:t>
            </a:fld>
            <a:endParaRPr lang="en-US"/>
          </a:p>
        </p:txBody>
      </p:sp>
    </p:spTree>
    <p:extLst>
      <p:ext uri="{BB962C8B-B14F-4D97-AF65-F5344CB8AC3E}">
        <p14:creationId xmlns:p14="http://schemas.microsoft.com/office/powerpoint/2010/main" val="308735056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5293E76-EB2B-4A98-BFC6-A1079AEF028E}" type="slidenum">
              <a:rPr lang="en-US" altLang="en-US"/>
              <a:pPr>
                <a:spcBef>
                  <a:spcPct val="0"/>
                </a:spcBef>
              </a:pPr>
              <a:t>101</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3826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FE497D-42A9-48EC-AC40-BED5BEBF84FD}" type="slidenum">
              <a:rPr lang="en-US" smtClean="0"/>
              <a:t>11</a:t>
            </a:fld>
            <a:endParaRPr lang="en-US"/>
          </a:p>
        </p:txBody>
      </p:sp>
    </p:spTree>
    <p:extLst>
      <p:ext uri="{BB962C8B-B14F-4D97-AF65-F5344CB8AC3E}">
        <p14:creationId xmlns:p14="http://schemas.microsoft.com/office/powerpoint/2010/main" val="272811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FE497D-42A9-48EC-AC40-BED5BEBF84FD}" type="slidenum">
              <a:rPr lang="en-US" smtClean="0"/>
              <a:t>12</a:t>
            </a:fld>
            <a:endParaRPr lang="en-US"/>
          </a:p>
        </p:txBody>
      </p:sp>
    </p:spTree>
    <p:extLst>
      <p:ext uri="{BB962C8B-B14F-4D97-AF65-F5344CB8AC3E}">
        <p14:creationId xmlns:p14="http://schemas.microsoft.com/office/powerpoint/2010/main" val="2307593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64523F-FB7A-46A6-9458-F08AD2BB3353}" type="datetimeFigureOut">
              <a:rPr lang="en-US" smtClean="0"/>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D4A08-A968-4727-A691-9F9FC753A41E}" type="slidenum">
              <a:rPr lang="en-US" smtClean="0"/>
              <a:t>‹#›</a:t>
            </a:fld>
            <a:endParaRPr lang="en-US"/>
          </a:p>
        </p:txBody>
      </p:sp>
    </p:spTree>
    <p:extLst>
      <p:ext uri="{BB962C8B-B14F-4D97-AF65-F5344CB8AC3E}">
        <p14:creationId xmlns:p14="http://schemas.microsoft.com/office/powerpoint/2010/main" val="4146561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64523F-FB7A-46A6-9458-F08AD2BB3353}" type="datetimeFigureOut">
              <a:rPr lang="en-US" smtClean="0"/>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D4A08-A968-4727-A691-9F9FC753A41E}" type="slidenum">
              <a:rPr lang="en-US" smtClean="0"/>
              <a:t>‹#›</a:t>
            </a:fld>
            <a:endParaRPr lang="en-US"/>
          </a:p>
        </p:txBody>
      </p:sp>
    </p:spTree>
    <p:extLst>
      <p:ext uri="{BB962C8B-B14F-4D97-AF65-F5344CB8AC3E}">
        <p14:creationId xmlns:p14="http://schemas.microsoft.com/office/powerpoint/2010/main" val="1715889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64523F-FB7A-46A6-9458-F08AD2BB3353}" type="datetimeFigureOut">
              <a:rPr lang="en-US" smtClean="0"/>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D4A08-A968-4727-A691-9F9FC753A41E}" type="slidenum">
              <a:rPr lang="en-US" smtClean="0"/>
              <a:t>‹#›</a:t>
            </a:fld>
            <a:endParaRPr lang="en-US"/>
          </a:p>
        </p:txBody>
      </p:sp>
    </p:spTree>
    <p:extLst>
      <p:ext uri="{BB962C8B-B14F-4D97-AF65-F5344CB8AC3E}">
        <p14:creationId xmlns:p14="http://schemas.microsoft.com/office/powerpoint/2010/main" val="4145007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26684"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26684"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7109884" y="1981200"/>
            <a:ext cx="5080000" cy="4114800"/>
          </a:xfrm>
        </p:spPr>
        <p:txBody>
          <a:bodyPr rtlCol="0">
            <a:normAutofit/>
          </a:bodyPr>
          <a:lstStyle/>
          <a:p>
            <a:pPr lvl="0"/>
            <a:endParaRPr lang="en-US" noProof="0" smtClean="0"/>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pPr>
              <a:defRPr/>
            </a:pPr>
            <a:fld id="{C6D50EE1-44B2-4639-9810-8954DE0883F7}" type="slidenum">
              <a:rPr lang="en-US" altLang="en-US"/>
              <a:pPr>
                <a:defRPr/>
              </a:pPr>
              <a:t>‹#›</a:t>
            </a:fld>
            <a:endParaRPr lang="en-US" altLang="en-US"/>
          </a:p>
        </p:txBody>
      </p:sp>
    </p:spTree>
    <p:extLst>
      <p:ext uri="{BB962C8B-B14F-4D97-AF65-F5344CB8AC3E}">
        <p14:creationId xmlns:p14="http://schemas.microsoft.com/office/powerpoint/2010/main" val="997063183"/>
      </p:ext>
    </p:extLst>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727200" y="609600"/>
            <a:ext cx="10363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727200" y="1981200"/>
            <a:ext cx="5080000" cy="4114800"/>
          </a:xfrm>
        </p:spPr>
        <p:txBody>
          <a:bodyPr/>
          <a:lstStyle/>
          <a:p>
            <a:endParaRPr lang="en-US"/>
          </a:p>
        </p:txBody>
      </p:sp>
      <p:sp>
        <p:nvSpPr>
          <p:cNvPr id="4" name="Text Placeholder 3"/>
          <p:cNvSpPr>
            <a:spLocks noGrp="1"/>
          </p:cNvSpPr>
          <p:nvPr>
            <p:ph type="body" sz="half" idx="2"/>
          </p:nvPr>
        </p:nvSpPr>
        <p:spPr>
          <a:xfrm>
            <a:off x="7010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727200" y="6248400"/>
            <a:ext cx="2540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978400" y="6248400"/>
            <a:ext cx="3860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9550400" y="6248400"/>
            <a:ext cx="2540000" cy="457200"/>
          </a:xfrm>
        </p:spPr>
        <p:txBody>
          <a:bodyPr/>
          <a:lstStyle>
            <a:lvl1pPr>
              <a:defRPr/>
            </a:lvl1pPr>
          </a:lstStyle>
          <a:p>
            <a:fld id="{ED74BCE8-E209-4869-8971-448903003C0A}" type="slidenum">
              <a:rPr lang="en-US" altLang="en-US"/>
              <a:pPr/>
              <a:t>‹#›</a:t>
            </a:fld>
            <a:endParaRPr lang="en-US" altLang="en-US"/>
          </a:p>
        </p:txBody>
      </p:sp>
    </p:spTree>
    <p:extLst>
      <p:ext uri="{BB962C8B-B14F-4D97-AF65-F5344CB8AC3E}">
        <p14:creationId xmlns:p14="http://schemas.microsoft.com/office/powerpoint/2010/main" val="3243012895"/>
      </p:ext>
    </p:extLst>
  </p:cSld>
  <p:clrMapOvr>
    <a:masterClrMapping/>
  </p:clrMapOvr>
  <p:transition>
    <p:split dir="in"/>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981200"/>
            <a:ext cx="5384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981200"/>
            <a:ext cx="5384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09600" y="4114800"/>
            <a:ext cx="10972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ltLang="en-US"/>
          </a:p>
        </p:txBody>
      </p:sp>
      <p:sp>
        <p:nvSpPr>
          <p:cNvPr id="7" name="Footer Placeholder 4"/>
          <p:cNvSpPr>
            <a:spLocks noGrp="1"/>
          </p:cNvSpPr>
          <p:nvPr>
            <p:ph type="ftr" sz="quarter" idx="11"/>
          </p:nvPr>
        </p:nvSpPr>
        <p:spPr/>
        <p:txBody>
          <a:bodyPr/>
          <a:lstStyle>
            <a:lvl1pPr>
              <a:defRPr/>
            </a:lvl1pPr>
          </a:lstStyle>
          <a:p>
            <a:pPr>
              <a:defRPr/>
            </a:pPr>
            <a:endParaRPr lang="en-US" altLang="en-US"/>
          </a:p>
        </p:txBody>
      </p:sp>
      <p:sp>
        <p:nvSpPr>
          <p:cNvPr id="8" name="Slide Number Placeholder 5"/>
          <p:cNvSpPr>
            <a:spLocks noGrp="1"/>
          </p:cNvSpPr>
          <p:nvPr>
            <p:ph type="sldNum" sz="quarter" idx="12"/>
          </p:nvPr>
        </p:nvSpPr>
        <p:spPr/>
        <p:txBody>
          <a:bodyPr/>
          <a:lstStyle>
            <a:lvl1pPr>
              <a:defRPr/>
            </a:lvl1pPr>
          </a:lstStyle>
          <a:p>
            <a:fld id="{8733A198-5B23-44E4-8FEA-F7B73302C207}" type="slidenum">
              <a:rPr lang="en-US" altLang="en-US"/>
              <a:pPr/>
              <a:t>‹#›</a:t>
            </a:fld>
            <a:endParaRPr lang="en-US" altLang="en-US"/>
          </a:p>
        </p:txBody>
      </p:sp>
    </p:spTree>
    <p:extLst>
      <p:ext uri="{BB962C8B-B14F-4D97-AF65-F5344CB8AC3E}">
        <p14:creationId xmlns:p14="http://schemas.microsoft.com/office/powerpoint/2010/main" val="115068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981200"/>
            <a:ext cx="10972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4114800"/>
            <a:ext cx="10972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952F0D19-C998-449B-ADA8-956DAFC7BBF3}" type="slidenum">
              <a:rPr lang="en-US" altLang="en-US"/>
              <a:pPr/>
              <a:t>‹#›</a:t>
            </a:fld>
            <a:endParaRPr lang="en-US" altLang="en-US"/>
          </a:p>
        </p:txBody>
      </p:sp>
    </p:spTree>
    <p:extLst>
      <p:ext uri="{BB962C8B-B14F-4D97-AF65-F5344CB8AC3E}">
        <p14:creationId xmlns:p14="http://schemas.microsoft.com/office/powerpoint/2010/main" val="1286443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64523F-FB7A-46A6-9458-F08AD2BB3353}" type="datetimeFigureOut">
              <a:rPr lang="en-US" smtClean="0"/>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D4A08-A968-4727-A691-9F9FC753A41E}" type="slidenum">
              <a:rPr lang="en-US" smtClean="0"/>
              <a:t>‹#›</a:t>
            </a:fld>
            <a:endParaRPr lang="en-US"/>
          </a:p>
        </p:txBody>
      </p:sp>
    </p:spTree>
    <p:extLst>
      <p:ext uri="{BB962C8B-B14F-4D97-AF65-F5344CB8AC3E}">
        <p14:creationId xmlns:p14="http://schemas.microsoft.com/office/powerpoint/2010/main" val="2780668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64523F-FB7A-46A6-9458-F08AD2BB3353}" type="datetimeFigureOut">
              <a:rPr lang="en-US" smtClean="0"/>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D4A08-A968-4727-A691-9F9FC753A41E}" type="slidenum">
              <a:rPr lang="en-US" smtClean="0"/>
              <a:t>‹#›</a:t>
            </a:fld>
            <a:endParaRPr lang="en-US"/>
          </a:p>
        </p:txBody>
      </p:sp>
    </p:spTree>
    <p:extLst>
      <p:ext uri="{BB962C8B-B14F-4D97-AF65-F5344CB8AC3E}">
        <p14:creationId xmlns:p14="http://schemas.microsoft.com/office/powerpoint/2010/main" val="3040496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64523F-FB7A-46A6-9458-F08AD2BB3353}" type="datetimeFigureOut">
              <a:rPr lang="en-US" smtClean="0"/>
              <a:t>5/22/2018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BD4A08-A968-4727-A691-9F9FC753A41E}" type="slidenum">
              <a:rPr lang="en-US" smtClean="0"/>
              <a:t>‹#›</a:t>
            </a:fld>
            <a:endParaRPr lang="en-US"/>
          </a:p>
        </p:txBody>
      </p:sp>
    </p:spTree>
    <p:extLst>
      <p:ext uri="{BB962C8B-B14F-4D97-AF65-F5344CB8AC3E}">
        <p14:creationId xmlns:p14="http://schemas.microsoft.com/office/powerpoint/2010/main" val="3459794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64523F-FB7A-46A6-9458-F08AD2BB3353}" type="datetimeFigureOut">
              <a:rPr lang="en-US" smtClean="0"/>
              <a:t>5/22/2018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BD4A08-A968-4727-A691-9F9FC753A41E}" type="slidenum">
              <a:rPr lang="en-US" smtClean="0"/>
              <a:t>‹#›</a:t>
            </a:fld>
            <a:endParaRPr lang="en-US"/>
          </a:p>
        </p:txBody>
      </p:sp>
    </p:spTree>
    <p:extLst>
      <p:ext uri="{BB962C8B-B14F-4D97-AF65-F5344CB8AC3E}">
        <p14:creationId xmlns:p14="http://schemas.microsoft.com/office/powerpoint/2010/main" val="1795153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64523F-FB7A-46A6-9458-F08AD2BB3353}" type="datetimeFigureOut">
              <a:rPr lang="en-US" smtClean="0"/>
              <a:t>5/22/2018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BD4A08-A968-4727-A691-9F9FC753A41E}" type="slidenum">
              <a:rPr lang="en-US" smtClean="0"/>
              <a:t>‹#›</a:t>
            </a:fld>
            <a:endParaRPr lang="en-US"/>
          </a:p>
        </p:txBody>
      </p:sp>
    </p:spTree>
    <p:extLst>
      <p:ext uri="{BB962C8B-B14F-4D97-AF65-F5344CB8AC3E}">
        <p14:creationId xmlns:p14="http://schemas.microsoft.com/office/powerpoint/2010/main" val="3945934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64523F-FB7A-46A6-9458-F08AD2BB3353}" type="datetimeFigureOut">
              <a:rPr lang="en-US" smtClean="0"/>
              <a:t>5/22/2018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BD4A08-A968-4727-A691-9F9FC753A41E}" type="slidenum">
              <a:rPr lang="en-US" smtClean="0"/>
              <a:t>‹#›</a:t>
            </a:fld>
            <a:endParaRPr lang="en-US"/>
          </a:p>
        </p:txBody>
      </p:sp>
    </p:spTree>
    <p:extLst>
      <p:ext uri="{BB962C8B-B14F-4D97-AF65-F5344CB8AC3E}">
        <p14:creationId xmlns:p14="http://schemas.microsoft.com/office/powerpoint/2010/main" val="469008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64523F-FB7A-46A6-9458-F08AD2BB3353}" type="datetimeFigureOut">
              <a:rPr lang="en-US" smtClean="0"/>
              <a:t>5/22/2018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BD4A08-A968-4727-A691-9F9FC753A41E}" type="slidenum">
              <a:rPr lang="en-US" smtClean="0"/>
              <a:t>‹#›</a:t>
            </a:fld>
            <a:endParaRPr lang="en-US"/>
          </a:p>
        </p:txBody>
      </p:sp>
    </p:spTree>
    <p:extLst>
      <p:ext uri="{BB962C8B-B14F-4D97-AF65-F5344CB8AC3E}">
        <p14:creationId xmlns:p14="http://schemas.microsoft.com/office/powerpoint/2010/main" val="20863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64523F-FB7A-46A6-9458-F08AD2BB3353}" type="datetimeFigureOut">
              <a:rPr lang="en-US" smtClean="0"/>
              <a:t>5/22/2018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BD4A08-A968-4727-A691-9F9FC753A41E}" type="slidenum">
              <a:rPr lang="en-US" smtClean="0"/>
              <a:t>‹#›</a:t>
            </a:fld>
            <a:endParaRPr lang="en-US"/>
          </a:p>
        </p:txBody>
      </p:sp>
    </p:spTree>
    <p:extLst>
      <p:ext uri="{BB962C8B-B14F-4D97-AF65-F5344CB8AC3E}">
        <p14:creationId xmlns:p14="http://schemas.microsoft.com/office/powerpoint/2010/main" val="4023148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64523F-FB7A-46A6-9458-F08AD2BB3353}" type="datetimeFigureOut">
              <a:rPr lang="en-US" smtClean="0"/>
              <a:t>5/22/2018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BD4A08-A968-4727-A691-9F9FC753A41E}" type="slidenum">
              <a:rPr lang="en-US" smtClean="0"/>
              <a:t>‹#›</a:t>
            </a:fld>
            <a:endParaRPr lang="en-US"/>
          </a:p>
        </p:txBody>
      </p:sp>
    </p:spTree>
    <p:extLst>
      <p:ext uri="{BB962C8B-B14F-4D97-AF65-F5344CB8AC3E}">
        <p14:creationId xmlns:p14="http://schemas.microsoft.com/office/powerpoint/2010/main" val="331508424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1.xml"/><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8.png"/><Relationship Id="rId4" Type="http://schemas.openxmlformats.org/officeDocument/2006/relationships/oleObject" Target="../embeddings/oleObject3.bin"/></Relationships>
</file>

<file path=ppt/slides/_rels/slide11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10.png"/><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11.png"/><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hyperlink" Target="http://www.deathreference.com/knowledge/Synapsid.html" TargetMode="Externa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33.png"/><Relationship Id="rId4"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hhmi.org/biointeractive/animated-life-living-fossil-fish" TargetMode="Externa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vmlDrawing" Target="../drawings/vmlDrawing7.vml"/><Relationship Id="rId5" Type="http://schemas.openxmlformats.org/officeDocument/2006/relationships/image" Target="../media/image39.png"/><Relationship Id="rId4" Type="http://schemas.openxmlformats.org/officeDocument/2006/relationships/oleObject" Target="../embeddings/oleObject7.bin"/></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43.jpeg"/></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hyperlink" Target="https://www.hhmi.org/biointeractive/making-fittest-natural-selection-and-adaptation" TargetMode="Externa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vmlDrawing" Target="../drawings/vmlDrawing8.vml"/><Relationship Id="rId5" Type="http://schemas.openxmlformats.org/officeDocument/2006/relationships/image" Target="../media/image51.png"/><Relationship Id="rId4" Type="http://schemas.openxmlformats.org/officeDocument/2006/relationships/oleObject" Target="../embeddings/oleObject8.bin"/></Relationships>
</file>

<file path=ppt/slides/_rels/slide5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5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2.xml"/><Relationship Id="rId1" Type="http://schemas.openxmlformats.org/officeDocument/2006/relationships/vmlDrawing" Target="../drawings/vmlDrawing9.vml"/><Relationship Id="rId5" Type="http://schemas.openxmlformats.org/officeDocument/2006/relationships/image" Target="../media/image59.png"/><Relationship Id="rId4" Type="http://schemas.openxmlformats.org/officeDocument/2006/relationships/oleObject" Target="../embeddings/oleObject9.bin"/></Relationships>
</file>

<file path=ppt/slides/_rels/slide6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62.png"/></Relationships>
</file>

<file path=ppt/slides/_rels/slide6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8.xml"/><Relationship Id="rId1" Type="http://schemas.openxmlformats.org/officeDocument/2006/relationships/slideLayout" Target="../slideLayouts/slideLayout1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2.xml"/><Relationship Id="rId1" Type="http://schemas.openxmlformats.org/officeDocument/2006/relationships/vmlDrawing" Target="../drawings/vmlDrawing10.vml"/><Relationship Id="rId5" Type="http://schemas.openxmlformats.org/officeDocument/2006/relationships/image" Target="../media/image67.png"/><Relationship Id="rId4" Type="http://schemas.openxmlformats.org/officeDocument/2006/relationships/oleObject" Target="../embeddings/oleObject10.bin"/></Relationships>
</file>

<file path=ppt/slides/_rels/slide7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74.jpeg"/><Relationship Id="rId4" Type="http://schemas.openxmlformats.org/officeDocument/2006/relationships/image" Target="../media/image73.jpeg"/></Relationships>
</file>

<file path=ppt/slides/_rels/slide7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5.xml"/><Relationship Id="rId1" Type="http://schemas.openxmlformats.org/officeDocument/2006/relationships/slideLayout" Target="../slideLayouts/slideLayout14.xml"/><Relationship Id="rId5" Type="http://schemas.openxmlformats.org/officeDocument/2006/relationships/image" Target="../media/image77.jpeg"/><Relationship Id="rId4" Type="http://schemas.openxmlformats.org/officeDocument/2006/relationships/image" Target="../media/image76.emf"/></Relationships>
</file>

<file path=ppt/slides/_rels/slide7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7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learn.genetics.utah.edu/content/basics/ptc/"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1.xml"/><Relationship Id="rId4" Type="http://schemas.openxmlformats.org/officeDocument/2006/relationships/image" Target="../media/image74.jpeg"/></Relationships>
</file>

<file path=ppt/slides/_rels/slide96.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png"/><Relationship Id="rId1" Type="http://schemas.openxmlformats.org/officeDocument/2006/relationships/slideLayout" Target="../slideLayouts/slideLayout14.xml"/><Relationship Id="rId4" Type="http://schemas.openxmlformats.org/officeDocument/2006/relationships/image" Target="../media/image77.jpeg"/></Relationships>
</file>

<file path=ppt/slides/_rels/slide9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 Biology</a:t>
            </a:r>
            <a:endParaRPr lang="en-US" dirty="0"/>
          </a:p>
        </p:txBody>
      </p:sp>
      <p:sp>
        <p:nvSpPr>
          <p:cNvPr id="3" name="Subtitle 2"/>
          <p:cNvSpPr>
            <a:spLocks noGrp="1"/>
          </p:cNvSpPr>
          <p:nvPr>
            <p:ph type="subTitle" idx="1"/>
          </p:nvPr>
        </p:nvSpPr>
        <p:spPr/>
        <p:txBody>
          <a:bodyPr>
            <a:normAutofit lnSpcReduction="10000"/>
          </a:bodyPr>
          <a:lstStyle/>
          <a:p>
            <a:r>
              <a:rPr lang="en-US" dirty="0" smtClean="0"/>
              <a:t>Daily Agenda Slides</a:t>
            </a:r>
          </a:p>
          <a:p>
            <a:r>
              <a:rPr lang="en-US" dirty="0" smtClean="0"/>
              <a:t>Evolution</a:t>
            </a:r>
          </a:p>
          <a:p>
            <a:r>
              <a:rPr lang="en-US" dirty="0" smtClean="0"/>
              <a:t>Unit 9</a:t>
            </a:r>
          </a:p>
          <a:p>
            <a:r>
              <a:rPr lang="en-US" dirty="0" smtClean="0"/>
              <a:t>12 days</a:t>
            </a:r>
            <a:endParaRPr lang="en-US" dirty="0"/>
          </a:p>
        </p:txBody>
      </p:sp>
    </p:spTree>
    <p:extLst>
      <p:ext uri="{BB962C8B-B14F-4D97-AF65-F5344CB8AC3E}">
        <p14:creationId xmlns:p14="http://schemas.microsoft.com/office/powerpoint/2010/main" val="1493162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Microevolution, II</a:t>
            </a:r>
          </a:p>
        </p:txBody>
      </p:sp>
      <p:sp>
        <p:nvSpPr>
          <p:cNvPr id="11267" name="Rectangle 3"/>
          <p:cNvSpPr>
            <a:spLocks noGrp="1" noChangeArrowheads="1"/>
          </p:cNvSpPr>
          <p:nvPr>
            <p:ph type="body" sz="half" idx="1"/>
          </p:nvPr>
        </p:nvSpPr>
        <p:spPr/>
        <p:txBody>
          <a:bodyPr/>
          <a:lstStyle/>
          <a:p>
            <a:r>
              <a:rPr lang="en-US" altLang="en-US" u="sng" dirty="0"/>
              <a:t>The Bottleneck Effect</a:t>
            </a:r>
            <a:r>
              <a:rPr lang="en-US" altLang="en-US" dirty="0"/>
              <a:t>: </a:t>
            </a:r>
            <a:r>
              <a:rPr lang="en-US" altLang="en-US" sz="2400" dirty="0"/>
              <a:t>type of genetic drift resulting from a reduction in population (natural disaster) such that the surviving population is no longer genetically representative of the original population</a:t>
            </a:r>
          </a:p>
        </p:txBody>
      </p:sp>
      <p:pic>
        <p:nvPicPr>
          <p:cNvPr id="11271" name="Picture 7" descr="23-05-BottleneckEffect-L.gif                                   0000002ABIOLOGY6eCIPLchapters18-28     B847A324:"/>
          <p:cNvPicPr>
            <a:picLocks noGrp="1" noChangeAspect="1" noChangeArrowheads="1"/>
          </p:cNvPicPr>
          <p:nvPr>
            <p:ph type="clipArt" sz="half" idx="2"/>
          </p:nvPr>
        </p:nvPicPr>
        <p:blipFill>
          <a:blip r:embed="rId3" cstate="print"/>
          <a:srcRect/>
          <a:stretch>
            <a:fillRect/>
          </a:stretch>
        </p:blipFill>
        <p:spPr>
          <a:xfrm>
            <a:off x="6781800" y="2133600"/>
            <a:ext cx="3810000" cy="3505200"/>
          </a:xfrm>
        </p:spPr>
      </p:pic>
    </p:spTree>
    <p:extLst>
      <p:ext uri="{BB962C8B-B14F-4D97-AF65-F5344CB8AC3E}">
        <p14:creationId xmlns:p14="http://schemas.microsoft.com/office/powerpoint/2010/main" val="2995889895"/>
      </p:ext>
    </p:extLst>
  </p:cSld>
  <p:clrMapOvr>
    <a:masterClrMapping/>
  </p:clrMapOvr>
  <p:transition>
    <p:split orient="vert"/>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981200" y="0"/>
            <a:ext cx="8229600" cy="1371600"/>
          </a:xfrm>
        </p:spPr>
        <p:txBody>
          <a:bodyPr/>
          <a:lstStyle/>
          <a:p>
            <a:pPr eaLnBrk="1" hangingPunct="1">
              <a:defRPr/>
            </a:pPr>
            <a:r>
              <a:rPr lang="en-US" b="1" smtClean="0"/>
              <a:t>Cladograms are used to…</a:t>
            </a:r>
          </a:p>
        </p:txBody>
      </p:sp>
      <p:sp>
        <p:nvSpPr>
          <p:cNvPr id="34819" name="Rectangle 3"/>
          <p:cNvSpPr>
            <a:spLocks noGrp="1" noChangeArrowheads="1"/>
          </p:cNvSpPr>
          <p:nvPr>
            <p:ph type="body" idx="1"/>
          </p:nvPr>
        </p:nvSpPr>
        <p:spPr>
          <a:xfrm>
            <a:off x="1524000" y="1752600"/>
            <a:ext cx="9144000" cy="4114800"/>
          </a:xfrm>
        </p:spPr>
        <p:txBody>
          <a:bodyPr/>
          <a:lstStyle/>
          <a:p>
            <a:pPr eaLnBrk="1" hangingPunct="1">
              <a:defRPr/>
            </a:pPr>
            <a:r>
              <a:rPr lang="en-US" sz="3600"/>
              <a:t>Organize organisms based on evolutionary relationships (phylogeny).</a:t>
            </a:r>
          </a:p>
          <a:p>
            <a:pPr eaLnBrk="1" hangingPunct="1">
              <a:defRPr/>
            </a:pPr>
            <a:endParaRPr lang="en-US" sz="3600"/>
          </a:p>
          <a:p>
            <a:pPr eaLnBrk="1" hangingPunct="1">
              <a:defRPr/>
            </a:pPr>
            <a:r>
              <a:rPr lang="en-US" sz="3600"/>
              <a:t>In other words… who is related to who and where did we come from…</a:t>
            </a:r>
          </a:p>
          <a:p>
            <a:pPr eaLnBrk="1" hangingPunct="1">
              <a:defRPr/>
            </a:pPr>
            <a:endParaRPr lang="en-US" sz="3600"/>
          </a:p>
          <a:p>
            <a:pPr eaLnBrk="1" hangingPunct="1">
              <a:buFont typeface="Wingdings" panose="05000000000000000000" pitchFamily="2" charset="2"/>
              <a:buNone/>
              <a:defRPr/>
            </a:pPr>
            <a:endParaRPr lang="en-US" sz="3600"/>
          </a:p>
        </p:txBody>
      </p:sp>
    </p:spTree>
    <p:extLst>
      <p:ext uri="{BB962C8B-B14F-4D97-AF65-F5344CB8AC3E}">
        <p14:creationId xmlns:p14="http://schemas.microsoft.com/office/powerpoint/2010/main" val="180641619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943100" y="381000"/>
            <a:ext cx="8229600" cy="990600"/>
          </a:xfrm>
        </p:spPr>
        <p:txBody>
          <a:bodyPr/>
          <a:lstStyle/>
          <a:p>
            <a:pPr eaLnBrk="1" hangingPunct="1">
              <a:defRPr/>
            </a:pPr>
            <a:r>
              <a:rPr lang="en-US" sz="4000"/>
              <a:t>How are cladograms constructed?</a:t>
            </a:r>
          </a:p>
        </p:txBody>
      </p:sp>
      <p:sp>
        <p:nvSpPr>
          <p:cNvPr id="36867" name="Rectangle 3"/>
          <p:cNvSpPr>
            <a:spLocks noGrp="1" noChangeArrowheads="1"/>
          </p:cNvSpPr>
          <p:nvPr>
            <p:ph type="body" sz="half" idx="1"/>
          </p:nvPr>
        </p:nvSpPr>
        <p:spPr>
          <a:xfrm>
            <a:off x="1943100" y="1295400"/>
            <a:ext cx="8229600" cy="1295400"/>
          </a:xfrm>
        </p:spPr>
        <p:txBody>
          <a:bodyPr/>
          <a:lstStyle/>
          <a:p>
            <a:pPr eaLnBrk="1" hangingPunct="1">
              <a:lnSpc>
                <a:spcPct val="90000"/>
              </a:lnSpc>
              <a:defRPr/>
            </a:pPr>
            <a:r>
              <a:rPr lang="en-US"/>
              <a:t>Organisms are grouped together based on their shared derived characteristics (trait modified from the ancestral trait).</a:t>
            </a:r>
          </a:p>
        </p:txBody>
      </p:sp>
      <p:pic>
        <p:nvPicPr>
          <p:cNvPr id="9220" name="Picture 6" descr="cladogram_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971800" y="2713038"/>
            <a:ext cx="6172200" cy="3611562"/>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04625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4" name="Rectangle 8"/>
          <p:cNvSpPr>
            <a:spLocks noGrp="1" noChangeArrowheads="1"/>
          </p:cNvSpPr>
          <p:nvPr>
            <p:ph type="title"/>
          </p:nvPr>
        </p:nvSpPr>
        <p:spPr>
          <a:xfrm>
            <a:off x="1981200" y="0"/>
            <a:ext cx="8229600" cy="1371600"/>
          </a:xfrm>
        </p:spPr>
        <p:txBody>
          <a:bodyPr/>
          <a:lstStyle/>
          <a:p>
            <a:pPr eaLnBrk="1" hangingPunct="1">
              <a:defRPr/>
            </a:pPr>
            <a:r>
              <a:rPr lang="en-US" smtClean="0"/>
              <a:t>Cladogram construction	</a:t>
            </a:r>
          </a:p>
        </p:txBody>
      </p:sp>
      <p:sp>
        <p:nvSpPr>
          <p:cNvPr id="45065" name="Rectangle 9"/>
          <p:cNvSpPr>
            <a:spLocks noGrp="1" noChangeArrowheads="1"/>
          </p:cNvSpPr>
          <p:nvPr>
            <p:ph type="body" sz="half" idx="1"/>
          </p:nvPr>
        </p:nvSpPr>
        <p:spPr>
          <a:xfrm>
            <a:off x="2057400" y="1524000"/>
            <a:ext cx="8229600" cy="990600"/>
          </a:xfrm>
        </p:spPr>
        <p:txBody>
          <a:bodyPr/>
          <a:lstStyle/>
          <a:p>
            <a:pPr eaLnBrk="1" hangingPunct="1">
              <a:defRPr/>
            </a:pPr>
            <a:r>
              <a:rPr lang="en-US"/>
              <a:t>Given a table of derived characters (traits), create a cladogram</a:t>
            </a:r>
          </a:p>
        </p:txBody>
      </p:sp>
      <p:pic>
        <p:nvPicPr>
          <p:cNvPr id="11268" name="Picture 1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676400" y="2590800"/>
            <a:ext cx="8839200" cy="36830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98807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981200" y="0"/>
            <a:ext cx="8229600" cy="1371600"/>
          </a:xfrm>
        </p:spPr>
        <p:txBody>
          <a:bodyPr/>
          <a:lstStyle/>
          <a:p>
            <a:pPr eaLnBrk="1" hangingPunct="1">
              <a:defRPr/>
            </a:pPr>
            <a:r>
              <a:rPr lang="en-US" smtClean="0"/>
              <a:t>Step 1 – Create a Venn Diagram</a:t>
            </a:r>
          </a:p>
        </p:txBody>
      </p:sp>
      <p:sp>
        <p:nvSpPr>
          <p:cNvPr id="49155" name="Rectangle 3"/>
          <p:cNvSpPr>
            <a:spLocks noGrp="1" noChangeArrowheads="1"/>
          </p:cNvSpPr>
          <p:nvPr>
            <p:ph type="body" idx="1"/>
          </p:nvPr>
        </p:nvSpPr>
        <p:spPr>
          <a:xfrm>
            <a:off x="1524000" y="1752600"/>
            <a:ext cx="9144000" cy="4191000"/>
          </a:xfrm>
        </p:spPr>
        <p:txBody>
          <a:bodyPr/>
          <a:lstStyle/>
          <a:p>
            <a:pPr eaLnBrk="1" hangingPunct="1">
              <a:defRPr/>
            </a:pPr>
            <a:r>
              <a:rPr lang="en-US" smtClean="0"/>
              <a:t>How many organisms are you comparing?  </a:t>
            </a:r>
          </a:p>
          <a:p>
            <a:pPr lvl="1" eaLnBrk="1" hangingPunct="1">
              <a:defRPr/>
            </a:pPr>
            <a:r>
              <a:rPr lang="en-US" smtClean="0"/>
              <a:t>This number will equal the number of circles in your Venn diagram.</a:t>
            </a:r>
          </a:p>
          <a:p>
            <a:pPr eaLnBrk="1" hangingPunct="1">
              <a:defRPr/>
            </a:pPr>
            <a:r>
              <a:rPr lang="en-US" smtClean="0"/>
              <a:t>Now count the number of characters each organism has.</a:t>
            </a:r>
          </a:p>
          <a:p>
            <a:pPr lvl="1" eaLnBrk="1" hangingPunct="1">
              <a:defRPr/>
            </a:pPr>
            <a:r>
              <a:rPr lang="en-US" smtClean="0"/>
              <a:t>This will be the order that you place the organisms in the Venn Diagram.</a:t>
            </a:r>
          </a:p>
        </p:txBody>
      </p:sp>
    </p:spTree>
    <p:extLst>
      <p:ext uri="{BB962C8B-B14F-4D97-AF65-F5344CB8AC3E}">
        <p14:creationId xmlns:p14="http://schemas.microsoft.com/office/powerpoint/2010/main" val="380797794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Grp="1" noChangeArrowheads="1"/>
          </p:cNvSpPr>
          <p:nvPr>
            <p:ph type="title"/>
          </p:nvPr>
        </p:nvSpPr>
        <p:spPr/>
        <p:txBody>
          <a:bodyPr/>
          <a:lstStyle/>
          <a:p>
            <a:pPr eaLnBrk="1" hangingPunct="1">
              <a:defRPr/>
            </a:pPr>
            <a:r>
              <a:rPr lang="en-US" smtClean="0"/>
              <a:t>Venn Diagram</a:t>
            </a:r>
          </a:p>
        </p:txBody>
      </p:sp>
      <p:sp>
        <p:nvSpPr>
          <p:cNvPr id="50181" name="Rectangle 5"/>
          <p:cNvSpPr>
            <a:spLocks noGrp="1" noChangeArrowheads="1"/>
          </p:cNvSpPr>
          <p:nvPr>
            <p:ph idx="1"/>
          </p:nvPr>
        </p:nvSpPr>
        <p:spPr/>
        <p:txBody>
          <a:bodyPr/>
          <a:lstStyle/>
          <a:p>
            <a:pPr eaLnBrk="1" hangingPunct="1">
              <a:defRPr/>
            </a:pPr>
            <a:endParaRPr lang="en-US" smtClean="0"/>
          </a:p>
        </p:txBody>
      </p:sp>
      <p:sp>
        <p:nvSpPr>
          <p:cNvPr id="13316" name="AutoShape 7"/>
          <p:cNvSpPr>
            <a:spLocks noChangeArrowheads="1"/>
          </p:cNvSpPr>
          <p:nvPr/>
        </p:nvSpPr>
        <p:spPr bwMode="auto">
          <a:xfrm>
            <a:off x="2590800" y="2209800"/>
            <a:ext cx="7010400" cy="3733800"/>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0184" name="Text Box 8"/>
          <p:cNvSpPr txBox="1">
            <a:spLocks noChangeArrowheads="1"/>
          </p:cNvSpPr>
          <p:nvPr/>
        </p:nvSpPr>
        <p:spPr bwMode="auto">
          <a:xfrm>
            <a:off x="3124200" y="5410201"/>
            <a:ext cx="563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1800"/>
              <a:t>Vertebrae: Shark, bullfrog, kangaroo &amp; humans</a:t>
            </a:r>
          </a:p>
        </p:txBody>
      </p:sp>
      <p:sp>
        <p:nvSpPr>
          <p:cNvPr id="13318" name="AutoShape 9"/>
          <p:cNvSpPr>
            <a:spLocks noChangeArrowheads="1"/>
          </p:cNvSpPr>
          <p:nvPr/>
        </p:nvSpPr>
        <p:spPr bwMode="auto">
          <a:xfrm>
            <a:off x="3048000" y="2819400"/>
            <a:ext cx="6096000" cy="2438400"/>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0186" name="Text Box 10"/>
          <p:cNvSpPr txBox="1">
            <a:spLocks noChangeArrowheads="1"/>
          </p:cNvSpPr>
          <p:nvPr/>
        </p:nvSpPr>
        <p:spPr bwMode="auto">
          <a:xfrm>
            <a:off x="3200400" y="4724401"/>
            <a:ext cx="594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1800"/>
              <a:t>Two pairs of limbs: Bullfrog, kangaroo &amp; Human</a:t>
            </a:r>
          </a:p>
        </p:txBody>
      </p:sp>
      <p:sp>
        <p:nvSpPr>
          <p:cNvPr id="13320" name="AutoShape 11"/>
          <p:cNvSpPr>
            <a:spLocks noChangeArrowheads="1"/>
          </p:cNvSpPr>
          <p:nvPr/>
        </p:nvSpPr>
        <p:spPr bwMode="auto">
          <a:xfrm>
            <a:off x="3429000" y="3200400"/>
            <a:ext cx="5257800" cy="1447800"/>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0188" name="Text Box 12"/>
          <p:cNvSpPr txBox="1">
            <a:spLocks noChangeArrowheads="1"/>
          </p:cNvSpPr>
          <p:nvPr/>
        </p:nvSpPr>
        <p:spPr bwMode="auto">
          <a:xfrm>
            <a:off x="3505200" y="4114801"/>
            <a:ext cx="495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1800"/>
              <a:t>Mammary glands: Kangaroo &amp; Human</a:t>
            </a:r>
          </a:p>
        </p:txBody>
      </p:sp>
      <p:sp>
        <p:nvSpPr>
          <p:cNvPr id="13322" name="AutoShape 13"/>
          <p:cNvSpPr>
            <a:spLocks noChangeArrowheads="1"/>
          </p:cNvSpPr>
          <p:nvPr/>
        </p:nvSpPr>
        <p:spPr bwMode="auto">
          <a:xfrm>
            <a:off x="3962400" y="3352800"/>
            <a:ext cx="4267200" cy="762000"/>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0190" name="Text Box 14"/>
          <p:cNvSpPr txBox="1">
            <a:spLocks noChangeArrowheads="1"/>
          </p:cNvSpPr>
          <p:nvPr/>
        </p:nvSpPr>
        <p:spPr bwMode="auto">
          <a:xfrm>
            <a:off x="4114800" y="3595688"/>
            <a:ext cx="2286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1800"/>
              <a:t>Placenta: Human</a:t>
            </a:r>
          </a:p>
        </p:txBody>
      </p:sp>
    </p:spTree>
    <p:extLst>
      <p:ext uri="{BB962C8B-B14F-4D97-AF65-F5344CB8AC3E}">
        <p14:creationId xmlns:p14="http://schemas.microsoft.com/office/powerpoint/2010/main" val="4280022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8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8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4" grpId="0"/>
      <p:bldP spid="50186" grpId="0"/>
      <p:bldP spid="50188" grpId="0"/>
      <p:bldP spid="50190"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3565526" y="5562601"/>
            <a:ext cx="1311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2226" name="Rectangle 2"/>
          <p:cNvSpPr>
            <a:spLocks noGrp="1" noChangeArrowheads="1"/>
          </p:cNvSpPr>
          <p:nvPr>
            <p:ph type="title"/>
          </p:nvPr>
        </p:nvSpPr>
        <p:spPr/>
        <p:txBody>
          <a:bodyPr/>
          <a:lstStyle/>
          <a:p>
            <a:pPr eaLnBrk="1" hangingPunct="1">
              <a:defRPr/>
            </a:pPr>
            <a:r>
              <a:rPr lang="en-US" sz="4000"/>
              <a:t>Step Two – Convert the Venn Diagram into a Cladogram</a:t>
            </a:r>
          </a:p>
        </p:txBody>
      </p:sp>
      <p:grpSp>
        <p:nvGrpSpPr>
          <p:cNvPr id="14340" name="Group 25"/>
          <p:cNvGrpSpPr>
            <a:grpSpLocks/>
          </p:cNvGrpSpPr>
          <p:nvPr/>
        </p:nvGrpSpPr>
        <p:grpSpPr bwMode="auto">
          <a:xfrm>
            <a:off x="2209800" y="1676400"/>
            <a:ext cx="7696200" cy="3886200"/>
            <a:chOff x="432" y="1056"/>
            <a:chExt cx="4848" cy="2448"/>
          </a:xfrm>
        </p:grpSpPr>
        <p:sp>
          <p:nvSpPr>
            <p:cNvPr id="14349" name="Line 8"/>
            <p:cNvSpPr>
              <a:spLocks noChangeShapeType="1"/>
            </p:cNvSpPr>
            <p:nvPr/>
          </p:nvSpPr>
          <p:spPr bwMode="auto">
            <a:xfrm flipV="1">
              <a:off x="432" y="1632"/>
              <a:ext cx="4848" cy="1872"/>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0" name="Line 9"/>
            <p:cNvSpPr>
              <a:spLocks noChangeShapeType="1"/>
            </p:cNvSpPr>
            <p:nvPr/>
          </p:nvSpPr>
          <p:spPr bwMode="auto">
            <a:xfrm>
              <a:off x="864" y="3120"/>
              <a:ext cx="192" cy="33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1" name="Line 10"/>
            <p:cNvSpPr>
              <a:spLocks noChangeShapeType="1"/>
            </p:cNvSpPr>
            <p:nvPr/>
          </p:nvSpPr>
          <p:spPr bwMode="auto">
            <a:xfrm>
              <a:off x="4704" y="1584"/>
              <a:ext cx="192" cy="33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2" name="Line 11"/>
            <p:cNvSpPr>
              <a:spLocks noChangeShapeType="1"/>
            </p:cNvSpPr>
            <p:nvPr/>
          </p:nvSpPr>
          <p:spPr bwMode="auto">
            <a:xfrm>
              <a:off x="3456" y="2064"/>
              <a:ext cx="192" cy="33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3" name="Line 12"/>
            <p:cNvSpPr>
              <a:spLocks noChangeShapeType="1"/>
            </p:cNvSpPr>
            <p:nvPr/>
          </p:nvSpPr>
          <p:spPr bwMode="auto">
            <a:xfrm>
              <a:off x="2112" y="2592"/>
              <a:ext cx="192" cy="33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4" name="Line 13"/>
            <p:cNvSpPr>
              <a:spLocks noChangeShapeType="1"/>
            </p:cNvSpPr>
            <p:nvPr/>
          </p:nvSpPr>
          <p:spPr bwMode="auto">
            <a:xfrm flipH="1" flipV="1">
              <a:off x="816" y="2160"/>
              <a:ext cx="432" cy="105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5" name="Line 14"/>
            <p:cNvSpPr>
              <a:spLocks noChangeShapeType="1"/>
            </p:cNvSpPr>
            <p:nvPr/>
          </p:nvSpPr>
          <p:spPr bwMode="auto">
            <a:xfrm flipH="1" flipV="1">
              <a:off x="2160" y="1632"/>
              <a:ext cx="432" cy="105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6" name="Line 15"/>
            <p:cNvSpPr>
              <a:spLocks noChangeShapeType="1"/>
            </p:cNvSpPr>
            <p:nvPr/>
          </p:nvSpPr>
          <p:spPr bwMode="auto">
            <a:xfrm flipH="1" flipV="1">
              <a:off x="3648" y="1056"/>
              <a:ext cx="432" cy="105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2240" name="Text Box 16"/>
          <p:cNvSpPr txBox="1">
            <a:spLocks noChangeArrowheads="1"/>
          </p:cNvSpPr>
          <p:nvPr/>
        </p:nvSpPr>
        <p:spPr bwMode="auto">
          <a:xfrm>
            <a:off x="3200400" y="5486401"/>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1800"/>
              <a:t>Vertebrae</a:t>
            </a:r>
          </a:p>
        </p:txBody>
      </p:sp>
      <p:sp>
        <p:nvSpPr>
          <p:cNvPr id="52242" name="Text Box 18"/>
          <p:cNvSpPr txBox="1">
            <a:spLocks noChangeArrowheads="1"/>
          </p:cNvSpPr>
          <p:nvPr/>
        </p:nvSpPr>
        <p:spPr bwMode="auto">
          <a:xfrm>
            <a:off x="2286000" y="3048001"/>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1800"/>
              <a:t>Shark</a:t>
            </a:r>
          </a:p>
        </p:txBody>
      </p:sp>
      <p:sp>
        <p:nvSpPr>
          <p:cNvPr id="52243" name="Text Box 19"/>
          <p:cNvSpPr txBox="1">
            <a:spLocks noChangeArrowheads="1"/>
          </p:cNvSpPr>
          <p:nvPr/>
        </p:nvSpPr>
        <p:spPr bwMode="auto">
          <a:xfrm>
            <a:off x="4724400" y="4724400"/>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1800"/>
              <a:t>Two pairs of limbs</a:t>
            </a:r>
          </a:p>
        </p:txBody>
      </p:sp>
      <p:sp>
        <p:nvSpPr>
          <p:cNvPr id="52244" name="Text Box 20"/>
          <p:cNvSpPr txBox="1">
            <a:spLocks noChangeArrowheads="1"/>
          </p:cNvSpPr>
          <p:nvPr/>
        </p:nvSpPr>
        <p:spPr bwMode="auto">
          <a:xfrm>
            <a:off x="4648200" y="1981201"/>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1800"/>
              <a:t>Bullfrog</a:t>
            </a:r>
          </a:p>
        </p:txBody>
      </p:sp>
      <p:sp>
        <p:nvSpPr>
          <p:cNvPr id="52245" name="Text Box 21"/>
          <p:cNvSpPr txBox="1">
            <a:spLocks noChangeArrowheads="1"/>
          </p:cNvSpPr>
          <p:nvPr/>
        </p:nvSpPr>
        <p:spPr bwMode="auto">
          <a:xfrm>
            <a:off x="6781800" y="3810000"/>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1800"/>
              <a:t>Mammary Glands</a:t>
            </a:r>
          </a:p>
        </p:txBody>
      </p:sp>
      <p:sp>
        <p:nvSpPr>
          <p:cNvPr id="52246" name="Text Box 22"/>
          <p:cNvSpPr txBox="1">
            <a:spLocks noChangeArrowheads="1"/>
          </p:cNvSpPr>
          <p:nvPr/>
        </p:nvSpPr>
        <p:spPr bwMode="auto">
          <a:xfrm>
            <a:off x="7467600" y="1752601"/>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1800"/>
              <a:t>Kangaroo</a:t>
            </a:r>
          </a:p>
        </p:txBody>
      </p:sp>
      <p:sp>
        <p:nvSpPr>
          <p:cNvPr id="52247" name="Text Box 23"/>
          <p:cNvSpPr txBox="1">
            <a:spLocks noChangeArrowheads="1"/>
          </p:cNvSpPr>
          <p:nvPr/>
        </p:nvSpPr>
        <p:spPr bwMode="auto">
          <a:xfrm>
            <a:off x="8763000" y="3048001"/>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1800"/>
              <a:t>Placenta</a:t>
            </a:r>
          </a:p>
        </p:txBody>
      </p:sp>
      <p:sp>
        <p:nvSpPr>
          <p:cNvPr id="52248" name="Text Box 24"/>
          <p:cNvSpPr txBox="1">
            <a:spLocks noChangeArrowheads="1"/>
          </p:cNvSpPr>
          <p:nvPr/>
        </p:nvSpPr>
        <p:spPr bwMode="auto">
          <a:xfrm>
            <a:off x="9220200" y="2133601"/>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1800"/>
              <a:t>Human</a:t>
            </a:r>
          </a:p>
        </p:txBody>
      </p:sp>
    </p:spTree>
    <p:extLst>
      <p:ext uri="{BB962C8B-B14F-4D97-AF65-F5344CB8AC3E}">
        <p14:creationId xmlns:p14="http://schemas.microsoft.com/office/powerpoint/2010/main" val="6386823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4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4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4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24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24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24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40" grpId="0"/>
      <p:bldP spid="52242" grpId="0"/>
      <p:bldP spid="52243" grpId="0"/>
      <p:bldP spid="52244" grpId="0"/>
      <p:bldP spid="52245" grpId="0"/>
      <p:bldP spid="52246" grpId="0"/>
      <p:bldP spid="52247" grpId="0"/>
      <p:bldP spid="52248"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p:cNvPicPr>
            <a:picLocks noChangeAspect="1" noChangeArrowheads="1"/>
          </p:cNvPicPr>
          <p:nvPr/>
        </p:nvPicPr>
        <p:blipFill>
          <a:blip r:embed="rId2">
            <a:extLst>
              <a:ext uri="{28A0092B-C50C-407E-A947-70E740481C1C}">
                <a14:useLocalDpi xmlns:a14="http://schemas.microsoft.com/office/drawing/2010/main" val="0"/>
              </a:ext>
            </a:extLst>
          </a:blip>
          <a:srcRect l="26717" t="42000" r="26093" b="47530"/>
          <a:stretch>
            <a:fillRect/>
          </a:stretch>
        </p:blipFill>
        <p:spPr bwMode="auto">
          <a:xfrm>
            <a:off x="1524000" y="762001"/>
            <a:ext cx="91440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403901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15"/>
          <p:cNvGrpSpPr>
            <a:grpSpLocks/>
          </p:cNvGrpSpPr>
          <p:nvPr/>
        </p:nvGrpSpPr>
        <p:grpSpPr bwMode="auto">
          <a:xfrm>
            <a:off x="2819400" y="2209800"/>
            <a:ext cx="6858000" cy="3505200"/>
            <a:chOff x="864" y="2208"/>
            <a:chExt cx="4224" cy="2112"/>
          </a:xfrm>
        </p:grpSpPr>
        <p:sp>
          <p:nvSpPr>
            <p:cNvPr id="16388" name="Rectangle 9"/>
            <p:cNvSpPr>
              <a:spLocks noChangeArrowheads="1"/>
            </p:cNvSpPr>
            <p:nvPr/>
          </p:nvSpPr>
          <p:spPr bwMode="auto">
            <a:xfrm>
              <a:off x="864" y="2208"/>
              <a:ext cx="4224" cy="2112"/>
            </a:xfrm>
            <a:prstGeom prst="rect">
              <a:avLst/>
            </a:prstGeom>
            <a:solidFill>
              <a:schemeClr val="tx1"/>
            </a:soli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16389" name="AutoShape 5"/>
            <p:cNvSpPr>
              <a:spLocks noChangeArrowheads="1"/>
            </p:cNvSpPr>
            <p:nvPr/>
          </p:nvSpPr>
          <p:spPr bwMode="auto">
            <a:xfrm>
              <a:off x="2016" y="2976"/>
              <a:ext cx="1440" cy="336"/>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1800"/>
                <a:t>Human</a:t>
              </a:r>
            </a:p>
          </p:txBody>
        </p:sp>
        <p:sp>
          <p:nvSpPr>
            <p:cNvPr id="16390" name="AutoShape 6"/>
            <p:cNvSpPr>
              <a:spLocks noChangeArrowheads="1"/>
            </p:cNvSpPr>
            <p:nvPr/>
          </p:nvSpPr>
          <p:spPr bwMode="auto">
            <a:xfrm>
              <a:off x="1680" y="2784"/>
              <a:ext cx="2160" cy="768"/>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16391" name="AutoShape 7"/>
            <p:cNvSpPr>
              <a:spLocks noChangeArrowheads="1"/>
            </p:cNvSpPr>
            <p:nvPr/>
          </p:nvSpPr>
          <p:spPr bwMode="auto">
            <a:xfrm>
              <a:off x="1392" y="2544"/>
              <a:ext cx="2880" cy="1296"/>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16392" name="AutoShape 8"/>
            <p:cNvSpPr>
              <a:spLocks noChangeArrowheads="1"/>
            </p:cNvSpPr>
            <p:nvPr/>
          </p:nvSpPr>
          <p:spPr bwMode="auto">
            <a:xfrm>
              <a:off x="1248" y="2400"/>
              <a:ext cx="3456" cy="1776"/>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16393" name="Text Box 11"/>
            <p:cNvSpPr txBox="1">
              <a:spLocks noChangeArrowheads="1"/>
            </p:cNvSpPr>
            <p:nvPr/>
          </p:nvSpPr>
          <p:spPr bwMode="auto">
            <a:xfrm>
              <a:off x="2054" y="3024"/>
              <a:ext cx="90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1800">
                  <a:solidFill>
                    <a:srgbClr val="000000"/>
                  </a:solidFill>
                </a:rPr>
                <a:t>Human: hair</a:t>
              </a:r>
            </a:p>
          </p:txBody>
        </p:sp>
        <p:sp>
          <p:nvSpPr>
            <p:cNvPr id="16394" name="Text Box 12"/>
            <p:cNvSpPr txBox="1">
              <a:spLocks noChangeArrowheads="1"/>
            </p:cNvSpPr>
            <p:nvPr/>
          </p:nvSpPr>
          <p:spPr bwMode="auto">
            <a:xfrm>
              <a:off x="1824" y="3321"/>
              <a:ext cx="82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1800">
                  <a:solidFill>
                    <a:srgbClr val="000000"/>
                  </a:solidFill>
                </a:rPr>
                <a:t>Lizard: legs</a:t>
              </a:r>
            </a:p>
          </p:txBody>
        </p:sp>
        <p:sp>
          <p:nvSpPr>
            <p:cNvPr id="16395" name="Text Box 13"/>
            <p:cNvSpPr txBox="1">
              <a:spLocks noChangeArrowheads="1"/>
            </p:cNvSpPr>
            <p:nvPr/>
          </p:nvSpPr>
          <p:spPr bwMode="auto">
            <a:xfrm>
              <a:off x="1584" y="3609"/>
              <a:ext cx="115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1800">
                  <a:solidFill>
                    <a:srgbClr val="000000"/>
                  </a:solidFill>
                </a:rPr>
                <a:t>Trout: Vertebrae</a:t>
              </a:r>
            </a:p>
          </p:txBody>
        </p:sp>
        <p:sp>
          <p:nvSpPr>
            <p:cNvPr id="16396" name="Text Box 14"/>
            <p:cNvSpPr txBox="1">
              <a:spLocks noChangeArrowheads="1"/>
            </p:cNvSpPr>
            <p:nvPr/>
          </p:nvSpPr>
          <p:spPr bwMode="auto">
            <a:xfrm>
              <a:off x="1488" y="3888"/>
              <a:ext cx="79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1800">
                  <a:solidFill>
                    <a:srgbClr val="000000"/>
                  </a:solidFill>
                </a:rPr>
                <a:t>Earthworm</a:t>
              </a:r>
            </a:p>
          </p:txBody>
        </p:sp>
      </p:grpSp>
      <p:pic>
        <p:nvPicPr>
          <p:cNvPr id="16387" name="Picture 16"/>
          <p:cNvPicPr>
            <a:picLocks noChangeAspect="1" noChangeArrowheads="1"/>
          </p:cNvPicPr>
          <p:nvPr/>
        </p:nvPicPr>
        <p:blipFill>
          <a:blip r:embed="rId2">
            <a:extLst>
              <a:ext uri="{28A0092B-C50C-407E-A947-70E740481C1C}">
                <a14:useLocalDpi xmlns:a14="http://schemas.microsoft.com/office/drawing/2010/main" val="0"/>
              </a:ext>
            </a:extLst>
          </a:blip>
          <a:srcRect l="26717" t="42000" r="26093" b="47530"/>
          <a:stretch>
            <a:fillRect/>
          </a:stretch>
        </p:blipFill>
        <p:spPr bwMode="auto">
          <a:xfrm>
            <a:off x="1524000" y="762001"/>
            <a:ext cx="91440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162229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en-US" sz="4000"/>
              <a:t>Convert the Venn Diagram into a Cladogram</a:t>
            </a:r>
          </a:p>
        </p:txBody>
      </p:sp>
      <p:sp>
        <p:nvSpPr>
          <p:cNvPr id="17411" name="Line 5"/>
          <p:cNvSpPr>
            <a:spLocks noChangeShapeType="1"/>
          </p:cNvSpPr>
          <p:nvPr/>
        </p:nvSpPr>
        <p:spPr bwMode="auto">
          <a:xfrm flipV="1">
            <a:off x="2514600" y="3124200"/>
            <a:ext cx="7696200" cy="297180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2" name="Line 7"/>
          <p:cNvSpPr>
            <a:spLocks noChangeShapeType="1"/>
          </p:cNvSpPr>
          <p:nvPr/>
        </p:nvSpPr>
        <p:spPr bwMode="auto">
          <a:xfrm>
            <a:off x="9296400" y="3048000"/>
            <a:ext cx="304800" cy="5334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3" name="Line 8"/>
          <p:cNvSpPr>
            <a:spLocks noChangeShapeType="1"/>
          </p:cNvSpPr>
          <p:nvPr/>
        </p:nvSpPr>
        <p:spPr bwMode="auto">
          <a:xfrm>
            <a:off x="7315200" y="3810000"/>
            <a:ext cx="304800" cy="5334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4" name="Line 9"/>
          <p:cNvSpPr>
            <a:spLocks noChangeShapeType="1"/>
          </p:cNvSpPr>
          <p:nvPr/>
        </p:nvSpPr>
        <p:spPr bwMode="auto">
          <a:xfrm>
            <a:off x="5181600" y="4648200"/>
            <a:ext cx="304800" cy="5334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5" name="Line 10"/>
          <p:cNvSpPr>
            <a:spLocks noChangeShapeType="1"/>
          </p:cNvSpPr>
          <p:nvPr/>
        </p:nvSpPr>
        <p:spPr bwMode="auto">
          <a:xfrm flipH="1" flipV="1">
            <a:off x="3124200" y="3962400"/>
            <a:ext cx="685800" cy="16764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6" name="Line 11"/>
          <p:cNvSpPr>
            <a:spLocks noChangeShapeType="1"/>
          </p:cNvSpPr>
          <p:nvPr/>
        </p:nvSpPr>
        <p:spPr bwMode="auto">
          <a:xfrm flipH="1" flipV="1">
            <a:off x="5257800" y="3124200"/>
            <a:ext cx="685800" cy="16764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7" name="Line 12"/>
          <p:cNvSpPr>
            <a:spLocks noChangeShapeType="1"/>
          </p:cNvSpPr>
          <p:nvPr/>
        </p:nvSpPr>
        <p:spPr bwMode="auto">
          <a:xfrm flipH="1" flipV="1">
            <a:off x="7620000" y="2209800"/>
            <a:ext cx="685800" cy="16764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3" name="Text Box 13"/>
          <p:cNvSpPr txBox="1">
            <a:spLocks noChangeArrowheads="1"/>
          </p:cNvSpPr>
          <p:nvPr/>
        </p:nvSpPr>
        <p:spPr bwMode="auto">
          <a:xfrm>
            <a:off x="2438400" y="3505201"/>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1800"/>
              <a:t>Earthworm</a:t>
            </a:r>
          </a:p>
        </p:txBody>
      </p:sp>
      <p:sp>
        <p:nvSpPr>
          <p:cNvPr id="61454" name="Text Box 14"/>
          <p:cNvSpPr txBox="1">
            <a:spLocks noChangeArrowheads="1"/>
          </p:cNvSpPr>
          <p:nvPr/>
        </p:nvSpPr>
        <p:spPr bwMode="auto">
          <a:xfrm>
            <a:off x="4800600" y="2667001"/>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1800"/>
              <a:t>Trout</a:t>
            </a:r>
          </a:p>
        </p:txBody>
      </p:sp>
      <p:sp>
        <p:nvSpPr>
          <p:cNvPr id="61455" name="Text Box 15"/>
          <p:cNvSpPr txBox="1">
            <a:spLocks noChangeArrowheads="1"/>
          </p:cNvSpPr>
          <p:nvPr/>
        </p:nvSpPr>
        <p:spPr bwMode="auto">
          <a:xfrm>
            <a:off x="7239000" y="1828801"/>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1800"/>
              <a:t>Lizard</a:t>
            </a:r>
          </a:p>
        </p:txBody>
      </p:sp>
      <p:sp>
        <p:nvSpPr>
          <p:cNvPr id="61456" name="Text Box 16"/>
          <p:cNvSpPr txBox="1">
            <a:spLocks noChangeArrowheads="1"/>
          </p:cNvSpPr>
          <p:nvPr/>
        </p:nvSpPr>
        <p:spPr bwMode="auto">
          <a:xfrm>
            <a:off x="9753600" y="2667001"/>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1800"/>
              <a:t>Human</a:t>
            </a:r>
          </a:p>
        </p:txBody>
      </p:sp>
      <p:sp>
        <p:nvSpPr>
          <p:cNvPr id="61457" name="Text Box 17"/>
          <p:cNvSpPr txBox="1">
            <a:spLocks noChangeArrowheads="1"/>
          </p:cNvSpPr>
          <p:nvPr/>
        </p:nvSpPr>
        <p:spPr bwMode="auto">
          <a:xfrm>
            <a:off x="5334000" y="5181601"/>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1800"/>
              <a:t>Vertebrae</a:t>
            </a:r>
          </a:p>
        </p:txBody>
      </p:sp>
      <p:sp>
        <p:nvSpPr>
          <p:cNvPr id="61458" name="Text Box 18"/>
          <p:cNvSpPr txBox="1">
            <a:spLocks noChangeArrowheads="1"/>
          </p:cNvSpPr>
          <p:nvPr/>
        </p:nvSpPr>
        <p:spPr bwMode="auto">
          <a:xfrm>
            <a:off x="7391400" y="4419601"/>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1800"/>
              <a:t>Legs</a:t>
            </a:r>
          </a:p>
        </p:txBody>
      </p:sp>
      <p:sp>
        <p:nvSpPr>
          <p:cNvPr id="61459" name="Text Box 19"/>
          <p:cNvSpPr txBox="1">
            <a:spLocks noChangeArrowheads="1"/>
          </p:cNvSpPr>
          <p:nvPr/>
        </p:nvSpPr>
        <p:spPr bwMode="auto">
          <a:xfrm>
            <a:off x="9372600" y="3657601"/>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1800"/>
              <a:t>Hair</a:t>
            </a:r>
          </a:p>
        </p:txBody>
      </p:sp>
    </p:spTree>
    <p:extLst>
      <p:ext uri="{BB962C8B-B14F-4D97-AF65-F5344CB8AC3E}">
        <p14:creationId xmlns:p14="http://schemas.microsoft.com/office/powerpoint/2010/main" val="3947990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5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5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5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5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5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3" grpId="0"/>
      <p:bldP spid="61454" grpId="0"/>
      <p:bldP spid="61455" grpId="0"/>
      <p:bldP spid="61456" grpId="0"/>
      <p:bldP spid="61457" grpId="0"/>
      <p:bldP spid="61458" grpId="0"/>
      <p:bldP spid="61459"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2">
            <a:extLst>
              <a:ext uri="{28A0092B-C50C-407E-A947-70E740481C1C}">
                <a14:useLocalDpi xmlns:a14="http://schemas.microsoft.com/office/drawing/2010/main" val="0"/>
              </a:ext>
            </a:extLst>
          </a:blip>
          <a:srcRect l="2882" t="5284" r="3238" b="4881"/>
          <a:stretch>
            <a:fillRect/>
          </a:stretch>
        </p:blipFill>
        <p:spPr bwMode="auto">
          <a:xfrm>
            <a:off x="1524000" y="990600"/>
            <a:ext cx="91440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Rectangle 5"/>
          <p:cNvSpPr>
            <a:spLocks noGrp="1" noChangeArrowheads="1"/>
          </p:cNvSpPr>
          <p:nvPr>
            <p:ph type="body" idx="1"/>
          </p:nvPr>
        </p:nvSpPr>
        <p:spPr>
          <a:xfrm>
            <a:off x="1828800" y="304800"/>
            <a:ext cx="7924800" cy="1371600"/>
          </a:xfrm>
        </p:spPr>
        <p:txBody>
          <a:bodyPr/>
          <a:lstStyle/>
          <a:p>
            <a:pPr eaLnBrk="1" hangingPunct="1">
              <a:defRPr/>
            </a:pPr>
            <a:r>
              <a:rPr lang="en-US" smtClean="0"/>
              <a:t>Independent Practice Problems:</a:t>
            </a:r>
          </a:p>
        </p:txBody>
      </p:sp>
    </p:spTree>
    <p:extLst>
      <p:ext uri="{BB962C8B-B14F-4D97-AF65-F5344CB8AC3E}">
        <p14:creationId xmlns:p14="http://schemas.microsoft.com/office/powerpoint/2010/main" val="36465030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Microevolution, III</a:t>
            </a:r>
          </a:p>
        </p:txBody>
      </p:sp>
      <p:sp>
        <p:nvSpPr>
          <p:cNvPr id="12291" name="Rectangle 3"/>
          <p:cNvSpPr>
            <a:spLocks noGrp="1" noChangeArrowheads="1"/>
          </p:cNvSpPr>
          <p:nvPr>
            <p:ph type="body" sz="half" idx="1"/>
          </p:nvPr>
        </p:nvSpPr>
        <p:spPr>
          <a:xfrm>
            <a:off x="2819400" y="2209800"/>
            <a:ext cx="3581400" cy="3810000"/>
          </a:xfrm>
        </p:spPr>
        <p:txBody>
          <a:bodyPr/>
          <a:lstStyle/>
          <a:p>
            <a:r>
              <a:rPr lang="en-US" altLang="en-US" u="sng"/>
              <a:t>Founder Effect:</a:t>
            </a:r>
            <a:r>
              <a:rPr lang="en-US" altLang="en-US"/>
              <a:t>                </a:t>
            </a:r>
            <a:r>
              <a:rPr lang="en-US" altLang="en-US" sz="2400"/>
              <a:t>a cause of genetic drift attributable to colonization by a limited number of individuals from a parent population</a:t>
            </a:r>
          </a:p>
        </p:txBody>
      </p:sp>
      <p:graphicFrame>
        <p:nvGraphicFramePr>
          <p:cNvPr id="12292" name="Object 4"/>
          <p:cNvGraphicFramePr>
            <a:graphicFrameLocks noGrp="1" noChangeAspect="1"/>
          </p:cNvGraphicFramePr>
          <p:nvPr>
            <p:ph type="clipArt" sz="half" idx="2"/>
          </p:nvPr>
        </p:nvGraphicFramePr>
        <p:xfrm>
          <a:off x="6553201" y="2547939"/>
          <a:ext cx="3808413" cy="2447925"/>
        </p:xfrm>
        <a:graphic>
          <a:graphicData uri="http://schemas.openxmlformats.org/presentationml/2006/ole">
            <mc:AlternateContent xmlns:mc="http://schemas.openxmlformats.org/markup-compatibility/2006">
              <mc:Choice xmlns:v="urn:schemas-microsoft-com:vml" Requires="v">
                <p:oleObj spid="_x0000_s3076" r:id="rId4" imgW="0" imgH="0" progId="">
                  <p:embed/>
                </p:oleObj>
              </mc:Choice>
              <mc:Fallback>
                <p:oleObj r:id="rId4" imgW="0" imgH="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1" y="2547939"/>
                        <a:ext cx="3808413" cy="2447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16652753"/>
      </p:ext>
    </p:extLst>
  </p:cSld>
  <p:clrMapOvr>
    <a:masterClrMapping/>
  </p:clrMapOvr>
  <p:transition>
    <p:split orient="vert"/>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700" y="1020764"/>
            <a:ext cx="8610600" cy="481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Rectangle 6"/>
          <p:cNvSpPr>
            <a:spLocks noGrp="1" noChangeArrowheads="1"/>
          </p:cNvSpPr>
          <p:nvPr>
            <p:ph type="body" idx="1"/>
          </p:nvPr>
        </p:nvSpPr>
        <p:spPr/>
        <p:txBody>
          <a:bodyPr/>
          <a:lstStyle/>
          <a:p>
            <a:pPr eaLnBrk="1" hangingPunct="1">
              <a:defRPr/>
            </a:pPr>
            <a:endParaRPr lang="en-US" smtClean="0"/>
          </a:p>
        </p:txBody>
      </p:sp>
    </p:spTree>
    <p:extLst>
      <p:ext uri="{BB962C8B-B14F-4D97-AF65-F5344CB8AC3E}">
        <p14:creationId xmlns:p14="http://schemas.microsoft.com/office/powerpoint/2010/main" val="3117119231"/>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6</a:t>
            </a:r>
            <a:endParaRPr lang="en-US" dirty="0"/>
          </a:p>
        </p:txBody>
      </p:sp>
      <p:sp>
        <p:nvSpPr>
          <p:cNvPr id="3" name="Content Placeholder 2"/>
          <p:cNvSpPr>
            <a:spLocks noGrp="1"/>
          </p:cNvSpPr>
          <p:nvPr>
            <p:ph idx="1"/>
          </p:nvPr>
        </p:nvSpPr>
        <p:spPr/>
        <p:txBody>
          <a:bodyPr/>
          <a:lstStyle/>
          <a:p>
            <a:r>
              <a:rPr lang="en-US" dirty="0" smtClean="0"/>
              <a:t>Convergence</a:t>
            </a:r>
            <a:endParaRPr lang="en-US" dirty="0"/>
          </a:p>
        </p:txBody>
      </p:sp>
    </p:spTree>
    <p:extLst>
      <p:ext uri="{BB962C8B-B14F-4D97-AF65-F5344CB8AC3E}">
        <p14:creationId xmlns:p14="http://schemas.microsoft.com/office/powerpoint/2010/main" val="84689655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8</a:t>
            </a:r>
            <a:endParaRPr lang="en-US" dirty="0"/>
          </a:p>
        </p:txBody>
      </p:sp>
      <p:sp>
        <p:nvSpPr>
          <p:cNvPr id="3" name="Content Placeholder 2"/>
          <p:cNvSpPr>
            <a:spLocks noGrp="1"/>
          </p:cNvSpPr>
          <p:nvPr>
            <p:ph idx="1"/>
          </p:nvPr>
        </p:nvSpPr>
        <p:spPr/>
        <p:txBody>
          <a:bodyPr/>
          <a:lstStyle/>
          <a:p>
            <a:r>
              <a:rPr lang="en-US" dirty="0"/>
              <a:t>Drift and </a:t>
            </a:r>
            <a:r>
              <a:rPr lang="en-US" dirty="0" smtClean="0"/>
              <a:t>Radiation</a:t>
            </a:r>
          </a:p>
          <a:p>
            <a:r>
              <a:rPr lang="en-US" dirty="0" smtClean="0"/>
              <a:t>Objectives:</a:t>
            </a:r>
            <a:endParaRPr lang="en-US" dirty="0"/>
          </a:p>
          <a:p>
            <a:pPr marL="971550" lvl="1" indent="-514350">
              <a:buFont typeface="+mj-lt"/>
              <a:buAutoNum type="arabicPeriod"/>
            </a:pPr>
            <a:r>
              <a:rPr lang="en-US" dirty="0"/>
              <a:t>Describe the role of five major extinctions in rates of speciation </a:t>
            </a:r>
          </a:p>
          <a:p>
            <a:pPr marL="971550" lvl="1" indent="-514350">
              <a:buFont typeface="+mj-lt"/>
              <a:buAutoNum type="arabicPeriod"/>
            </a:pPr>
            <a:r>
              <a:rPr lang="en-US" dirty="0"/>
              <a:t>Describe the evolution of heart chambers in animals</a:t>
            </a:r>
          </a:p>
          <a:p>
            <a:pPr marL="971550" lvl="1" indent="-514350">
              <a:buFont typeface="+mj-lt"/>
              <a:buAutoNum type="arabicPeriod"/>
            </a:pPr>
            <a:r>
              <a:rPr lang="en-US" dirty="0"/>
              <a:t>Describe the rate of speciation caused by reproductive isolation </a:t>
            </a:r>
          </a:p>
          <a:p>
            <a:endParaRPr lang="en-US" dirty="0"/>
          </a:p>
        </p:txBody>
      </p:sp>
    </p:spTree>
    <p:extLst>
      <p:ext uri="{BB962C8B-B14F-4D97-AF65-F5344CB8AC3E}">
        <p14:creationId xmlns:p14="http://schemas.microsoft.com/office/powerpoint/2010/main" val="251906620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6 craziest extinctions ever</a:t>
            </a:r>
            <a:endParaRPr lang="en-US" dirty="0"/>
          </a:p>
        </p:txBody>
      </p:sp>
      <p:sp>
        <p:nvSpPr>
          <p:cNvPr id="3" name="Content Placeholder 2"/>
          <p:cNvSpPr>
            <a:spLocks noGrp="1"/>
          </p:cNvSpPr>
          <p:nvPr>
            <p:ph idx="1"/>
          </p:nvPr>
        </p:nvSpPr>
        <p:spPr>
          <a:xfrm>
            <a:off x="838200" y="1825625"/>
            <a:ext cx="10515600" cy="1330530"/>
          </a:xfrm>
        </p:spPr>
        <p:txBody>
          <a:bodyPr/>
          <a:lstStyle/>
          <a:p>
            <a:r>
              <a:rPr lang="en-US" dirty="0"/>
              <a:t>https://www.youtube.com/watch?v=wissIOikrqc&amp;index=30&amp;list=PLvFsG9gYFxY8uSNHPYlruX_w5l6Ir1wyn</a:t>
            </a:r>
          </a:p>
        </p:txBody>
      </p:sp>
      <p:sp>
        <p:nvSpPr>
          <p:cNvPr id="4" name="Rectangle 3"/>
          <p:cNvSpPr/>
          <p:nvPr/>
        </p:nvSpPr>
        <p:spPr>
          <a:xfrm>
            <a:off x="3254477" y="4058715"/>
            <a:ext cx="6096000" cy="646331"/>
          </a:xfrm>
          <a:prstGeom prst="rect">
            <a:avLst/>
          </a:prstGeom>
        </p:spPr>
        <p:txBody>
          <a:bodyPr>
            <a:spAutoFit/>
          </a:bodyPr>
          <a:lstStyle/>
          <a:p>
            <a:r>
              <a:rPr lang="en-US" dirty="0"/>
              <a:t>https://www.youtube.com/watch?v=wutj5z1lElU&amp;feature=youtu.be</a:t>
            </a:r>
          </a:p>
        </p:txBody>
      </p:sp>
      <p:sp>
        <p:nvSpPr>
          <p:cNvPr id="5" name="Title 1"/>
          <p:cNvSpPr txBox="1">
            <a:spLocks/>
          </p:cNvSpPr>
          <p:nvPr/>
        </p:nvSpPr>
        <p:spPr>
          <a:xfrm>
            <a:off x="430162" y="28905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5 species we wish still existed</a:t>
            </a:r>
            <a:endParaRPr lang="en-US" dirty="0"/>
          </a:p>
        </p:txBody>
      </p:sp>
    </p:spTree>
    <p:extLst>
      <p:ext uri="{BB962C8B-B14F-4D97-AF65-F5344CB8AC3E}">
        <p14:creationId xmlns:p14="http://schemas.microsoft.com/office/powerpoint/2010/main" val="288706598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10</a:t>
            </a:r>
            <a:endParaRPr lang="en-US" dirty="0"/>
          </a:p>
        </p:txBody>
      </p:sp>
      <p:sp>
        <p:nvSpPr>
          <p:cNvPr id="3" name="Content Placeholder 2"/>
          <p:cNvSpPr>
            <a:spLocks noGrp="1"/>
          </p:cNvSpPr>
          <p:nvPr>
            <p:ph idx="1"/>
          </p:nvPr>
        </p:nvSpPr>
        <p:spPr/>
        <p:txBody>
          <a:bodyPr/>
          <a:lstStyle/>
          <a:p>
            <a:r>
              <a:rPr lang="en-US" dirty="0" err="1" smtClean="0"/>
              <a:t>Systemics</a:t>
            </a:r>
            <a:r>
              <a:rPr lang="en-US" dirty="0" smtClean="0"/>
              <a:t>/Cladistics</a:t>
            </a:r>
          </a:p>
          <a:p>
            <a:r>
              <a:rPr lang="en-US" dirty="0" smtClean="0"/>
              <a:t>Objective:</a:t>
            </a:r>
            <a:endParaRPr lang="en-US" dirty="0"/>
          </a:p>
          <a:p>
            <a:pPr marL="914400" lvl="1" indent="-457200">
              <a:buFont typeface="+mj-lt"/>
              <a:buAutoNum type="arabicPeriod"/>
            </a:pPr>
            <a:r>
              <a:rPr lang="en-US" dirty="0"/>
              <a:t>Explain why phylogenetic trees and cladograms are described as dynamic</a:t>
            </a:r>
          </a:p>
          <a:p>
            <a:endParaRPr lang="en-US" dirty="0"/>
          </a:p>
        </p:txBody>
      </p:sp>
    </p:spTree>
    <p:extLst>
      <p:ext uri="{BB962C8B-B14F-4D97-AF65-F5344CB8AC3E}">
        <p14:creationId xmlns:p14="http://schemas.microsoft.com/office/powerpoint/2010/main" val="51382092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11</a:t>
            </a:r>
            <a:endParaRPr lang="en-US" dirty="0"/>
          </a:p>
        </p:txBody>
      </p:sp>
      <p:sp>
        <p:nvSpPr>
          <p:cNvPr id="3" name="Content Placeholder 2"/>
          <p:cNvSpPr>
            <a:spLocks noGrp="1"/>
          </p:cNvSpPr>
          <p:nvPr>
            <p:ph idx="1"/>
          </p:nvPr>
        </p:nvSpPr>
        <p:spPr/>
        <p:txBody>
          <a:bodyPr/>
          <a:lstStyle/>
          <a:p>
            <a:r>
              <a:rPr lang="en-US" dirty="0" err="1" smtClean="0"/>
              <a:t>Phylogenetics</a:t>
            </a:r>
            <a:endParaRPr lang="en-US" dirty="0" smtClean="0"/>
          </a:p>
          <a:p>
            <a:r>
              <a:rPr lang="en-US" dirty="0" smtClean="0"/>
              <a:t>Objectives:</a:t>
            </a:r>
            <a:endParaRPr lang="en-US" dirty="0"/>
          </a:p>
          <a:p>
            <a:pPr marL="971550" lvl="1" indent="-514350">
              <a:buFont typeface="+mj-lt"/>
              <a:buAutoNum type="arabicPeriod"/>
            </a:pPr>
            <a:r>
              <a:rPr lang="en-US" dirty="0"/>
              <a:t>Construct phylogenetic trees and cladograms to show relatedness, morphological similarities, and divergence in DNA and protein sequences</a:t>
            </a:r>
          </a:p>
        </p:txBody>
      </p:sp>
    </p:spTree>
    <p:extLst>
      <p:ext uri="{BB962C8B-B14F-4D97-AF65-F5344CB8AC3E}">
        <p14:creationId xmlns:p14="http://schemas.microsoft.com/office/powerpoint/2010/main" val="202094976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12</a:t>
            </a:r>
            <a:endParaRPr lang="en-US" dirty="0"/>
          </a:p>
        </p:txBody>
      </p:sp>
      <p:sp>
        <p:nvSpPr>
          <p:cNvPr id="3" name="Content Placeholder 2"/>
          <p:cNvSpPr>
            <a:spLocks noGrp="1"/>
          </p:cNvSpPr>
          <p:nvPr>
            <p:ph idx="1"/>
          </p:nvPr>
        </p:nvSpPr>
        <p:spPr/>
        <p:txBody>
          <a:bodyPr/>
          <a:lstStyle/>
          <a:p>
            <a:r>
              <a:rPr lang="en-US" dirty="0" smtClean="0"/>
              <a:t>test</a:t>
            </a:r>
            <a:endParaRPr lang="en-US" dirty="0"/>
          </a:p>
        </p:txBody>
      </p:sp>
    </p:spTree>
    <p:extLst>
      <p:ext uri="{BB962C8B-B14F-4D97-AF65-F5344CB8AC3E}">
        <p14:creationId xmlns:p14="http://schemas.microsoft.com/office/powerpoint/2010/main" val="1722163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Microevolution, IV</a:t>
            </a:r>
          </a:p>
        </p:txBody>
      </p:sp>
      <p:sp>
        <p:nvSpPr>
          <p:cNvPr id="13315" name="Rectangle 3"/>
          <p:cNvSpPr>
            <a:spLocks noGrp="1" noChangeArrowheads="1"/>
          </p:cNvSpPr>
          <p:nvPr>
            <p:ph type="body" sz="half" idx="1"/>
          </p:nvPr>
        </p:nvSpPr>
        <p:spPr/>
        <p:txBody>
          <a:bodyPr/>
          <a:lstStyle/>
          <a:p>
            <a:r>
              <a:rPr lang="en-US" altLang="en-US" dirty="0"/>
              <a:t>2- </a:t>
            </a:r>
            <a:r>
              <a:rPr lang="en-US" altLang="en-US" u="sng" dirty="0"/>
              <a:t>Gene Flow</a:t>
            </a:r>
            <a:r>
              <a:rPr lang="en-US" altLang="en-US" dirty="0"/>
              <a:t>:  </a:t>
            </a:r>
            <a:r>
              <a:rPr lang="en-US" altLang="en-US" sz="2400" dirty="0"/>
              <a:t>genetic exchange due to the migration of fertile individuals or gametes between populations (reduces differences between populations)</a:t>
            </a:r>
          </a:p>
        </p:txBody>
      </p:sp>
      <p:pic>
        <p:nvPicPr>
          <p:cNvPr id="13320" name="Picture 8" descr="23-06-HumanEvolution.jpg                                       0000002ABIOLOGY6eCIPLchapters18-28     B847A324:"/>
          <p:cNvPicPr>
            <a:picLocks noGrp="1" noChangeAspect="1" noChangeArrowheads="1"/>
          </p:cNvPicPr>
          <p:nvPr>
            <p:ph type="clipArt" sz="half" idx="2"/>
          </p:nvPr>
        </p:nvPicPr>
        <p:blipFill>
          <a:blip r:embed="rId3" cstate="print"/>
          <a:stretch>
            <a:fillRect/>
          </a:stretch>
        </p:blipFill>
        <p:spPr>
          <a:xfrm>
            <a:off x="7160895" y="1981200"/>
            <a:ext cx="3051810" cy="4114800"/>
          </a:xfrm>
        </p:spPr>
      </p:pic>
    </p:spTree>
    <p:extLst>
      <p:ext uri="{BB962C8B-B14F-4D97-AF65-F5344CB8AC3E}">
        <p14:creationId xmlns:p14="http://schemas.microsoft.com/office/powerpoint/2010/main" val="2943309712"/>
      </p:ext>
    </p:extLst>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Microevolution, V</a:t>
            </a:r>
          </a:p>
        </p:txBody>
      </p:sp>
      <p:sp>
        <p:nvSpPr>
          <p:cNvPr id="14339" name="Rectangle 3"/>
          <p:cNvSpPr>
            <a:spLocks noGrp="1" noChangeArrowheads="1"/>
          </p:cNvSpPr>
          <p:nvPr>
            <p:ph type="body" sz="half" idx="1"/>
          </p:nvPr>
        </p:nvSpPr>
        <p:spPr>
          <a:xfrm>
            <a:off x="2971800" y="1981200"/>
            <a:ext cx="5181600" cy="2819400"/>
          </a:xfrm>
        </p:spPr>
        <p:txBody>
          <a:bodyPr/>
          <a:lstStyle/>
          <a:p>
            <a:r>
              <a:rPr lang="en-US" altLang="en-US" dirty="0"/>
              <a:t>3- </a:t>
            </a:r>
            <a:r>
              <a:rPr lang="en-US" altLang="en-US" u="sng" dirty="0"/>
              <a:t>Mutations</a:t>
            </a:r>
            <a:r>
              <a:rPr lang="en-US" altLang="en-US" dirty="0"/>
              <a:t>:  </a:t>
            </a:r>
            <a:r>
              <a:rPr lang="en-US" altLang="en-US" sz="2400" dirty="0"/>
              <a:t>a change in an organism’s DNA (gametes; many generations); original source of genetic variation (raw material for natural</a:t>
            </a:r>
            <a:r>
              <a:rPr lang="en-US" altLang="en-US" dirty="0"/>
              <a:t> </a:t>
            </a:r>
            <a:r>
              <a:rPr lang="en-US" altLang="en-US" sz="2400" dirty="0"/>
              <a:t>selection)</a:t>
            </a:r>
          </a:p>
        </p:txBody>
      </p:sp>
      <p:graphicFrame>
        <p:nvGraphicFramePr>
          <p:cNvPr id="14340" name="Object 4"/>
          <p:cNvGraphicFramePr>
            <a:graphicFrameLocks noGrp="1" noChangeAspect="1"/>
          </p:cNvGraphicFramePr>
          <p:nvPr>
            <p:ph type="clipArt" sz="half" idx="2"/>
          </p:nvPr>
        </p:nvGraphicFramePr>
        <p:xfrm>
          <a:off x="4267201" y="4572000"/>
          <a:ext cx="3808413" cy="1784350"/>
        </p:xfrm>
        <a:graphic>
          <a:graphicData uri="http://schemas.openxmlformats.org/presentationml/2006/ole">
            <mc:AlternateContent xmlns:mc="http://schemas.openxmlformats.org/markup-compatibility/2006">
              <mc:Choice xmlns:v="urn:schemas-microsoft-com:vml" Requires="v">
                <p:oleObj spid="_x0000_s4100" r:id="rId4" imgW="0" imgH="0" progId="">
                  <p:embed/>
                </p:oleObj>
              </mc:Choice>
              <mc:Fallback>
                <p:oleObj r:id="rId4" imgW="0" imgH="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1" y="4572000"/>
                        <a:ext cx="3808413" cy="178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82150856"/>
      </p:ext>
    </p:extLst>
  </p:cSld>
  <p:clrMapOvr>
    <a:masterClrMapping/>
  </p:clrMapOvr>
  <p:transition>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Microevolution, VI</a:t>
            </a:r>
          </a:p>
        </p:txBody>
      </p:sp>
      <p:sp>
        <p:nvSpPr>
          <p:cNvPr id="15363" name="Rectangle 3"/>
          <p:cNvSpPr>
            <a:spLocks noGrp="1" noChangeArrowheads="1"/>
          </p:cNvSpPr>
          <p:nvPr>
            <p:ph type="body" sz="half" idx="1"/>
          </p:nvPr>
        </p:nvSpPr>
        <p:spPr/>
        <p:txBody>
          <a:bodyPr/>
          <a:lstStyle/>
          <a:p>
            <a:r>
              <a:rPr lang="en-US" altLang="en-US"/>
              <a:t>4- </a:t>
            </a:r>
            <a:r>
              <a:rPr lang="en-US" altLang="en-US" u="sng"/>
              <a:t>Nonrandom mating</a:t>
            </a:r>
            <a:r>
              <a:rPr lang="en-US" altLang="en-US"/>
              <a:t>:  inbreeding and assortive mating (both shift frequencies of different genotypes)</a:t>
            </a:r>
          </a:p>
        </p:txBody>
      </p:sp>
      <p:graphicFrame>
        <p:nvGraphicFramePr>
          <p:cNvPr id="15366" name="Object 6"/>
          <p:cNvGraphicFramePr>
            <a:graphicFrameLocks noGrp="1" noChangeAspect="1"/>
          </p:cNvGraphicFramePr>
          <p:nvPr>
            <p:ph type="clipArt" sz="half" idx="2"/>
          </p:nvPr>
        </p:nvGraphicFramePr>
        <p:xfrm>
          <a:off x="8042276" y="1600200"/>
          <a:ext cx="1439863" cy="4800600"/>
        </p:xfrm>
        <a:graphic>
          <a:graphicData uri="http://schemas.openxmlformats.org/presentationml/2006/ole">
            <mc:AlternateContent xmlns:mc="http://schemas.openxmlformats.org/markup-compatibility/2006">
              <mc:Choice xmlns:v="urn:schemas-microsoft-com:vml" Requires="v">
                <p:oleObj spid="_x0000_s5124" r:id="rId4" imgW="0" imgH="0" progId="">
                  <p:embed/>
                </p:oleObj>
              </mc:Choice>
              <mc:Fallback>
                <p:oleObj r:id="rId4" imgW="0" imgH="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2276" y="1600200"/>
                        <a:ext cx="1439863" cy="480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9" name="Text Box 9"/>
          <p:cNvSpPr txBox="1">
            <a:spLocks noChangeArrowheads="1"/>
          </p:cNvSpPr>
          <p:nvPr/>
        </p:nvSpPr>
        <p:spPr bwMode="auto">
          <a:xfrm flipV="1">
            <a:off x="8382000" y="5945188"/>
            <a:ext cx="1143000" cy="369332"/>
          </a:xfrm>
          <a:prstGeom prst="rect">
            <a:avLst/>
          </a:prstGeom>
          <a:solidFill>
            <a:schemeClr val="accent1"/>
          </a:solidFill>
          <a:ln w="9525">
            <a:noFill/>
            <a:miter lim="800000"/>
            <a:headEnd/>
            <a:tailEnd/>
          </a:ln>
          <a:effectLst/>
        </p:spPr>
        <p:txBody>
          <a:bodyPr rot="10800000">
            <a:spAutoFit/>
          </a:bodyPr>
          <a:lstStyle/>
          <a:p>
            <a:endParaRPr lang="en-US" altLang="en-US">
              <a:latin typeface="Times"/>
            </a:endParaRPr>
          </a:p>
        </p:txBody>
      </p:sp>
      <p:sp>
        <p:nvSpPr>
          <p:cNvPr id="15370" name="Rectangle 10"/>
          <p:cNvSpPr>
            <a:spLocks noChangeArrowheads="1"/>
          </p:cNvSpPr>
          <p:nvPr/>
        </p:nvSpPr>
        <p:spPr bwMode="auto">
          <a:xfrm>
            <a:off x="8077200" y="1600200"/>
            <a:ext cx="1447800" cy="228600"/>
          </a:xfrm>
          <a:prstGeom prst="rect">
            <a:avLst/>
          </a:prstGeom>
          <a:solidFill>
            <a:schemeClr val="bg1"/>
          </a:solidFill>
          <a:ln w="9525">
            <a:noFill/>
            <a:miter lim="800000"/>
            <a:headEnd/>
            <a:tailEnd/>
          </a:ln>
          <a:effectLst/>
        </p:spPr>
        <p:txBody>
          <a:bodyPr wrap="none" anchor="ctr"/>
          <a:lstStyle/>
          <a:p>
            <a:pPr algn="ctr"/>
            <a:endParaRPr lang="en-US" altLang="en-US">
              <a:solidFill>
                <a:schemeClr val="bg1"/>
              </a:solidFill>
              <a:latin typeface="Times"/>
            </a:endParaRPr>
          </a:p>
        </p:txBody>
      </p:sp>
    </p:spTree>
    <p:extLst>
      <p:ext uri="{BB962C8B-B14F-4D97-AF65-F5344CB8AC3E}">
        <p14:creationId xmlns:p14="http://schemas.microsoft.com/office/powerpoint/2010/main" val="4274162468"/>
      </p:ext>
    </p:extLst>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Microevolution, VII</a:t>
            </a:r>
          </a:p>
        </p:txBody>
      </p:sp>
      <p:sp>
        <p:nvSpPr>
          <p:cNvPr id="16387" name="Rectangle 3"/>
          <p:cNvSpPr>
            <a:spLocks noGrp="1" noChangeArrowheads="1"/>
          </p:cNvSpPr>
          <p:nvPr>
            <p:ph type="body" sz="half" idx="1"/>
          </p:nvPr>
        </p:nvSpPr>
        <p:spPr/>
        <p:txBody>
          <a:bodyPr/>
          <a:lstStyle/>
          <a:p>
            <a:r>
              <a:rPr lang="en-US" altLang="en-US" dirty="0"/>
              <a:t>5- </a:t>
            </a:r>
            <a:r>
              <a:rPr lang="en-US" altLang="en-US" u="sng" dirty="0"/>
              <a:t>Natural Selection</a:t>
            </a:r>
            <a:r>
              <a:rPr lang="en-US" altLang="en-US" dirty="0"/>
              <a:t>:  differential success in reproduction; only form of microevolution that adapts a population to its environment</a:t>
            </a:r>
          </a:p>
        </p:txBody>
      </p:sp>
      <p:pic>
        <p:nvPicPr>
          <p:cNvPr id="16391" name="Picture 7" descr="offspring-conspiracy_of_one-big                                00000014Mac Os 9.2.2                   B9640EB5:"/>
          <p:cNvPicPr>
            <a:picLocks noGrp="1" noChangeAspect="1" noChangeArrowheads="1"/>
          </p:cNvPicPr>
          <p:nvPr>
            <p:ph type="clipArt" sz="half" idx="2"/>
          </p:nvPr>
        </p:nvPicPr>
        <p:blipFill>
          <a:blip r:embed="rId3" cstate="print"/>
          <a:stretch>
            <a:fillRect/>
          </a:stretch>
        </p:blipFill>
        <p:spPr>
          <a:xfrm>
            <a:off x="6781800" y="2133600"/>
            <a:ext cx="3810000" cy="3810000"/>
          </a:xfrm>
        </p:spPr>
      </p:pic>
    </p:spTree>
    <p:extLst>
      <p:ext uri="{BB962C8B-B14F-4D97-AF65-F5344CB8AC3E}">
        <p14:creationId xmlns:p14="http://schemas.microsoft.com/office/powerpoint/2010/main" val="487935633"/>
      </p:ext>
    </p:extLst>
  </p:cSld>
  <p:clrMapOvr>
    <a:masterClrMapping/>
  </p:clrMapOvr>
  <p:transition>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Population variation</a:t>
            </a:r>
          </a:p>
        </p:txBody>
      </p:sp>
      <p:sp>
        <p:nvSpPr>
          <p:cNvPr id="17411" name="Rectangle 3"/>
          <p:cNvSpPr>
            <a:spLocks noGrp="1" noChangeArrowheads="1"/>
          </p:cNvSpPr>
          <p:nvPr>
            <p:ph type="body" sz="half" idx="1"/>
          </p:nvPr>
        </p:nvSpPr>
        <p:spPr/>
        <p:txBody>
          <a:bodyPr>
            <a:normAutofit/>
          </a:bodyPr>
          <a:lstStyle/>
          <a:p>
            <a:r>
              <a:rPr lang="en-US" altLang="en-US" u="sng"/>
              <a:t>Polymorphism:</a:t>
            </a:r>
            <a:r>
              <a:rPr lang="en-US" altLang="en-US"/>
              <a:t> </a:t>
            </a:r>
            <a:r>
              <a:rPr lang="en-US" altLang="en-US" sz="2400"/>
              <a:t>coexistence of 2 or more distinct forms of individuals (morphs) within the same population</a:t>
            </a:r>
          </a:p>
          <a:p>
            <a:r>
              <a:rPr lang="en-US" altLang="en-US" u="sng"/>
              <a:t>Geographical variation:</a:t>
            </a:r>
            <a:r>
              <a:rPr lang="en-US" altLang="en-US"/>
              <a:t>  </a:t>
            </a:r>
            <a:r>
              <a:rPr lang="en-US" altLang="en-US" sz="2400"/>
              <a:t>differences in genetic structure between populations (cline)</a:t>
            </a:r>
          </a:p>
        </p:txBody>
      </p:sp>
      <p:pic>
        <p:nvPicPr>
          <p:cNvPr id="17415" name="Picture 7" descr="23-07-NonheritableDifferen.jpg                                 0000002ABIOLOGY6eCIPLchapters18-28     B847A324:"/>
          <p:cNvPicPr>
            <a:picLocks noGrp="1" noChangeAspect="1" noChangeArrowheads="1"/>
          </p:cNvPicPr>
          <p:nvPr>
            <p:ph type="clipArt" sz="half" idx="2"/>
          </p:nvPr>
        </p:nvPicPr>
        <p:blipFill>
          <a:blip r:embed="rId3" cstate="print"/>
          <a:srcRect/>
          <a:stretch>
            <a:fillRect/>
          </a:stretch>
        </p:blipFill>
        <p:spPr>
          <a:xfrm>
            <a:off x="7620000" y="1524000"/>
            <a:ext cx="1797050" cy="2514600"/>
          </a:xfrm>
        </p:spPr>
      </p:pic>
      <p:pic>
        <p:nvPicPr>
          <p:cNvPr id="17416" name="Picture 8" descr="23-08-PlantClinalVariat-L.gif                                  0000002ABIOLOGY6eCIPLchapters18-28     B847A324:"/>
          <p:cNvPicPr>
            <a:picLocks noChangeAspect="1" noChangeArrowheads="1"/>
          </p:cNvPicPr>
          <p:nvPr/>
        </p:nvPicPr>
        <p:blipFill>
          <a:blip r:embed="rId4" cstate="print"/>
          <a:srcRect/>
          <a:stretch>
            <a:fillRect/>
          </a:stretch>
        </p:blipFill>
        <p:spPr bwMode="auto">
          <a:xfrm>
            <a:off x="6781800" y="4191000"/>
            <a:ext cx="3581400" cy="2484438"/>
          </a:xfrm>
          <a:prstGeom prst="rect">
            <a:avLst/>
          </a:prstGeom>
          <a:noFill/>
        </p:spPr>
      </p:pic>
    </p:spTree>
    <p:extLst>
      <p:ext uri="{BB962C8B-B14F-4D97-AF65-F5344CB8AC3E}">
        <p14:creationId xmlns:p14="http://schemas.microsoft.com/office/powerpoint/2010/main" val="107883342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7411">
                                            <p:txEl>
                                              <p:pRg st="0" end="0"/>
                                            </p:txEl>
                                          </p:spTgt>
                                        </p:tgtEl>
                                        <p:attrNameLst>
                                          <p:attrName>ppt_c</p:attrName>
                                        </p:attrNameLst>
                                      </p:cBhvr>
                                      <p:to>
                                        <a:schemeClr val="fo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7411">
                                            <p:txEl>
                                              <p:pRg st="1" end="1"/>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Variation preservation</a:t>
            </a:r>
          </a:p>
        </p:txBody>
      </p:sp>
      <p:sp>
        <p:nvSpPr>
          <p:cNvPr id="18435" name="Rectangle 3"/>
          <p:cNvSpPr>
            <a:spLocks noGrp="1" noChangeArrowheads="1"/>
          </p:cNvSpPr>
          <p:nvPr>
            <p:ph type="body" sz="half" idx="1"/>
          </p:nvPr>
        </p:nvSpPr>
        <p:spPr>
          <a:xfrm>
            <a:off x="2667000" y="1600200"/>
            <a:ext cx="3962400" cy="4495800"/>
          </a:xfrm>
        </p:spPr>
        <p:txBody>
          <a:bodyPr>
            <a:normAutofit/>
          </a:bodyPr>
          <a:lstStyle/>
          <a:p>
            <a:r>
              <a:rPr lang="en-US" altLang="en-US" sz="2000"/>
              <a:t>Prevention of natural selection’s reduction of variation</a:t>
            </a:r>
          </a:p>
          <a:p>
            <a:r>
              <a:rPr lang="en-US" altLang="en-US" sz="2000" u="sng"/>
              <a:t>Diploidy</a:t>
            </a:r>
            <a:r>
              <a:rPr lang="en-US" altLang="en-US" sz="2000"/>
              <a:t>            		               2nd set of chromosomes hides variation in the heterozygote</a:t>
            </a:r>
          </a:p>
          <a:p>
            <a:r>
              <a:rPr lang="en-US" altLang="en-US" sz="2000" u="sng"/>
              <a:t>Balanced polymorphism</a:t>
            </a:r>
            <a:r>
              <a:rPr lang="en-US" altLang="en-US" sz="2000"/>
              <a:t>                 1- heterozygote advantage (hybrid vigor; i.e., malaria/sickle-cell anemia);                                           2- frequency dependent selection (survival &amp; reproduction of any 1 morph declines if it becomes too common; i.e., parasite/host)</a:t>
            </a:r>
          </a:p>
        </p:txBody>
      </p:sp>
      <p:pic>
        <p:nvPicPr>
          <p:cNvPr id="18439" name="Picture 7" descr="23-10-MappingMalaria-L.gif                                     0000002ABIOLOGY6eCIPLchapters18-28     B847A324:"/>
          <p:cNvPicPr>
            <a:picLocks noGrp="1" noChangeAspect="1" noChangeArrowheads="1"/>
          </p:cNvPicPr>
          <p:nvPr>
            <p:ph type="clipArt" sz="half" idx="2"/>
          </p:nvPr>
        </p:nvPicPr>
        <p:blipFill>
          <a:blip r:embed="rId3" cstate="print"/>
          <a:srcRect/>
          <a:stretch>
            <a:fillRect/>
          </a:stretch>
        </p:blipFill>
        <p:spPr>
          <a:xfrm>
            <a:off x="6705600" y="2133600"/>
            <a:ext cx="3810000" cy="3468688"/>
          </a:xfrm>
        </p:spPr>
      </p:pic>
    </p:spTree>
    <p:extLst>
      <p:ext uri="{BB962C8B-B14F-4D97-AF65-F5344CB8AC3E}">
        <p14:creationId xmlns:p14="http://schemas.microsoft.com/office/powerpoint/2010/main" val="41456325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8435">
                                            <p:txEl>
                                              <p:pRg st="0" end="0"/>
                                            </p:txEl>
                                          </p:spTgt>
                                        </p:tgtEl>
                                        <p:attrNameLst>
                                          <p:attrName>ppt_c</p:attrName>
                                        </p:attrNameLst>
                                      </p:cBhvr>
                                      <p:to>
                                        <a:schemeClr val="fo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8435">
                                            <p:txEl>
                                              <p:pRg st="1" end="1"/>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8435">
                                            <p:txEl>
                                              <p:pRg st="2" end="2"/>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Posters </a:t>
            </a:r>
            <a:endParaRPr lang="en-US" dirty="0"/>
          </a:p>
        </p:txBody>
      </p:sp>
      <p:sp>
        <p:nvSpPr>
          <p:cNvPr id="3" name="Text Placeholder 2"/>
          <p:cNvSpPr>
            <a:spLocks noGrp="1"/>
          </p:cNvSpPr>
          <p:nvPr>
            <p:ph type="body" sz="half" idx="1"/>
          </p:nvPr>
        </p:nvSpPr>
        <p:spPr/>
        <p:txBody>
          <a:bodyPr>
            <a:normAutofit lnSpcReduction="10000"/>
          </a:bodyPr>
          <a:lstStyle/>
          <a:p>
            <a:endParaRPr lang="en-US" dirty="0" smtClean="0"/>
          </a:p>
          <a:p>
            <a:r>
              <a:rPr lang="en-US" dirty="0" smtClean="0"/>
              <a:t>You may work with a partner</a:t>
            </a:r>
          </a:p>
          <a:p>
            <a:r>
              <a:rPr lang="en-US" dirty="0" smtClean="0"/>
              <a:t>Fold a piece of computer paper in half (hamburger)</a:t>
            </a:r>
          </a:p>
          <a:p>
            <a:r>
              <a:rPr lang="en-US" dirty="0" smtClean="0"/>
              <a:t>On one half, illustrate your assigned concept</a:t>
            </a:r>
          </a:p>
          <a:p>
            <a:r>
              <a:rPr lang="en-US" dirty="0" smtClean="0"/>
              <a:t>On the other half, define and give a specific example</a:t>
            </a:r>
          </a:p>
          <a:p>
            <a:r>
              <a:rPr lang="en-US" dirty="0" smtClean="0"/>
              <a:t>Share your poster with the class</a:t>
            </a:r>
            <a:endParaRPr lang="en-US" dirty="0"/>
          </a:p>
        </p:txBody>
      </p:sp>
      <p:sp>
        <p:nvSpPr>
          <p:cNvPr id="5" name="Text Placeholder 2"/>
          <p:cNvSpPr txBox="1">
            <a:spLocks/>
          </p:cNvSpPr>
          <p:nvPr/>
        </p:nvSpPr>
        <p:spPr>
          <a:xfrm>
            <a:off x="6477000" y="1976511"/>
            <a:ext cx="3810000" cy="41148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Word List</a:t>
            </a:r>
          </a:p>
          <a:p>
            <a:pPr marL="685800" lvl="1" indent="-342900">
              <a:buFont typeface="+mj-lt"/>
              <a:buAutoNum type="arabicPeriod"/>
            </a:pPr>
            <a:r>
              <a:rPr lang="en-US" dirty="0"/>
              <a:t>Founder Effect</a:t>
            </a:r>
          </a:p>
          <a:p>
            <a:pPr marL="685800" lvl="1" indent="-342900">
              <a:buFont typeface="+mj-lt"/>
              <a:buAutoNum type="arabicPeriod"/>
            </a:pPr>
            <a:r>
              <a:rPr lang="en-US" dirty="0"/>
              <a:t>Bottleneck effect</a:t>
            </a:r>
          </a:p>
          <a:p>
            <a:pPr marL="685800" lvl="1" indent="-342900">
              <a:buFont typeface="+mj-lt"/>
              <a:buAutoNum type="arabicPeriod"/>
            </a:pPr>
            <a:r>
              <a:rPr lang="en-US" dirty="0"/>
              <a:t>Stabilizing selection</a:t>
            </a:r>
          </a:p>
          <a:p>
            <a:pPr marL="685800" lvl="1" indent="-342900">
              <a:buFont typeface="+mj-lt"/>
              <a:buAutoNum type="arabicPeriod"/>
            </a:pPr>
            <a:r>
              <a:rPr lang="en-US" dirty="0"/>
              <a:t>Divergent selection</a:t>
            </a:r>
          </a:p>
          <a:p>
            <a:pPr marL="685800" lvl="1" indent="-342900">
              <a:buFont typeface="+mj-lt"/>
              <a:buAutoNum type="arabicPeriod"/>
            </a:pPr>
            <a:r>
              <a:rPr lang="en-US" dirty="0"/>
              <a:t>Directional selection</a:t>
            </a:r>
          </a:p>
          <a:p>
            <a:pPr marL="685800" lvl="1" indent="-342900">
              <a:buFont typeface="+mj-lt"/>
              <a:buAutoNum type="arabicPeriod"/>
            </a:pPr>
            <a:r>
              <a:rPr lang="en-US" dirty="0"/>
              <a:t>Sexual dimorphism</a:t>
            </a:r>
          </a:p>
          <a:p>
            <a:pPr marL="685800" lvl="1" indent="-342900">
              <a:buFont typeface="+mj-lt"/>
              <a:buAutoNum type="arabicPeriod"/>
            </a:pPr>
            <a:r>
              <a:rPr lang="en-US" dirty="0"/>
              <a:t>Polygenic inheritance</a:t>
            </a:r>
          </a:p>
          <a:p>
            <a:pPr marL="685800" lvl="1" indent="-342900">
              <a:buFont typeface="+mj-lt"/>
              <a:buAutoNum type="arabicPeriod"/>
            </a:pPr>
            <a:r>
              <a:rPr lang="en-US" dirty="0"/>
              <a:t>Genetic drift</a:t>
            </a:r>
          </a:p>
          <a:p>
            <a:pPr marL="685800" lvl="1" indent="-342900">
              <a:buFont typeface="+mj-lt"/>
              <a:buAutoNum type="arabicPeriod"/>
            </a:pPr>
            <a:r>
              <a:rPr lang="en-US" dirty="0"/>
              <a:t>Non random mating</a:t>
            </a:r>
          </a:p>
          <a:p>
            <a:pPr marL="685800" lvl="1" indent="-342900">
              <a:buFont typeface="+mj-lt"/>
              <a:buAutoNum type="arabicPeriod"/>
            </a:pPr>
            <a:r>
              <a:rPr lang="en-US" dirty="0"/>
              <a:t>Gene flow</a:t>
            </a:r>
          </a:p>
          <a:p>
            <a:pPr marL="685800" lvl="1" indent="-342900">
              <a:buFont typeface="+mj-lt"/>
              <a:buAutoNum type="arabicPeriod"/>
            </a:pPr>
            <a:endParaRPr lang="en-US" dirty="0"/>
          </a:p>
          <a:p>
            <a:pPr marL="685800" lvl="1" indent="-342900">
              <a:buFont typeface="+mj-lt"/>
              <a:buAutoNum type="arabicPeriod"/>
            </a:pPr>
            <a:endParaRPr lang="en-US" dirty="0"/>
          </a:p>
          <a:p>
            <a:pPr marL="685800" lvl="1" indent="-342900">
              <a:buFont typeface="+mj-lt"/>
              <a:buAutoNum type="arabicPeriod"/>
            </a:pPr>
            <a:endParaRPr lang="en-US" dirty="0"/>
          </a:p>
        </p:txBody>
      </p:sp>
    </p:spTree>
    <p:extLst>
      <p:ext uri="{BB962C8B-B14F-4D97-AF65-F5344CB8AC3E}">
        <p14:creationId xmlns:p14="http://schemas.microsoft.com/office/powerpoint/2010/main" val="406583711"/>
      </p:ext>
    </p:extLst>
  </p:cSld>
  <p:clrMapOvr>
    <a:masterClrMapping/>
  </p:clrMapOvr>
  <p:transition>
    <p:split orient="vert"/>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dirty="0"/>
              <a:t>Natural </a:t>
            </a:r>
            <a:r>
              <a:rPr lang="en-US" altLang="en-US" dirty="0" smtClean="0"/>
              <a:t>selection</a:t>
            </a:r>
            <a:endParaRPr lang="en-US" altLang="en-US" dirty="0"/>
          </a:p>
        </p:txBody>
      </p:sp>
      <p:sp>
        <p:nvSpPr>
          <p:cNvPr id="19459" name="Rectangle 3"/>
          <p:cNvSpPr>
            <a:spLocks noGrp="1" noChangeArrowheads="1"/>
          </p:cNvSpPr>
          <p:nvPr>
            <p:ph type="body" sz="half" idx="1"/>
          </p:nvPr>
        </p:nvSpPr>
        <p:spPr>
          <a:xfrm>
            <a:off x="2819400" y="1981200"/>
            <a:ext cx="7848600" cy="3276600"/>
          </a:xfrm>
        </p:spPr>
        <p:txBody>
          <a:bodyPr>
            <a:normAutofit/>
          </a:bodyPr>
          <a:lstStyle/>
          <a:p>
            <a:r>
              <a:rPr lang="en-US" altLang="en-US" dirty="0"/>
              <a:t>Fitness:  </a:t>
            </a:r>
            <a:r>
              <a:rPr lang="en-US" altLang="en-US" i="1" dirty="0"/>
              <a:t>contribution an individual makes to the gene pool of</a:t>
            </a:r>
            <a:r>
              <a:rPr lang="en-US" altLang="en-US" dirty="0"/>
              <a:t> the next generation</a:t>
            </a:r>
          </a:p>
          <a:p>
            <a:r>
              <a:rPr lang="en-US" altLang="en-US" u="sng" dirty="0"/>
              <a:t>3 types</a:t>
            </a:r>
            <a:r>
              <a:rPr lang="en-US" altLang="en-US" dirty="0"/>
              <a:t>:</a:t>
            </a:r>
          </a:p>
          <a:p>
            <a:r>
              <a:rPr lang="en-US" altLang="en-US" dirty="0"/>
              <a:t>A. Directional</a:t>
            </a:r>
          </a:p>
          <a:p>
            <a:r>
              <a:rPr lang="en-US" altLang="en-US" dirty="0"/>
              <a:t>B. Divergent </a:t>
            </a:r>
          </a:p>
          <a:p>
            <a:r>
              <a:rPr lang="en-US" altLang="en-US" dirty="0"/>
              <a:t>C. Stabilizing</a:t>
            </a:r>
          </a:p>
        </p:txBody>
      </p:sp>
      <p:pic>
        <p:nvPicPr>
          <p:cNvPr id="19466" name="Picture 10" descr="23-12-ModesOfSelection-L.gif                                   0000002ABIOLOGY6eCIPLchapters18-28     B847A324:"/>
          <p:cNvPicPr>
            <a:picLocks noGrp="1" noChangeAspect="1" noChangeArrowheads="1"/>
          </p:cNvPicPr>
          <p:nvPr>
            <p:ph type="clipArt" sz="half" idx="2"/>
          </p:nvPr>
        </p:nvPicPr>
        <p:blipFill>
          <a:blip r:embed="rId3" cstate="print"/>
          <a:srcRect/>
          <a:stretch>
            <a:fillRect/>
          </a:stretch>
        </p:blipFill>
        <p:spPr>
          <a:xfrm>
            <a:off x="5638800" y="3048000"/>
            <a:ext cx="4343400" cy="2819400"/>
          </a:xfrm>
        </p:spPr>
      </p:pic>
    </p:spTree>
    <p:extLst>
      <p:ext uri="{BB962C8B-B14F-4D97-AF65-F5344CB8AC3E}">
        <p14:creationId xmlns:p14="http://schemas.microsoft.com/office/powerpoint/2010/main" val="220553839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9459">
                                            <p:txEl>
                                              <p:pRg st="0" end="0"/>
                                            </p:txEl>
                                          </p:spTgt>
                                        </p:tgtEl>
                                        <p:attrNameLst>
                                          <p:attrName>ppt_c</p:attrName>
                                        </p:attrNameLst>
                                      </p:cBhvr>
                                      <p:to>
                                        <a:schemeClr val="fo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9459">
                                            <p:txEl>
                                              <p:pRg st="1" end="1"/>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9459">
                                            <p:txEl>
                                              <p:pRg st="2" end="2"/>
                                            </p:txEl>
                                          </p:spTgt>
                                        </p:tgtEl>
                                        <p:attrNameLst>
                                          <p:attrName>ppt_c</p:attrName>
                                        </p:attrNameLst>
                                      </p:cBhvr>
                                      <p:to>
                                        <a:schemeClr val="folHlink"/>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 calcmode="lin" valueType="num">
                                      <p:cBhvr additive="base">
                                        <p:cTn id="25" dur="500" fill="hold"/>
                                        <p:tgtEl>
                                          <p:spTgt spid="194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459">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9459">
                                            <p:txEl>
                                              <p:pRg st="3" end="3"/>
                                            </p:txEl>
                                          </p:spTgt>
                                        </p:tgtEl>
                                        <p:attrNameLst>
                                          <p:attrName>ppt_c</p:attrName>
                                        </p:attrNameLst>
                                      </p:cBhvr>
                                      <p:to>
                                        <a:schemeClr val="folHlink"/>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459">
                                            <p:txEl>
                                              <p:pRg st="4" end="4"/>
                                            </p:txEl>
                                          </p:spTgt>
                                        </p:tgtEl>
                                        <p:attrNameLst>
                                          <p:attrName>style.visibility</p:attrName>
                                        </p:attrNameLst>
                                      </p:cBhvr>
                                      <p:to>
                                        <p:strVal val="visible"/>
                                      </p:to>
                                    </p:set>
                                    <p:anim calcmode="lin" valueType="num">
                                      <p:cBhvr additive="base">
                                        <p:cTn id="31" dur="500" fill="hold"/>
                                        <p:tgtEl>
                                          <p:spTgt spid="1945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9459">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9459">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5129" name="Picture 9" descr="23-00-Shells.jpg                                               0000002ABIOLOGY6eCIPLchapters18-28     B847A324:"/>
          <p:cNvPicPr>
            <a:picLocks noGrp="1" noChangeAspect="1" noChangeArrowheads="1"/>
          </p:cNvPicPr>
          <p:nvPr>
            <p:ph type="clipArt" sz="half" idx="1"/>
          </p:nvPr>
        </p:nvPicPr>
        <p:blipFill>
          <a:blip r:embed="rId3" cstate="print"/>
          <a:stretch>
            <a:fillRect/>
          </a:stretch>
        </p:blipFill>
        <p:spPr>
          <a:xfrm>
            <a:off x="2819400" y="2750344"/>
            <a:ext cx="3810000" cy="2576512"/>
          </a:xfrm>
        </p:spPr>
      </p:pic>
      <p:sp>
        <p:nvSpPr>
          <p:cNvPr id="5124" name="Rectangle 4"/>
          <p:cNvSpPr>
            <a:spLocks noGrp="1" noChangeArrowheads="1"/>
          </p:cNvSpPr>
          <p:nvPr>
            <p:ph type="body" sz="half" idx="2"/>
          </p:nvPr>
        </p:nvSpPr>
        <p:spPr>
          <a:xfrm>
            <a:off x="6781800" y="3124200"/>
            <a:ext cx="3810000" cy="2971800"/>
          </a:xfrm>
        </p:spPr>
        <p:txBody>
          <a:bodyPr/>
          <a:lstStyle/>
          <a:p>
            <a:r>
              <a:rPr lang="en-US" altLang="en-US" dirty="0"/>
              <a:t>Chapter 20~                </a:t>
            </a:r>
            <a:r>
              <a:rPr lang="en-US" altLang="en-US" i="1" dirty="0"/>
              <a:t>The Evolution of Populations</a:t>
            </a:r>
          </a:p>
        </p:txBody>
      </p:sp>
    </p:spTree>
    <p:extLst>
      <p:ext uri="{BB962C8B-B14F-4D97-AF65-F5344CB8AC3E}">
        <p14:creationId xmlns:p14="http://schemas.microsoft.com/office/powerpoint/2010/main" val="1649407964"/>
      </p:ext>
    </p:extLst>
  </p:cSld>
  <p:clrMapOvr>
    <a:masterClrMapping/>
  </p:clrMapOvr>
  <p:transition>
    <p:split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Sexual selection</a:t>
            </a:r>
          </a:p>
        </p:txBody>
      </p:sp>
      <p:sp>
        <p:nvSpPr>
          <p:cNvPr id="20483" name="Rectangle 3"/>
          <p:cNvSpPr>
            <a:spLocks noGrp="1" noChangeArrowheads="1"/>
          </p:cNvSpPr>
          <p:nvPr>
            <p:ph type="body" sz="half" idx="1"/>
          </p:nvPr>
        </p:nvSpPr>
        <p:spPr/>
        <p:txBody>
          <a:bodyPr>
            <a:normAutofit/>
          </a:bodyPr>
          <a:lstStyle/>
          <a:p>
            <a:r>
              <a:rPr lang="en-US" altLang="en-US" u="sng"/>
              <a:t>Sexual dimorphism</a:t>
            </a:r>
            <a:r>
              <a:rPr lang="en-US" altLang="en-US"/>
              <a:t>:  </a:t>
            </a:r>
            <a:r>
              <a:rPr lang="en-US" altLang="en-US" sz="2400"/>
              <a:t>secondary sex characteristic distinction							</a:t>
            </a:r>
          </a:p>
          <a:p>
            <a:r>
              <a:rPr lang="en-US" altLang="en-US" u="sng"/>
              <a:t>Sexual selection</a:t>
            </a:r>
            <a:r>
              <a:rPr lang="en-US" altLang="en-US"/>
              <a:t>:  </a:t>
            </a:r>
            <a:r>
              <a:rPr lang="en-US" altLang="en-US" sz="2400"/>
              <a:t>selection towards secondary sex characteristics that leads to sexual dimorphism</a:t>
            </a:r>
          </a:p>
        </p:txBody>
      </p:sp>
      <p:pic>
        <p:nvPicPr>
          <p:cNvPr id="20487" name="Picture 7" descr="23-16x2-MalePeacock.jpg                                        0000002ABIOLOGY6eCIPLchapters18-28     B847A324:"/>
          <p:cNvPicPr>
            <a:picLocks noGrp="1" noChangeAspect="1" noChangeArrowheads="1"/>
          </p:cNvPicPr>
          <p:nvPr>
            <p:ph type="clipArt" sz="half" idx="2"/>
          </p:nvPr>
        </p:nvPicPr>
        <p:blipFill>
          <a:blip r:embed="rId3" cstate="print"/>
          <a:srcRect/>
          <a:stretch>
            <a:fillRect/>
          </a:stretch>
        </p:blipFill>
        <p:spPr>
          <a:xfrm>
            <a:off x="6629400" y="4038601"/>
            <a:ext cx="3810000" cy="2538413"/>
          </a:xfrm>
        </p:spPr>
      </p:pic>
      <p:pic>
        <p:nvPicPr>
          <p:cNvPr id="20488" name="Picture 8" descr="23-16x1-SexualDimorphism.jpg                                   0000002ABIOLOGY6eCIPLchapters18-28     B847A324:"/>
          <p:cNvPicPr>
            <a:picLocks noChangeAspect="1" noChangeArrowheads="1"/>
          </p:cNvPicPr>
          <p:nvPr/>
        </p:nvPicPr>
        <p:blipFill>
          <a:blip r:embed="rId4" cstate="print"/>
          <a:srcRect/>
          <a:stretch>
            <a:fillRect/>
          </a:stretch>
        </p:blipFill>
        <p:spPr bwMode="auto">
          <a:xfrm>
            <a:off x="6629400" y="1447800"/>
            <a:ext cx="3810000" cy="2484438"/>
          </a:xfrm>
          <a:prstGeom prst="rect">
            <a:avLst/>
          </a:prstGeom>
          <a:noFill/>
        </p:spPr>
      </p:pic>
    </p:spTree>
    <p:extLst>
      <p:ext uri="{BB962C8B-B14F-4D97-AF65-F5344CB8AC3E}">
        <p14:creationId xmlns:p14="http://schemas.microsoft.com/office/powerpoint/2010/main" val="147084660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0483">
                                            <p:txEl>
                                              <p:pRg st="0" end="0"/>
                                            </p:txEl>
                                          </p:spTgt>
                                        </p:tgtEl>
                                        <p:attrNameLst>
                                          <p:attrName>ppt_c</p:attrName>
                                        </p:attrNameLst>
                                      </p:cBhvr>
                                      <p:to>
                                        <a:schemeClr val="fo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0483">
                                            <p:txEl>
                                              <p:pRg st="1" end="1"/>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a:t>
            </a:r>
            <a:endParaRPr lang="en-US" dirty="0"/>
          </a:p>
        </p:txBody>
      </p:sp>
      <p:sp>
        <p:nvSpPr>
          <p:cNvPr id="3" name="Content Placeholder 2"/>
          <p:cNvSpPr>
            <a:spLocks noGrp="1"/>
          </p:cNvSpPr>
          <p:nvPr>
            <p:ph idx="1"/>
          </p:nvPr>
        </p:nvSpPr>
        <p:spPr/>
        <p:txBody>
          <a:bodyPr/>
          <a:lstStyle/>
          <a:p>
            <a:r>
              <a:rPr lang="en-US" dirty="0" smtClean="0"/>
              <a:t>Introduction and Genetic Variation</a:t>
            </a:r>
          </a:p>
          <a:p>
            <a:r>
              <a:rPr lang="en-US" dirty="0" smtClean="0"/>
              <a:t>Objectives: </a:t>
            </a:r>
          </a:p>
          <a:p>
            <a:pPr marL="971550" lvl="1" indent="-514350">
              <a:buFont typeface="+mj-lt"/>
              <a:buAutoNum type="arabicPeriod"/>
            </a:pPr>
            <a:r>
              <a:rPr lang="en-US" dirty="0"/>
              <a:t>Describe the primary source of genetic variation</a:t>
            </a:r>
          </a:p>
          <a:p>
            <a:pPr marL="971550" lvl="1" indent="-514350">
              <a:buFont typeface="+mj-lt"/>
              <a:buAutoNum type="arabicPeriod"/>
            </a:pPr>
            <a:r>
              <a:rPr lang="en-US" dirty="0"/>
              <a:t>What factors in a population increase its ability to respond to changes in the environment?</a:t>
            </a:r>
          </a:p>
          <a:p>
            <a:pPr marL="971550" lvl="1" indent="-514350">
              <a:buFont typeface="+mj-lt"/>
              <a:buAutoNum type="arabicPeriod"/>
            </a:pPr>
            <a:r>
              <a:rPr lang="en-US" dirty="0"/>
              <a:t>Why can some members of a population respond differently to the same environmental factors?</a:t>
            </a:r>
          </a:p>
          <a:p>
            <a:pPr marL="971550" lvl="1" indent="-514350">
              <a:buFont typeface="+mj-lt"/>
              <a:buAutoNum type="arabicPeriod"/>
            </a:pPr>
            <a:r>
              <a:rPr lang="en-US" dirty="0"/>
              <a:t>Describe the range of species in which evolution has occurred</a:t>
            </a:r>
          </a:p>
        </p:txBody>
      </p:sp>
    </p:spTree>
    <p:extLst>
      <p:ext uri="{BB962C8B-B14F-4D97-AF65-F5344CB8AC3E}">
        <p14:creationId xmlns:p14="http://schemas.microsoft.com/office/powerpoint/2010/main" val="2091388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2</a:t>
            </a:r>
            <a:endParaRPr lang="en-US" dirty="0"/>
          </a:p>
        </p:txBody>
      </p:sp>
      <p:sp>
        <p:nvSpPr>
          <p:cNvPr id="3" name="Content Placeholder 2"/>
          <p:cNvSpPr>
            <a:spLocks noGrp="1"/>
          </p:cNvSpPr>
          <p:nvPr>
            <p:ph idx="1"/>
          </p:nvPr>
        </p:nvSpPr>
        <p:spPr/>
        <p:txBody>
          <a:bodyPr/>
          <a:lstStyle/>
          <a:p>
            <a:r>
              <a:rPr lang="en-US" dirty="0" smtClean="0"/>
              <a:t>Selection</a:t>
            </a:r>
          </a:p>
          <a:p>
            <a:r>
              <a:rPr lang="en-US" dirty="0" smtClean="0"/>
              <a:t>Objectives</a:t>
            </a:r>
            <a:endParaRPr lang="en-US" dirty="0"/>
          </a:p>
          <a:p>
            <a:pPr marL="971550" lvl="1" indent="-514350">
              <a:buFont typeface="+mj-lt"/>
              <a:buAutoNum type="arabicPeriod"/>
            </a:pPr>
            <a:r>
              <a:rPr lang="en-US" dirty="0"/>
              <a:t>Explain why metabolic pathways are conserved in evolution</a:t>
            </a:r>
          </a:p>
          <a:p>
            <a:pPr marL="971550" lvl="1" indent="-514350">
              <a:buFont typeface="+mj-lt"/>
              <a:buAutoNum type="arabicPeriod"/>
            </a:pPr>
            <a:r>
              <a:rPr lang="en-US" dirty="0"/>
              <a:t>Describe the functional unit of evolution</a:t>
            </a:r>
          </a:p>
          <a:p>
            <a:pPr marL="971550" lvl="1" indent="-514350">
              <a:buFont typeface="+mj-lt"/>
              <a:buAutoNum type="arabicPeriod"/>
            </a:pPr>
            <a:r>
              <a:rPr lang="en-US" dirty="0"/>
              <a:t>Explain how natural selection increases reproductive fitness.  </a:t>
            </a:r>
          </a:p>
          <a:p>
            <a:pPr marL="971550" lvl="1" indent="-514350">
              <a:buFont typeface="+mj-lt"/>
              <a:buAutoNum type="arabicPeriod"/>
            </a:pPr>
            <a:r>
              <a:rPr lang="en-US" dirty="0"/>
              <a:t>Explain how environmental factors can influence traits both directly and indirectly</a:t>
            </a:r>
          </a:p>
          <a:p>
            <a:pPr marL="971550" lvl="1" indent="-514350">
              <a:buFont typeface="+mj-lt"/>
              <a:buAutoNum type="arabicPeriod"/>
            </a:pPr>
            <a:r>
              <a:rPr lang="en-US" dirty="0"/>
              <a:t>Describe the link between environmental stress and speciation</a:t>
            </a:r>
          </a:p>
          <a:p>
            <a:endParaRPr lang="en-US" dirty="0"/>
          </a:p>
        </p:txBody>
      </p:sp>
    </p:spTree>
    <p:extLst>
      <p:ext uri="{BB962C8B-B14F-4D97-AF65-F5344CB8AC3E}">
        <p14:creationId xmlns:p14="http://schemas.microsoft.com/office/powerpoint/2010/main" val="27947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3</a:t>
            </a:r>
            <a:endParaRPr lang="en-US" dirty="0"/>
          </a:p>
        </p:txBody>
      </p:sp>
      <p:sp>
        <p:nvSpPr>
          <p:cNvPr id="3" name="Content Placeholder 2"/>
          <p:cNvSpPr>
            <a:spLocks noGrp="1"/>
          </p:cNvSpPr>
          <p:nvPr>
            <p:ph idx="1"/>
          </p:nvPr>
        </p:nvSpPr>
        <p:spPr/>
        <p:txBody>
          <a:bodyPr/>
          <a:lstStyle/>
          <a:p>
            <a:pPr lvl="0"/>
            <a:r>
              <a:rPr lang="en-US" dirty="0" smtClean="0"/>
              <a:t>Hardy Weinberg</a:t>
            </a:r>
          </a:p>
          <a:p>
            <a:pPr lvl="0"/>
            <a:r>
              <a:rPr lang="en-US" dirty="0" smtClean="0"/>
              <a:t>Objectives:</a:t>
            </a:r>
          </a:p>
          <a:p>
            <a:pPr marL="971550" lvl="1" indent="-514350">
              <a:buFont typeface="+mj-lt"/>
              <a:buAutoNum type="arabicPeriod"/>
            </a:pPr>
            <a:r>
              <a:rPr lang="en-US" dirty="0" smtClean="0"/>
              <a:t>Use </a:t>
            </a:r>
            <a:r>
              <a:rPr lang="en-US" dirty="0"/>
              <a:t>the Hardy-Weinberg equations to calculate changes in allele frequency over time.  </a:t>
            </a:r>
          </a:p>
          <a:p>
            <a:pPr marL="971550" lvl="1" indent="-514350">
              <a:buFont typeface="+mj-lt"/>
              <a:buAutoNum type="arabicPeriod"/>
            </a:pPr>
            <a:r>
              <a:rPr lang="en-US" dirty="0"/>
              <a:t>Describe the conditions necessary to maintain Hardy-Weinberg equilibrium</a:t>
            </a:r>
          </a:p>
          <a:p>
            <a:endParaRPr lang="en-US" dirty="0"/>
          </a:p>
        </p:txBody>
      </p:sp>
    </p:spTree>
    <p:extLst>
      <p:ext uri="{BB962C8B-B14F-4D97-AF65-F5344CB8AC3E}">
        <p14:creationId xmlns:p14="http://schemas.microsoft.com/office/powerpoint/2010/main" val="1540343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4</a:t>
            </a:r>
            <a:endParaRPr lang="en-US" dirty="0"/>
          </a:p>
        </p:txBody>
      </p:sp>
      <p:sp>
        <p:nvSpPr>
          <p:cNvPr id="3" name="Content Placeholder 2"/>
          <p:cNvSpPr>
            <a:spLocks noGrp="1"/>
          </p:cNvSpPr>
          <p:nvPr>
            <p:ph idx="1"/>
          </p:nvPr>
        </p:nvSpPr>
        <p:spPr/>
        <p:txBody>
          <a:bodyPr/>
          <a:lstStyle/>
          <a:p>
            <a:r>
              <a:rPr lang="en-US" dirty="0" smtClean="0"/>
              <a:t>Evidence</a:t>
            </a:r>
          </a:p>
          <a:p>
            <a:r>
              <a:rPr lang="en-US" dirty="0" smtClean="0"/>
              <a:t>Objective:</a:t>
            </a:r>
            <a:endParaRPr lang="en-US" dirty="0"/>
          </a:p>
          <a:p>
            <a:pPr marL="971550" lvl="1" indent="-514350">
              <a:buFont typeface="+mj-lt"/>
              <a:buAutoNum type="arabicPeriod"/>
            </a:pPr>
            <a:r>
              <a:rPr lang="en-US" dirty="0"/>
              <a:t>Describe the range of dates that correspond to formation of the earth, life being able to exist on earth and earliest fossils and explain why these dates are significant</a:t>
            </a:r>
          </a:p>
        </p:txBody>
      </p:sp>
    </p:spTree>
    <p:extLst>
      <p:ext uri="{BB962C8B-B14F-4D97-AF65-F5344CB8AC3E}">
        <p14:creationId xmlns:p14="http://schemas.microsoft.com/office/powerpoint/2010/main" val="1431391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133600" y="381000"/>
            <a:ext cx="3505200" cy="1524000"/>
          </a:xfrm>
        </p:spPr>
        <p:txBody>
          <a:bodyPr/>
          <a:lstStyle/>
          <a:p>
            <a:pPr eaLnBrk="1" hangingPunct="1"/>
            <a:r>
              <a:rPr lang="en-US" altLang="en-US" smtClean="0"/>
              <a:t>Early history of life</a:t>
            </a:r>
          </a:p>
        </p:txBody>
      </p:sp>
      <p:sp>
        <p:nvSpPr>
          <p:cNvPr id="6147" name="Rectangle 3"/>
          <p:cNvSpPr>
            <a:spLocks noGrp="1" noChangeArrowheads="1"/>
          </p:cNvSpPr>
          <p:nvPr>
            <p:ph type="body" sz="half" idx="1"/>
          </p:nvPr>
        </p:nvSpPr>
        <p:spPr>
          <a:xfrm>
            <a:off x="2209800" y="1981200"/>
            <a:ext cx="3200400" cy="4114800"/>
          </a:xfrm>
        </p:spPr>
        <p:txBody>
          <a:bodyPr rtlCol="0">
            <a:normAutofit fontScale="92500" lnSpcReduction="20000"/>
          </a:bodyPr>
          <a:lstStyle/>
          <a:p>
            <a:pPr>
              <a:defRPr/>
            </a:pPr>
            <a:r>
              <a:rPr lang="en-US" altLang="en-US" sz="2000" b="1" dirty="0"/>
              <a:t>Solar system~ 12 billion years ago (</a:t>
            </a:r>
            <a:r>
              <a:rPr lang="en-US" altLang="en-US" sz="2000" b="1" dirty="0" err="1"/>
              <a:t>bya</a:t>
            </a:r>
            <a:r>
              <a:rPr lang="en-US" altLang="en-US" sz="2000" b="1" dirty="0"/>
              <a:t>)</a:t>
            </a:r>
          </a:p>
          <a:p>
            <a:pPr>
              <a:defRPr/>
            </a:pPr>
            <a:r>
              <a:rPr lang="en-US" altLang="en-US" sz="2000" b="1" dirty="0"/>
              <a:t>Earth~ 4.5 </a:t>
            </a:r>
            <a:r>
              <a:rPr lang="en-US" altLang="en-US" sz="2000" b="1" dirty="0" err="1"/>
              <a:t>bya</a:t>
            </a:r>
            <a:endParaRPr lang="en-US" altLang="en-US" sz="2000" b="1" dirty="0"/>
          </a:p>
          <a:p>
            <a:pPr>
              <a:defRPr/>
            </a:pPr>
            <a:r>
              <a:rPr lang="en-US" altLang="en-US" sz="2000" b="1" dirty="0"/>
              <a:t>Life~ 3.5 to 4.0 </a:t>
            </a:r>
            <a:r>
              <a:rPr lang="en-US" altLang="en-US" sz="2000" b="1" dirty="0" err="1"/>
              <a:t>bya</a:t>
            </a:r>
            <a:endParaRPr lang="en-US" altLang="en-US" sz="2000" b="1" dirty="0"/>
          </a:p>
          <a:p>
            <a:pPr>
              <a:defRPr/>
            </a:pPr>
            <a:r>
              <a:rPr lang="en-US" altLang="en-US" sz="2000" b="1" dirty="0"/>
              <a:t>Prokaryotes~ 3.5 to 2.0 </a:t>
            </a:r>
            <a:r>
              <a:rPr lang="en-US" altLang="en-US" sz="2000" b="1" dirty="0" err="1"/>
              <a:t>bya</a:t>
            </a:r>
            <a:r>
              <a:rPr lang="en-US" altLang="en-US" sz="2000" b="1" dirty="0"/>
              <a:t>	</a:t>
            </a:r>
            <a:r>
              <a:rPr lang="en-US" altLang="en-US" sz="2000" b="1" i="1" dirty="0" err="1"/>
              <a:t>stromatolites</a:t>
            </a:r>
            <a:endParaRPr lang="en-US" altLang="en-US" sz="2000" b="1" dirty="0"/>
          </a:p>
          <a:p>
            <a:pPr>
              <a:defRPr/>
            </a:pPr>
            <a:r>
              <a:rPr lang="en-US" altLang="en-US" sz="2000" b="1" dirty="0"/>
              <a:t>Oxygen accumulation~ 2.7 </a:t>
            </a:r>
            <a:r>
              <a:rPr lang="en-US" altLang="en-US" sz="2000" b="1" dirty="0" err="1"/>
              <a:t>bya</a:t>
            </a:r>
            <a:r>
              <a:rPr lang="en-US" altLang="en-US" sz="2000" b="1" dirty="0"/>
              <a:t>     </a:t>
            </a:r>
            <a:r>
              <a:rPr lang="en-US" altLang="en-US" sz="2000" b="1" i="1" dirty="0"/>
              <a:t>photosynthetic </a:t>
            </a:r>
            <a:r>
              <a:rPr lang="en-US" altLang="en-US" sz="2000" b="1" i="1" dirty="0" err="1"/>
              <a:t>cyanobacteria</a:t>
            </a:r>
            <a:endParaRPr lang="en-US" altLang="en-US" sz="2000" b="1" dirty="0"/>
          </a:p>
          <a:p>
            <a:pPr>
              <a:defRPr/>
            </a:pPr>
            <a:r>
              <a:rPr lang="en-US" altLang="en-US" sz="2000" b="1" dirty="0"/>
              <a:t>Eukaryotic life~ 2.1 </a:t>
            </a:r>
            <a:r>
              <a:rPr lang="en-US" altLang="en-US" sz="2000" b="1" dirty="0" err="1"/>
              <a:t>bya</a:t>
            </a:r>
            <a:endParaRPr lang="en-US" altLang="en-US" sz="2000" b="1" dirty="0"/>
          </a:p>
          <a:p>
            <a:pPr>
              <a:defRPr/>
            </a:pPr>
            <a:r>
              <a:rPr lang="en-US" altLang="en-US" sz="2000" b="1" dirty="0" err="1"/>
              <a:t>Muticelluar</a:t>
            </a:r>
            <a:r>
              <a:rPr lang="en-US" altLang="en-US" sz="2000" b="1" dirty="0"/>
              <a:t> eukaryotes~ 1.2 </a:t>
            </a:r>
            <a:r>
              <a:rPr lang="en-US" altLang="en-US" sz="2000" b="1" dirty="0" err="1"/>
              <a:t>bya</a:t>
            </a:r>
            <a:endParaRPr lang="en-US" altLang="en-US" sz="2000" b="1" dirty="0"/>
          </a:p>
          <a:p>
            <a:pPr>
              <a:defRPr/>
            </a:pPr>
            <a:r>
              <a:rPr lang="en-US" altLang="en-US" sz="2000" b="1" dirty="0"/>
              <a:t>Animal diversity~ 543 </a:t>
            </a:r>
            <a:r>
              <a:rPr lang="en-US" altLang="en-US" sz="2000" b="1" dirty="0" err="1"/>
              <a:t>mya</a:t>
            </a:r>
            <a:endParaRPr lang="en-US" altLang="en-US" sz="2000" b="1" dirty="0"/>
          </a:p>
          <a:p>
            <a:pPr>
              <a:defRPr/>
            </a:pPr>
            <a:r>
              <a:rPr lang="en-US" altLang="en-US" sz="2000" b="1" dirty="0"/>
              <a:t>Land colonization~ 500 </a:t>
            </a:r>
            <a:r>
              <a:rPr lang="en-US" altLang="en-US" sz="2000" b="1" dirty="0" err="1"/>
              <a:t>mya</a:t>
            </a:r>
            <a:endParaRPr lang="en-US" altLang="en-US" sz="2000" b="1" dirty="0"/>
          </a:p>
        </p:txBody>
      </p:sp>
      <p:pic>
        <p:nvPicPr>
          <p:cNvPr id="7172" name="Picture 7" descr="26-01-HistoryOfLife-L.gif                                      0000002DBIOLOGY6eCIPLchapters18-28     B847A324:"/>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334001" y="609600"/>
            <a:ext cx="5103813" cy="6045200"/>
          </a:xfrm>
        </p:spPr>
      </p:pic>
    </p:spTree>
    <p:extLst>
      <p:ext uri="{BB962C8B-B14F-4D97-AF65-F5344CB8AC3E}">
        <p14:creationId xmlns:p14="http://schemas.microsoft.com/office/powerpoint/2010/main" val="260776078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7">
                                            <p:txEl>
                                              <p:pRg st="0" end="0"/>
                                            </p:txEl>
                                          </p:spTgt>
                                        </p:tgtEl>
                                        <p:attrNameLst>
                                          <p:attrName>ppt_c</p:attrName>
                                        </p:attrNameLst>
                                      </p:cBhvr>
                                      <p:to>
                                        <a:schemeClr val="hlink"/>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7">
                                            <p:txEl>
                                              <p:pRg st="1" end="1"/>
                                            </p:txEl>
                                          </p:spTgt>
                                        </p:tgtEl>
                                        <p:attrNameLst>
                                          <p:attrName>ppt_c</p:attrName>
                                        </p:attrNameLst>
                                      </p:cBhvr>
                                      <p:to>
                                        <a:schemeClr va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7">
                                            <p:txEl>
                                              <p:pRg st="2" end="2"/>
                                            </p:txEl>
                                          </p:spTgt>
                                        </p:tgtEl>
                                        <p:attrNameLst>
                                          <p:attrName>ppt_c</p:attrName>
                                        </p:attrNameLst>
                                      </p:cBhvr>
                                      <p:to>
                                        <a:schemeClr val="hlink"/>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 calcmode="lin" valueType="num">
                                      <p:cBhvr additive="base">
                                        <p:cTn id="25" dur="500" fill="hold"/>
                                        <p:tgtEl>
                                          <p:spTgt spid="61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47">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7">
                                            <p:txEl>
                                              <p:pRg st="3" end="3"/>
                                            </p:txEl>
                                          </p:spTgt>
                                        </p:tgtEl>
                                        <p:attrNameLst>
                                          <p:attrName>ppt_c</p:attrName>
                                        </p:attrNameLst>
                                      </p:cBhvr>
                                      <p:to>
                                        <a:schemeClr val="hlink"/>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147">
                                            <p:txEl>
                                              <p:pRg st="4" end="4"/>
                                            </p:txEl>
                                          </p:spTgt>
                                        </p:tgtEl>
                                        <p:attrNameLst>
                                          <p:attrName>style.visibility</p:attrName>
                                        </p:attrNameLst>
                                      </p:cBhvr>
                                      <p:to>
                                        <p:strVal val="visible"/>
                                      </p:to>
                                    </p:set>
                                    <p:anim calcmode="lin" valueType="num">
                                      <p:cBhvr additive="base">
                                        <p:cTn id="31" dur="500" fill="hold"/>
                                        <p:tgtEl>
                                          <p:spTgt spid="614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147">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7">
                                            <p:txEl>
                                              <p:pRg st="4" end="4"/>
                                            </p:txEl>
                                          </p:spTgt>
                                        </p:tgtEl>
                                        <p:attrNameLst>
                                          <p:attrName>ppt_c</p:attrName>
                                        </p:attrNameLst>
                                      </p:cBhvr>
                                      <p:to>
                                        <a:schemeClr val="hlink"/>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147">
                                            <p:txEl>
                                              <p:pRg st="5" end="5"/>
                                            </p:txEl>
                                          </p:spTgt>
                                        </p:tgtEl>
                                        <p:attrNameLst>
                                          <p:attrName>style.visibility</p:attrName>
                                        </p:attrNameLst>
                                      </p:cBhvr>
                                      <p:to>
                                        <p:strVal val="visible"/>
                                      </p:to>
                                    </p:set>
                                    <p:anim calcmode="lin" valueType="num">
                                      <p:cBhvr additive="base">
                                        <p:cTn id="37" dur="500" fill="hold"/>
                                        <p:tgtEl>
                                          <p:spTgt spid="614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147">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7">
                                            <p:txEl>
                                              <p:pRg st="5" end="5"/>
                                            </p:txEl>
                                          </p:spTgt>
                                        </p:tgtEl>
                                        <p:attrNameLst>
                                          <p:attrName>ppt_c</p:attrName>
                                        </p:attrNameLst>
                                      </p:cBhvr>
                                      <p:to>
                                        <a:schemeClr val="hlink"/>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147">
                                            <p:txEl>
                                              <p:pRg st="6" end="6"/>
                                            </p:txEl>
                                          </p:spTgt>
                                        </p:tgtEl>
                                        <p:attrNameLst>
                                          <p:attrName>style.visibility</p:attrName>
                                        </p:attrNameLst>
                                      </p:cBhvr>
                                      <p:to>
                                        <p:strVal val="visible"/>
                                      </p:to>
                                    </p:set>
                                    <p:anim calcmode="lin" valueType="num">
                                      <p:cBhvr additive="base">
                                        <p:cTn id="43" dur="500" fill="hold"/>
                                        <p:tgtEl>
                                          <p:spTgt spid="614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147">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7">
                                            <p:txEl>
                                              <p:pRg st="6" end="6"/>
                                            </p:txEl>
                                          </p:spTgt>
                                        </p:tgtEl>
                                        <p:attrNameLst>
                                          <p:attrName>ppt_c</p:attrName>
                                        </p:attrNameLst>
                                      </p:cBhvr>
                                      <p:to>
                                        <a:schemeClr val="hlink"/>
                                      </p:to>
                                    </p:animClr>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147">
                                            <p:txEl>
                                              <p:pRg st="7" end="7"/>
                                            </p:txEl>
                                          </p:spTgt>
                                        </p:tgtEl>
                                        <p:attrNameLst>
                                          <p:attrName>style.visibility</p:attrName>
                                        </p:attrNameLst>
                                      </p:cBhvr>
                                      <p:to>
                                        <p:strVal val="visible"/>
                                      </p:to>
                                    </p:set>
                                    <p:anim calcmode="lin" valueType="num">
                                      <p:cBhvr additive="base">
                                        <p:cTn id="49" dur="500" fill="hold"/>
                                        <p:tgtEl>
                                          <p:spTgt spid="614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147">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7">
                                            <p:txEl>
                                              <p:pRg st="7" end="7"/>
                                            </p:txEl>
                                          </p:spTgt>
                                        </p:tgtEl>
                                        <p:attrNameLst>
                                          <p:attrName>ppt_c</p:attrName>
                                        </p:attrNameLst>
                                      </p:cBhvr>
                                      <p:to>
                                        <a:schemeClr val="hlink"/>
                                      </p:to>
                                    </p:animClr>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6147">
                                            <p:txEl>
                                              <p:pRg st="8" end="8"/>
                                            </p:txEl>
                                          </p:spTgt>
                                        </p:tgtEl>
                                        <p:attrNameLst>
                                          <p:attrName>style.visibility</p:attrName>
                                        </p:attrNameLst>
                                      </p:cBhvr>
                                      <p:to>
                                        <p:strVal val="visible"/>
                                      </p:to>
                                    </p:set>
                                    <p:anim calcmode="lin" valueType="num">
                                      <p:cBhvr additive="base">
                                        <p:cTn id="55" dur="500" fill="hold"/>
                                        <p:tgtEl>
                                          <p:spTgt spid="6147">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6147">
                                            <p:txEl>
                                              <p:pRg st="8" end="8"/>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7">
                                            <p:txEl>
                                              <p:pRg st="8" end="8"/>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t>The Origin of Life</a:t>
            </a:r>
          </a:p>
        </p:txBody>
      </p:sp>
      <p:sp>
        <p:nvSpPr>
          <p:cNvPr id="9219" name="Rectangle 3"/>
          <p:cNvSpPr>
            <a:spLocks noGrp="1" noChangeArrowheads="1"/>
          </p:cNvSpPr>
          <p:nvPr>
            <p:ph type="body" sz="half" idx="1"/>
          </p:nvPr>
        </p:nvSpPr>
        <p:spPr>
          <a:xfrm>
            <a:off x="1981201" y="1600200"/>
            <a:ext cx="4722813" cy="4495800"/>
          </a:xfrm>
        </p:spPr>
        <p:txBody>
          <a:bodyPr/>
          <a:lstStyle/>
          <a:p>
            <a:pPr eaLnBrk="1" hangingPunct="1"/>
            <a:r>
              <a:rPr lang="en-US" altLang="en-US" sz="2400" b="1"/>
              <a:t>Spontaneous generation vs. biogenesis (Pasteur)</a:t>
            </a:r>
          </a:p>
          <a:p>
            <a:pPr eaLnBrk="1" hangingPunct="1"/>
            <a:r>
              <a:rPr lang="en-US" altLang="en-US" sz="2400" b="1"/>
              <a:t>The 4-stage Origin of life Hypothesis:</a:t>
            </a:r>
          </a:p>
          <a:p>
            <a:pPr eaLnBrk="1" hangingPunct="1"/>
            <a:r>
              <a:rPr lang="en-US" altLang="en-US" sz="2400" b="1"/>
              <a:t>1- Abiotic synthesis of organic monomers</a:t>
            </a:r>
          </a:p>
          <a:p>
            <a:pPr eaLnBrk="1" hangingPunct="1"/>
            <a:r>
              <a:rPr lang="en-US" altLang="en-US" sz="2400" b="1"/>
              <a:t>2- Polymer formation</a:t>
            </a:r>
          </a:p>
          <a:p>
            <a:pPr eaLnBrk="1" hangingPunct="1"/>
            <a:r>
              <a:rPr lang="en-US" altLang="en-US" sz="2400" b="1"/>
              <a:t>3- Origin of Self-replicating molecules</a:t>
            </a:r>
          </a:p>
          <a:p>
            <a:pPr eaLnBrk="1" hangingPunct="1"/>
            <a:r>
              <a:rPr lang="en-US" altLang="en-US" sz="2400" b="1"/>
              <a:t>4- Molecule packaging (“protobionts”)</a:t>
            </a:r>
          </a:p>
        </p:txBody>
      </p:sp>
      <p:pic>
        <p:nvPicPr>
          <p:cNvPr id="9220" name="Picture 6" descr="26-00-VolcanoLightning.jpg                                     0000002DBIOLOGY6eCIPLchapters18-28     B847A324:"/>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705600" y="1981200"/>
            <a:ext cx="3810000" cy="3886200"/>
          </a:xfrm>
        </p:spPr>
      </p:pic>
    </p:spTree>
    <p:extLst>
      <p:ext uri="{BB962C8B-B14F-4D97-AF65-F5344CB8AC3E}">
        <p14:creationId xmlns:p14="http://schemas.microsoft.com/office/powerpoint/2010/main" val="3790159984"/>
      </p:ext>
    </p:extLst>
  </p:cSld>
  <p:clrMapOvr>
    <a:masterClrMapping/>
  </p:clrMapOvr>
  <p:transition>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895600" y="152400"/>
            <a:ext cx="7772400" cy="1066800"/>
          </a:xfrm>
        </p:spPr>
        <p:txBody>
          <a:bodyPr/>
          <a:lstStyle/>
          <a:p>
            <a:pPr eaLnBrk="1" hangingPunct="1"/>
            <a:r>
              <a:rPr lang="en-US" altLang="en-US" sz="3600" b="1"/>
              <a:t>Organic monomers/polymer synthesis</a:t>
            </a:r>
            <a:endParaRPr lang="en-US" altLang="en-US" smtClean="0"/>
          </a:p>
        </p:txBody>
      </p:sp>
      <p:sp>
        <p:nvSpPr>
          <p:cNvPr id="7171" name="Rectangle 3"/>
          <p:cNvSpPr>
            <a:spLocks noGrp="1" noChangeArrowheads="1"/>
          </p:cNvSpPr>
          <p:nvPr>
            <p:ph type="body" sz="half" idx="1"/>
          </p:nvPr>
        </p:nvSpPr>
        <p:spPr>
          <a:xfrm>
            <a:off x="2894014" y="1066800"/>
            <a:ext cx="4192587" cy="5029200"/>
          </a:xfrm>
        </p:spPr>
        <p:txBody>
          <a:bodyPr/>
          <a:lstStyle/>
          <a:p>
            <a:pPr eaLnBrk="1" hangingPunct="1"/>
            <a:r>
              <a:rPr lang="en-US" altLang="en-US" sz="1800" b="1" i="1" u="sng"/>
              <a:t>Oparin /Haldane</a:t>
            </a:r>
            <a:r>
              <a:rPr lang="en-US" altLang="en-US" sz="1800" b="1" i="1"/>
              <a:t> </a:t>
            </a:r>
            <a:r>
              <a:rPr lang="en-US" altLang="en-US" sz="1800" b="1"/>
              <a:t>hypothesis (primitive earth):  volcanic vapors (reducing atmosphere) with lightning &amp; UV radiation enhances complex molecule formation (no O2)</a:t>
            </a:r>
          </a:p>
          <a:p>
            <a:pPr eaLnBrk="1" hangingPunct="1"/>
            <a:r>
              <a:rPr lang="en-US" altLang="en-US" sz="1800" b="1" i="1" u="sng"/>
              <a:t>Miller/Urey</a:t>
            </a:r>
            <a:r>
              <a:rPr lang="en-US" altLang="en-US" sz="1800" b="1"/>
              <a:t> experiment:</a:t>
            </a:r>
          </a:p>
          <a:p>
            <a:pPr eaLnBrk="1" hangingPunct="1"/>
            <a:r>
              <a:rPr lang="en-US" altLang="en-US" sz="1800" b="1"/>
              <a:t>water, hydrogen, methane, ammonia  </a:t>
            </a:r>
          </a:p>
          <a:p>
            <a:pPr eaLnBrk="1" hangingPunct="1"/>
            <a:r>
              <a:rPr lang="en-US" altLang="en-US" sz="1800" b="1"/>
              <a:t>all 20 amino acids, nitrogen bases, &amp; ATP formed</a:t>
            </a:r>
          </a:p>
          <a:p>
            <a:pPr eaLnBrk="1" hangingPunct="1"/>
            <a:r>
              <a:rPr lang="en-US" altLang="en-US" sz="1800" b="1" i="1" u="sng"/>
              <a:t>Fox</a:t>
            </a:r>
            <a:r>
              <a:rPr lang="en-US" altLang="en-US" sz="1800" b="1"/>
              <a:t>  proteinoid formation (abiotic polypeptides) from organic monomers dripped on hot sand, clay or rock</a:t>
            </a:r>
          </a:p>
          <a:p>
            <a:pPr eaLnBrk="1" hangingPunct="1"/>
            <a:r>
              <a:rPr lang="en-US" altLang="en-US" sz="1800" b="1" i="1" u="sng"/>
              <a:t>Oparin</a:t>
            </a:r>
            <a:r>
              <a:rPr lang="en-US" altLang="en-US" sz="1800" b="1"/>
              <a:t> (coacervates) protobionts (aggregate macromolecules; abiotic) surrounded by a shell of H2O molecules coated by a protein membrane </a:t>
            </a:r>
          </a:p>
        </p:txBody>
      </p:sp>
      <p:pic>
        <p:nvPicPr>
          <p:cNvPr id="11268" name="Picture 8" descr="26-10-MillerUreyExperim-NL.gif                                 0000002DBIOLOGY6eCIPLchapters18-28     B847A324:"/>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7092951" y="1981200"/>
            <a:ext cx="3336925" cy="4114800"/>
          </a:xfrm>
        </p:spPr>
      </p:pic>
    </p:spTree>
    <p:extLst>
      <p:ext uri="{BB962C8B-B14F-4D97-AF65-F5344CB8AC3E}">
        <p14:creationId xmlns:p14="http://schemas.microsoft.com/office/powerpoint/2010/main" val="404261436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0" end="0"/>
                                            </p:txEl>
                                          </p:spTgt>
                                        </p:tgtEl>
                                        <p:attrNameLst>
                                          <p:attrName>ppt_c</p:attrName>
                                        </p:attrNameLst>
                                      </p:cBhvr>
                                      <p:to>
                                        <a:schemeClr val="hlink"/>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1" end="1"/>
                                            </p:txEl>
                                          </p:spTgt>
                                        </p:tgtEl>
                                        <p:attrNameLst>
                                          <p:attrName>ppt_c</p:attrName>
                                        </p:attrNameLst>
                                      </p:cBhvr>
                                      <p:to>
                                        <a:schemeClr va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2" end="2"/>
                                            </p:txEl>
                                          </p:spTgt>
                                        </p:tgtEl>
                                        <p:attrNameLst>
                                          <p:attrName>ppt_c</p:attrName>
                                        </p:attrNameLst>
                                      </p:cBhvr>
                                      <p:to>
                                        <a:schemeClr val="hlink"/>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3" end="3"/>
                                            </p:txEl>
                                          </p:spTgt>
                                        </p:tgtEl>
                                        <p:attrNameLst>
                                          <p:attrName>ppt_c</p:attrName>
                                        </p:attrNameLst>
                                      </p:cBhvr>
                                      <p:to>
                                        <a:schemeClr val="hlink"/>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4" end="4"/>
                                            </p:txEl>
                                          </p:spTgt>
                                        </p:tgtEl>
                                        <p:attrNameLst>
                                          <p:attrName>ppt_c</p:attrName>
                                        </p:attrNameLst>
                                      </p:cBhvr>
                                      <p:to>
                                        <a:schemeClr val="hlink"/>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171">
                                            <p:txEl>
                                              <p:pRg st="5" end="5"/>
                                            </p:txEl>
                                          </p:spTgt>
                                        </p:tgtEl>
                                        <p:attrNameLst>
                                          <p:attrName>style.visibility</p:attrName>
                                        </p:attrNameLst>
                                      </p:cBhvr>
                                      <p:to>
                                        <p:strVal val="visible"/>
                                      </p:to>
                                    </p:set>
                                    <p:anim calcmode="lin" valueType="num">
                                      <p:cBhvr additive="base">
                                        <p:cTn id="37" dur="500" fill="hold"/>
                                        <p:tgtEl>
                                          <p:spTgt spid="717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171">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Abiotic genetic replication</a:t>
            </a:r>
          </a:p>
        </p:txBody>
      </p:sp>
      <p:sp>
        <p:nvSpPr>
          <p:cNvPr id="8195" name="Rectangle 3"/>
          <p:cNvSpPr>
            <a:spLocks noGrp="1" noChangeArrowheads="1"/>
          </p:cNvSpPr>
          <p:nvPr>
            <p:ph type="body" sz="half" idx="1"/>
          </p:nvPr>
        </p:nvSpPr>
        <p:spPr>
          <a:xfrm>
            <a:off x="2819400" y="2133600"/>
            <a:ext cx="3810000" cy="4495800"/>
          </a:xfrm>
        </p:spPr>
        <p:txBody>
          <a:bodyPr/>
          <a:lstStyle/>
          <a:p>
            <a:pPr eaLnBrk="1" hangingPunct="1"/>
            <a:r>
              <a:rPr lang="en-US" altLang="en-US" sz="2400" b="1"/>
              <a:t>First genetic material</a:t>
            </a:r>
          </a:p>
          <a:p>
            <a:pPr eaLnBrk="1" hangingPunct="1"/>
            <a:r>
              <a:rPr lang="en-US" altLang="en-US" sz="2400" b="1"/>
              <a:t>Abiotic production of ribonucleotides</a:t>
            </a:r>
          </a:p>
          <a:p>
            <a:pPr eaLnBrk="1" hangingPunct="1"/>
            <a:r>
              <a:rPr lang="en-US" altLang="en-US" sz="2400" b="1"/>
              <a:t>Ribozymes (RNA catalysts)</a:t>
            </a:r>
          </a:p>
          <a:p>
            <a:pPr eaLnBrk="1" hangingPunct="1"/>
            <a:r>
              <a:rPr lang="en-US" altLang="en-US" sz="2400" b="1"/>
              <a:t>RNA “cooperation”</a:t>
            </a:r>
          </a:p>
          <a:p>
            <a:pPr eaLnBrk="1" hangingPunct="1"/>
            <a:r>
              <a:rPr lang="en-US" altLang="en-US" sz="2400" b="1"/>
              <a:t>Formation of short polypeptides (replication enzyme?)</a:t>
            </a:r>
          </a:p>
          <a:p>
            <a:pPr eaLnBrk="1" hangingPunct="1"/>
            <a:r>
              <a:rPr lang="en-US" altLang="en-US" sz="2400" b="1"/>
              <a:t>RNA~ DNA template?</a:t>
            </a:r>
          </a:p>
        </p:txBody>
      </p:sp>
      <p:pic>
        <p:nvPicPr>
          <p:cNvPr id="13316" name="Picture 8" descr="26-11-AbioticRNAReplicat-L.gif                                 0000002DBIOLOGY6eCIPLchapters18-28     B847A324:"/>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553200" y="1905000"/>
            <a:ext cx="3810000" cy="1404938"/>
          </a:xfrm>
        </p:spPr>
      </p:pic>
      <p:pic>
        <p:nvPicPr>
          <p:cNvPr id="13317" name="Picture 9" descr="26-13-MolecCoopHypoth-L.gif                                    0000002DBIOLOGY6eCIPLchapters18-28     B847A3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3505200"/>
            <a:ext cx="3733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760915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195">
                                            <p:txEl>
                                              <p:pRg st="0" end="0"/>
                                            </p:txEl>
                                          </p:spTgt>
                                        </p:tgtEl>
                                        <p:attrNameLst>
                                          <p:attrName>ppt_c</p:attrName>
                                        </p:attrNameLst>
                                      </p:cBhvr>
                                      <p:to>
                                        <a:schemeClr val="hlink"/>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195">
                                            <p:txEl>
                                              <p:pRg st="1" end="1"/>
                                            </p:txEl>
                                          </p:spTgt>
                                        </p:tgtEl>
                                        <p:attrNameLst>
                                          <p:attrName>ppt_c</p:attrName>
                                        </p:attrNameLst>
                                      </p:cBhvr>
                                      <p:to>
                                        <a:schemeClr va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195">
                                            <p:txEl>
                                              <p:pRg st="2" end="2"/>
                                            </p:txEl>
                                          </p:spTgt>
                                        </p:tgtEl>
                                        <p:attrNameLst>
                                          <p:attrName>ppt_c</p:attrName>
                                        </p:attrNameLst>
                                      </p:cBhvr>
                                      <p:to>
                                        <a:schemeClr val="hlink"/>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195">
                                            <p:txEl>
                                              <p:pRg st="3" end="3"/>
                                            </p:txEl>
                                          </p:spTgt>
                                        </p:tgtEl>
                                        <p:attrNameLst>
                                          <p:attrName>ppt_c</p:attrName>
                                        </p:attrNameLst>
                                      </p:cBhvr>
                                      <p:to>
                                        <a:schemeClr val="hlink"/>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195">
                                            <p:txEl>
                                              <p:pRg st="4" end="4"/>
                                            </p:txEl>
                                          </p:spTgt>
                                        </p:tgtEl>
                                        <p:attrNameLst>
                                          <p:attrName>style.visibility</p:attrName>
                                        </p:attrNameLst>
                                      </p:cBhvr>
                                      <p:to>
                                        <p:strVal val="visible"/>
                                      </p:to>
                                    </p:set>
                                    <p:anim calcmode="lin" valueType="num">
                                      <p:cBhvr additive="base">
                                        <p:cTn id="31" dur="500" fill="hold"/>
                                        <p:tgtEl>
                                          <p:spTgt spid="819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195">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195">
                                            <p:txEl>
                                              <p:pRg st="4" end="4"/>
                                            </p:txEl>
                                          </p:spTgt>
                                        </p:tgtEl>
                                        <p:attrNameLst>
                                          <p:attrName>ppt_c</p:attrName>
                                        </p:attrNameLst>
                                      </p:cBhvr>
                                      <p:to>
                                        <a:schemeClr val="hlink"/>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195">
                                            <p:txEl>
                                              <p:pRg st="5" end="5"/>
                                            </p:txEl>
                                          </p:spTgt>
                                        </p:tgtEl>
                                        <p:attrNameLst>
                                          <p:attrName>style.visibility</p:attrName>
                                        </p:attrNameLst>
                                      </p:cBhvr>
                                      <p:to>
                                        <p:strVal val="visible"/>
                                      </p:to>
                                    </p:set>
                                    <p:anim calcmode="lin" valueType="num">
                                      <p:cBhvr additive="base">
                                        <p:cTn id="37" dur="500" fill="hold"/>
                                        <p:tgtEl>
                                          <p:spTgt spid="819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195">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195">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altLang="en-US" smtClean="0"/>
          </a:p>
        </p:txBody>
      </p:sp>
      <p:sp>
        <p:nvSpPr>
          <p:cNvPr id="15363" name="Text Placeholder 2"/>
          <p:cNvSpPr>
            <a:spLocks noGrp="1"/>
          </p:cNvSpPr>
          <p:nvPr>
            <p:ph type="body" sz="half" idx="1"/>
          </p:nvPr>
        </p:nvSpPr>
        <p:spPr/>
        <p:txBody>
          <a:bodyPr/>
          <a:lstStyle/>
          <a:p>
            <a:endParaRPr lang="en-US" altLang="en-US" smtClean="0"/>
          </a:p>
        </p:txBody>
      </p:sp>
      <p:sp>
        <p:nvSpPr>
          <p:cNvPr id="15364" name="Online Image Placeholder 3"/>
          <p:cNvSpPr>
            <a:spLocks noGrp="1" noTextEdit="1"/>
          </p:cNvSpPr>
          <p:nvPr>
            <p:ph type="clipArt" sz="half" idx="2"/>
          </p:nvPr>
        </p:nvSpPr>
        <p:spPr/>
      </p:sp>
      <p:pic>
        <p:nvPicPr>
          <p:cNvPr id="15365" name="Picture 2" descr="http://media-2.web.britannica.com/eb-media/42/79542-004-E6AABF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54014"/>
            <a:ext cx="8534400" cy="633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3898777"/>
      </p:ext>
    </p:extLst>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 People of Kentucky</a:t>
            </a:r>
            <a:endParaRPr lang="en-US" dirty="0"/>
          </a:p>
        </p:txBody>
      </p:sp>
      <p:sp>
        <p:nvSpPr>
          <p:cNvPr id="3" name="Online Image Placeholder 2"/>
          <p:cNvSpPr>
            <a:spLocks noGrp="1"/>
          </p:cNvSpPr>
          <p:nvPr>
            <p:ph type="clipArt" sz="half" idx="1"/>
          </p:nvPr>
        </p:nvSpPr>
        <p:spPr/>
      </p:sp>
      <p:sp>
        <p:nvSpPr>
          <p:cNvPr id="4" name="Text Placeholder 3"/>
          <p:cNvSpPr>
            <a:spLocks noGrp="1"/>
          </p:cNvSpPr>
          <p:nvPr>
            <p:ph type="body" sz="half" idx="2"/>
          </p:nvPr>
        </p:nvSpPr>
        <p:spPr/>
        <p:txBody>
          <a:bodyPr/>
          <a:lstStyle/>
          <a:p>
            <a:r>
              <a:rPr lang="en-US" dirty="0" smtClean="0"/>
              <a:t>After reading the article and watching the video segment, discuss with your group:</a:t>
            </a:r>
          </a:p>
          <a:p>
            <a:pPr lvl="1"/>
            <a:r>
              <a:rPr lang="en-US" dirty="0" smtClean="0"/>
              <a:t>What genetic event initially caused the blue color</a:t>
            </a:r>
          </a:p>
          <a:p>
            <a:pPr lvl="1"/>
            <a:r>
              <a:rPr lang="en-US" dirty="0" smtClean="0"/>
              <a:t>What behaviors might have contributed to this problem</a:t>
            </a:r>
          </a:p>
          <a:p>
            <a:pPr lvl="1"/>
            <a:endParaRPr lang="en-US" dirty="0" smtClean="0"/>
          </a:p>
          <a:p>
            <a:pPr lvl="1"/>
            <a:endParaRPr lang="en-US" dirty="0" smtClean="0"/>
          </a:p>
        </p:txBody>
      </p:sp>
      <p:pic>
        <p:nvPicPr>
          <p:cNvPr id="5" name="Picture 4"/>
          <p:cNvPicPr>
            <a:picLocks noChangeAspect="1"/>
          </p:cNvPicPr>
          <p:nvPr/>
        </p:nvPicPr>
        <p:blipFill>
          <a:blip r:embed="rId2"/>
          <a:stretch>
            <a:fillRect/>
          </a:stretch>
        </p:blipFill>
        <p:spPr>
          <a:xfrm>
            <a:off x="1866900" y="1738532"/>
            <a:ext cx="4787621" cy="2681068"/>
          </a:xfrm>
          <a:prstGeom prst="rect">
            <a:avLst/>
          </a:prstGeom>
        </p:spPr>
      </p:pic>
    </p:spTree>
    <p:extLst>
      <p:ext uri="{BB962C8B-B14F-4D97-AF65-F5344CB8AC3E}">
        <p14:creationId xmlns:p14="http://schemas.microsoft.com/office/powerpoint/2010/main" val="1787226408"/>
      </p:ext>
    </p:extLst>
  </p:cSld>
  <p:clrMapOvr>
    <a:masterClrMapping/>
  </p:clrMapOvr>
  <p:transition>
    <p:split dir="in"/>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US" altLang="en-US" smtClean="0"/>
          </a:p>
        </p:txBody>
      </p:sp>
      <p:pic>
        <p:nvPicPr>
          <p:cNvPr id="1638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0801" y="419100"/>
            <a:ext cx="7864475"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Placeholder 2"/>
          <p:cNvSpPr>
            <a:spLocks noGrp="1"/>
          </p:cNvSpPr>
          <p:nvPr>
            <p:ph type="body" sz="half" idx="1"/>
          </p:nvPr>
        </p:nvSpPr>
        <p:spPr/>
        <p:txBody>
          <a:bodyPr/>
          <a:lstStyle/>
          <a:p>
            <a:endParaRPr lang="en-US" altLang="en-US" smtClean="0"/>
          </a:p>
        </p:txBody>
      </p:sp>
      <p:sp>
        <p:nvSpPr>
          <p:cNvPr id="16389" name="Online Image Placeholder 3"/>
          <p:cNvSpPr>
            <a:spLocks noGrp="1" noTextEdit="1"/>
          </p:cNvSpPr>
          <p:nvPr>
            <p:ph type="clipArt" sz="half" idx="2"/>
          </p:nvPr>
        </p:nvSpPr>
        <p:spPr/>
      </p:sp>
    </p:spTree>
    <p:extLst>
      <p:ext uri="{BB962C8B-B14F-4D97-AF65-F5344CB8AC3E}">
        <p14:creationId xmlns:p14="http://schemas.microsoft.com/office/powerpoint/2010/main" val="1038597396"/>
      </p:ext>
    </p:extLst>
  </p:cSld>
  <p:clrMapOvr>
    <a:masterClrMapping/>
  </p:clrMapOvr>
  <p:transition>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2286000" y="1066800"/>
          <a:ext cx="7848600" cy="5422900"/>
        </p:xfrm>
        <a:graphic>
          <a:graphicData uri="http://schemas.openxmlformats.org/drawingml/2006/table">
            <a:tbl>
              <a:tblPr/>
              <a:tblGrid>
                <a:gridCol w="1030624"/>
                <a:gridCol w="1585576"/>
                <a:gridCol w="1308100"/>
                <a:gridCol w="1308100"/>
                <a:gridCol w="1308100"/>
                <a:gridCol w="1308100"/>
              </a:tblGrid>
              <a:tr h="213694">
                <a:tc gridSpan="6">
                  <a:txBody>
                    <a:bodyPr/>
                    <a:lstStyle/>
                    <a:p>
                      <a:r>
                        <a:rPr lang="en-US" sz="1200" b="1"/>
                        <a:t>The five greatest mass extinctions</a:t>
                      </a:r>
                      <a:endParaRPr lang="en-US" sz="1200"/>
                    </a:p>
                  </a:txBody>
                  <a:tcPr marL="30789" marR="30789" marT="15396" marB="15396">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1556">
                <a:tc>
                  <a:txBody>
                    <a:bodyPr/>
                    <a:lstStyle/>
                    <a:p>
                      <a:r>
                        <a:rPr lang="en-US" sz="1200"/>
                        <a:t> </a:t>
                      </a:r>
                    </a:p>
                  </a:txBody>
                  <a:tcPr marL="30789" marR="30789" marT="15396" marB="15396">
                    <a:lnL>
                      <a:noFill/>
                    </a:lnL>
                    <a:lnR>
                      <a:noFill/>
                    </a:lnR>
                    <a:lnT>
                      <a:noFill/>
                    </a:lnT>
                    <a:lnB>
                      <a:noFill/>
                    </a:lnB>
                  </a:tcPr>
                </a:tc>
                <a:tc>
                  <a:txBody>
                    <a:bodyPr/>
                    <a:lstStyle/>
                    <a:p>
                      <a:r>
                        <a:rPr lang="en-US" sz="1200" b="1"/>
                        <a:t>Ordivician-silurian</a:t>
                      </a:r>
                      <a:endParaRPr lang="en-US" sz="1200"/>
                    </a:p>
                  </a:txBody>
                  <a:tcPr marL="30789" marR="30789" marT="15396" marB="15396">
                    <a:lnL>
                      <a:noFill/>
                    </a:lnL>
                    <a:lnR>
                      <a:noFill/>
                    </a:lnR>
                    <a:lnT>
                      <a:noFill/>
                    </a:lnT>
                    <a:lnB>
                      <a:noFill/>
                    </a:lnB>
                  </a:tcPr>
                </a:tc>
                <a:tc>
                  <a:txBody>
                    <a:bodyPr/>
                    <a:lstStyle/>
                    <a:p>
                      <a:r>
                        <a:rPr lang="en-US" sz="1200" b="1"/>
                        <a:t>Late Devonian</a:t>
                      </a:r>
                      <a:endParaRPr lang="en-US" sz="1200"/>
                    </a:p>
                  </a:txBody>
                  <a:tcPr marL="30789" marR="30789" marT="15396" marB="15396">
                    <a:lnL>
                      <a:noFill/>
                    </a:lnL>
                    <a:lnR>
                      <a:noFill/>
                    </a:lnR>
                    <a:lnT>
                      <a:noFill/>
                    </a:lnT>
                    <a:lnB>
                      <a:noFill/>
                    </a:lnB>
                  </a:tcPr>
                </a:tc>
                <a:tc>
                  <a:txBody>
                    <a:bodyPr/>
                    <a:lstStyle/>
                    <a:p>
                      <a:r>
                        <a:rPr lang="en-US" sz="1200" b="1"/>
                        <a:t>Permian-triassic</a:t>
                      </a:r>
                      <a:endParaRPr lang="en-US" sz="1200"/>
                    </a:p>
                  </a:txBody>
                  <a:tcPr marL="30789" marR="30789" marT="15396" marB="15396">
                    <a:lnL>
                      <a:noFill/>
                    </a:lnL>
                    <a:lnR>
                      <a:noFill/>
                    </a:lnR>
                    <a:lnT>
                      <a:noFill/>
                    </a:lnT>
                    <a:lnB>
                      <a:noFill/>
                    </a:lnB>
                  </a:tcPr>
                </a:tc>
                <a:tc>
                  <a:txBody>
                    <a:bodyPr/>
                    <a:lstStyle/>
                    <a:p>
                      <a:r>
                        <a:rPr lang="en-US" sz="1200" b="1"/>
                        <a:t>Late Triassic</a:t>
                      </a:r>
                      <a:endParaRPr lang="en-US" sz="1200"/>
                    </a:p>
                  </a:txBody>
                  <a:tcPr marL="30789" marR="30789" marT="15396" marB="15396">
                    <a:lnL>
                      <a:noFill/>
                    </a:lnL>
                    <a:lnR>
                      <a:noFill/>
                    </a:lnR>
                    <a:lnT>
                      <a:noFill/>
                    </a:lnT>
                    <a:lnB>
                      <a:noFill/>
                    </a:lnB>
                  </a:tcPr>
                </a:tc>
                <a:tc>
                  <a:txBody>
                    <a:bodyPr/>
                    <a:lstStyle/>
                    <a:p>
                      <a:r>
                        <a:rPr lang="en-US" sz="1200" b="1"/>
                        <a:t>Final Cretaceous</a:t>
                      </a:r>
                      <a:endParaRPr lang="en-US" sz="1200"/>
                    </a:p>
                  </a:txBody>
                  <a:tcPr marL="30789" marR="30789" marT="15396" marB="15396">
                    <a:lnL>
                      <a:noFill/>
                    </a:lnL>
                    <a:lnR>
                      <a:noFill/>
                    </a:lnR>
                    <a:lnT>
                      <a:noFill/>
                    </a:lnT>
                    <a:lnB>
                      <a:noFill/>
                    </a:lnB>
                  </a:tcPr>
                </a:tc>
              </a:tr>
              <a:tr h="396596">
                <a:tc>
                  <a:txBody>
                    <a:bodyPr/>
                    <a:lstStyle/>
                    <a:p>
                      <a:r>
                        <a:rPr lang="en-US" sz="1200" b="1"/>
                        <a:t>When Occurred</a:t>
                      </a:r>
                      <a:endParaRPr lang="en-US" sz="1200"/>
                    </a:p>
                  </a:txBody>
                  <a:tcPr marL="30789" marR="30789" marT="15396" marB="15396">
                    <a:lnL>
                      <a:noFill/>
                    </a:lnL>
                    <a:lnR>
                      <a:noFill/>
                    </a:lnR>
                    <a:lnT>
                      <a:noFill/>
                    </a:lnT>
                    <a:lnB>
                      <a:noFill/>
                    </a:lnB>
                  </a:tcPr>
                </a:tc>
                <a:tc>
                  <a:txBody>
                    <a:bodyPr/>
                    <a:lstStyle/>
                    <a:p>
                      <a:r>
                        <a:rPr lang="en-US" sz="1200"/>
                        <a:t>439 million years ago</a:t>
                      </a:r>
                    </a:p>
                  </a:txBody>
                  <a:tcPr marL="30789" marR="30789" marT="15396" marB="15396">
                    <a:lnL>
                      <a:noFill/>
                    </a:lnL>
                    <a:lnR>
                      <a:noFill/>
                    </a:lnR>
                    <a:lnT>
                      <a:noFill/>
                    </a:lnT>
                    <a:lnB>
                      <a:noFill/>
                    </a:lnB>
                  </a:tcPr>
                </a:tc>
                <a:tc>
                  <a:txBody>
                    <a:bodyPr/>
                    <a:lstStyle/>
                    <a:p>
                      <a:r>
                        <a:rPr lang="en-US" sz="1200"/>
                        <a:t>365 million years ago</a:t>
                      </a:r>
                    </a:p>
                  </a:txBody>
                  <a:tcPr marL="30789" marR="30789" marT="15396" marB="15396">
                    <a:lnL>
                      <a:noFill/>
                    </a:lnL>
                    <a:lnR>
                      <a:noFill/>
                    </a:lnR>
                    <a:lnT>
                      <a:noFill/>
                    </a:lnT>
                    <a:lnB>
                      <a:noFill/>
                    </a:lnB>
                  </a:tcPr>
                </a:tc>
                <a:tc>
                  <a:txBody>
                    <a:bodyPr/>
                    <a:lstStyle/>
                    <a:p>
                      <a:r>
                        <a:rPr lang="en-US" sz="1200"/>
                        <a:t>251 million years ago</a:t>
                      </a:r>
                    </a:p>
                  </a:txBody>
                  <a:tcPr marL="30789" marR="30789" marT="15396" marB="15396">
                    <a:lnL>
                      <a:noFill/>
                    </a:lnL>
                    <a:lnR>
                      <a:noFill/>
                    </a:lnR>
                    <a:lnT>
                      <a:noFill/>
                    </a:lnT>
                    <a:lnB>
                      <a:noFill/>
                    </a:lnB>
                  </a:tcPr>
                </a:tc>
                <a:tc>
                  <a:txBody>
                    <a:bodyPr/>
                    <a:lstStyle/>
                    <a:p>
                      <a:r>
                        <a:rPr lang="en-US" sz="1200"/>
                        <a:t>199–214 million years ago</a:t>
                      </a:r>
                    </a:p>
                  </a:txBody>
                  <a:tcPr marL="30789" marR="30789" marT="15396" marB="15396">
                    <a:lnL>
                      <a:noFill/>
                    </a:lnL>
                    <a:lnR>
                      <a:noFill/>
                    </a:lnR>
                    <a:lnT>
                      <a:noFill/>
                    </a:lnT>
                    <a:lnB>
                      <a:noFill/>
                    </a:lnB>
                  </a:tcPr>
                </a:tc>
                <a:tc>
                  <a:txBody>
                    <a:bodyPr/>
                    <a:lstStyle/>
                    <a:p>
                      <a:r>
                        <a:rPr lang="en-US" sz="1200"/>
                        <a:t>65 million years ago</a:t>
                      </a:r>
                    </a:p>
                  </a:txBody>
                  <a:tcPr marL="30789" marR="30789" marT="15396" marB="15396">
                    <a:lnL>
                      <a:noFill/>
                    </a:lnL>
                    <a:lnR>
                      <a:noFill/>
                    </a:lnR>
                    <a:lnT>
                      <a:noFill/>
                    </a:lnT>
                    <a:lnB>
                      <a:noFill/>
                    </a:lnB>
                  </a:tcPr>
                </a:tc>
              </a:tr>
              <a:tr h="1810732">
                <a:tc>
                  <a:txBody>
                    <a:bodyPr/>
                    <a:lstStyle/>
                    <a:p>
                      <a:r>
                        <a:rPr lang="en-US" sz="1200" b="1"/>
                        <a:t>Casualties</a:t>
                      </a:r>
                      <a:endParaRPr lang="en-US" sz="1200"/>
                    </a:p>
                  </a:txBody>
                  <a:tcPr marL="30789" marR="30789" marT="15396" marB="15396">
                    <a:lnL>
                      <a:noFill/>
                    </a:lnL>
                    <a:lnR>
                      <a:noFill/>
                    </a:lnR>
                    <a:lnT>
                      <a:noFill/>
                    </a:lnT>
                    <a:lnB>
                      <a:noFill/>
                    </a:lnB>
                  </a:tcPr>
                </a:tc>
                <a:tc>
                  <a:txBody>
                    <a:bodyPr/>
                    <a:lstStyle/>
                    <a:p>
                      <a:r>
                        <a:rPr lang="en-US" sz="1200"/>
                        <a:t>Up to estimated 85% species and 45–60% of marine genuses killed.</a:t>
                      </a:r>
                    </a:p>
                  </a:txBody>
                  <a:tcPr marL="30789" marR="30789" marT="15396" marB="15396">
                    <a:lnL>
                      <a:noFill/>
                    </a:lnL>
                    <a:lnR>
                      <a:noFill/>
                    </a:lnR>
                    <a:lnT>
                      <a:noFill/>
                    </a:lnT>
                    <a:lnB>
                      <a:noFill/>
                    </a:lnB>
                  </a:tcPr>
                </a:tc>
                <a:tc>
                  <a:txBody>
                    <a:bodyPr/>
                    <a:lstStyle/>
                    <a:p>
                      <a:r>
                        <a:rPr lang="en-US" sz="1200"/>
                        <a:t>70–80% of all species and 30% of families vanish; marine life more decimated than freshwater and land fauna.</a:t>
                      </a:r>
                    </a:p>
                  </a:txBody>
                  <a:tcPr marL="30789" marR="30789" marT="15396" marB="15396">
                    <a:lnL>
                      <a:noFill/>
                    </a:lnL>
                    <a:lnR>
                      <a:noFill/>
                    </a:lnR>
                    <a:lnT>
                      <a:noFill/>
                    </a:lnT>
                    <a:lnB>
                      <a:noFill/>
                    </a:lnB>
                  </a:tcPr>
                </a:tc>
                <a:tc>
                  <a:txBody>
                    <a:bodyPr/>
                    <a:lstStyle/>
                    <a:p>
                      <a:r>
                        <a:rPr lang="en-US" sz="1200"/>
                        <a:t>Most devastating of all, eliminating 85–90% of all marine and land vertebrate species, 95% of marine species. End of trilobites and many trees.</a:t>
                      </a:r>
                    </a:p>
                  </a:txBody>
                  <a:tcPr marL="30789" marR="30789" marT="15396" marB="15396">
                    <a:lnL>
                      <a:noFill/>
                    </a:lnL>
                    <a:lnR>
                      <a:noFill/>
                    </a:lnR>
                    <a:lnT>
                      <a:noFill/>
                    </a:lnT>
                    <a:lnB>
                      <a:noFill/>
                    </a:lnB>
                  </a:tcPr>
                </a:tc>
                <a:tc>
                  <a:txBody>
                    <a:bodyPr/>
                    <a:lstStyle/>
                    <a:p>
                      <a:r>
                        <a:rPr lang="en-US" sz="1200"/>
                        <a:t>More than three quarters of all species and one quarter of families disappear. End of </a:t>
                      </a:r>
                      <a:r>
                        <a:rPr lang="en-US" sz="1200">
                          <a:solidFill>
                            <a:srgbClr val="354780"/>
                          </a:solidFill>
                          <a:effectLst/>
                          <a:hlinkClick r:id="rId2" tooltip="View 'mammal-like reptiles' definition from Wikipedia"/>
                        </a:rPr>
                        <a:t>mammal-like reptiles</a:t>
                      </a:r>
                      <a:r>
                        <a:rPr lang="en-US" sz="1200"/>
                        <a:t> and eel–like conodonts, leaving mainly dinosaurs.</a:t>
                      </a:r>
                    </a:p>
                  </a:txBody>
                  <a:tcPr marL="30789" marR="30789" marT="15396" marB="15396">
                    <a:lnL>
                      <a:noFill/>
                    </a:lnL>
                    <a:lnR>
                      <a:noFill/>
                    </a:lnR>
                    <a:lnT>
                      <a:noFill/>
                    </a:lnT>
                    <a:lnB>
                      <a:noFill/>
                    </a:lnB>
                  </a:tcPr>
                </a:tc>
                <a:tc>
                  <a:txBody>
                    <a:bodyPr/>
                    <a:lstStyle/>
                    <a:p>
                      <a:r>
                        <a:rPr lang="en-US" sz="1200"/>
                        <a:t>47% of marine genuses and 18% of land vertebrates wiped out, including the dinosaurs, leaving mainly turtles, lizards, birds, and mammals.</a:t>
                      </a:r>
                    </a:p>
                  </a:txBody>
                  <a:tcPr marL="30789" marR="30789" marT="15396" marB="15396">
                    <a:lnL>
                      <a:noFill/>
                    </a:lnL>
                    <a:lnR>
                      <a:noFill/>
                    </a:lnR>
                    <a:lnT>
                      <a:noFill/>
                    </a:lnT>
                    <a:lnB>
                      <a:noFill/>
                    </a:lnB>
                  </a:tcPr>
                </a:tc>
              </a:tr>
              <a:tr h="2459253">
                <a:tc>
                  <a:txBody>
                    <a:bodyPr/>
                    <a:lstStyle/>
                    <a:p>
                      <a:r>
                        <a:rPr lang="en-US" sz="1200" b="1"/>
                        <a:t>HypothesizedCause(s)</a:t>
                      </a:r>
                      <a:endParaRPr lang="en-US" sz="1200"/>
                    </a:p>
                  </a:txBody>
                  <a:tcPr marL="30789" marR="30789" marT="15396" marB="15396">
                    <a:lnL>
                      <a:noFill/>
                    </a:lnL>
                    <a:lnR>
                      <a:noFill/>
                    </a:lnR>
                    <a:lnT>
                      <a:noFill/>
                    </a:lnT>
                    <a:lnB>
                      <a:noFill/>
                    </a:lnB>
                  </a:tcPr>
                </a:tc>
                <a:tc>
                  <a:txBody>
                    <a:bodyPr/>
                    <a:lstStyle/>
                    <a:p>
                      <a:r>
                        <a:rPr lang="en-US" sz="1200"/>
                        <a:t>Unusually fast plate movement; glaciation leading to sharp de- clines in sea levels.</a:t>
                      </a:r>
                    </a:p>
                  </a:txBody>
                  <a:tcPr marL="30789" marR="30789" marT="15396" marB="15396">
                    <a:lnL>
                      <a:noFill/>
                    </a:lnL>
                    <a:lnR>
                      <a:noFill/>
                    </a:lnR>
                    <a:lnT>
                      <a:noFill/>
                    </a:lnT>
                    <a:lnB>
                      <a:noFill/>
                    </a:lnB>
                  </a:tcPr>
                </a:tc>
                <a:tc>
                  <a:txBody>
                    <a:bodyPr/>
                    <a:lstStyle/>
                    <a:p>
                      <a:r>
                        <a:rPr lang="en-US" sz="1200"/>
                        <a:t>Unknown if one cat- astrophic event or several smaller ones–possibly large asteroid or asteroid shower over time; possible glaciation and lethal temperature de- clines; oceanic anoxia (oxygen-lacking)</a:t>
                      </a:r>
                    </a:p>
                  </a:txBody>
                  <a:tcPr marL="30789" marR="30789" marT="15396" marB="15396">
                    <a:lnL>
                      <a:noFill/>
                    </a:lnL>
                    <a:lnR>
                      <a:noFill/>
                    </a:lnR>
                    <a:lnT>
                      <a:noFill/>
                    </a:lnT>
                    <a:lnB>
                      <a:noFill/>
                    </a:lnB>
                  </a:tcPr>
                </a:tc>
                <a:tc>
                  <a:txBody>
                    <a:bodyPr/>
                    <a:lstStyle/>
                    <a:p>
                      <a:r>
                        <a:rPr lang="en-US" sz="1200"/>
                        <a:t>Possible asteroid; volcanic eruptions; dropping sea levels and oceanic anoxia</a:t>
                      </a:r>
                    </a:p>
                  </a:txBody>
                  <a:tcPr marL="30789" marR="30789" marT="15396" marB="15396">
                    <a:lnL>
                      <a:noFill/>
                    </a:lnL>
                    <a:lnR>
                      <a:noFill/>
                    </a:lnR>
                    <a:lnT>
                      <a:noFill/>
                    </a:lnT>
                    <a:lnB>
                      <a:noFill/>
                    </a:lnB>
                  </a:tcPr>
                </a:tc>
                <a:tc>
                  <a:txBody>
                    <a:bodyPr/>
                    <a:lstStyle/>
                    <a:p>
                      <a:r>
                        <a:rPr lang="en-US" sz="1200"/>
                        <a:t>Little known but suspected fall in sea level, oceanic anoxia, major increase in rainfall. Possible comet showers or asteroid impact.</a:t>
                      </a:r>
                    </a:p>
                  </a:txBody>
                  <a:tcPr marL="30789" marR="30789" marT="15396" marB="15396">
                    <a:lnL>
                      <a:noFill/>
                    </a:lnL>
                    <a:lnR>
                      <a:noFill/>
                    </a:lnR>
                    <a:lnT>
                      <a:noFill/>
                    </a:lnT>
                    <a:lnB>
                      <a:noFill/>
                    </a:lnB>
                  </a:tcPr>
                </a:tc>
                <a:tc>
                  <a:txBody>
                    <a:bodyPr/>
                    <a:lstStyle/>
                    <a:p>
                      <a:r>
                        <a:rPr lang="en-US" sz="1200" dirty="0"/>
                        <a:t>Suspected asteroid 10 km. in diameter hitting near Yucatán peninsula, coinciding with Siberian eruptions and dramatic climatic cooling.</a:t>
                      </a:r>
                    </a:p>
                  </a:txBody>
                  <a:tcPr marL="30789" marR="30789" marT="15396" marB="15396">
                    <a:lnL>
                      <a:noFill/>
                    </a:lnL>
                    <a:lnR>
                      <a:noFill/>
                    </a:lnR>
                    <a:lnT>
                      <a:noFill/>
                    </a:lnT>
                    <a:lnB>
                      <a:noFill/>
                    </a:lnB>
                  </a:tcPr>
                </a:tc>
              </a:tr>
              <a:tr h="191069">
                <a:tc gridSpan="6">
                  <a:txBody>
                    <a:bodyPr/>
                    <a:lstStyle/>
                    <a:p>
                      <a:r>
                        <a:rPr lang="en-US" sz="600" b="1" dirty="0"/>
                        <a:t>SOURCE: </a:t>
                      </a:r>
                      <a:r>
                        <a:rPr lang="en-US" sz="600" dirty="0"/>
                        <a:t>Adapted from A. Hallam, and P. B. </a:t>
                      </a:r>
                      <a:r>
                        <a:rPr lang="en-US" sz="600" dirty="0" err="1"/>
                        <a:t>Wignall</a:t>
                      </a:r>
                      <a:r>
                        <a:rPr lang="en-US" sz="600" dirty="0"/>
                        <a:t>, 1997; David </a:t>
                      </a:r>
                      <a:r>
                        <a:rPr lang="en-US" sz="600" dirty="0" err="1"/>
                        <a:t>Raup</a:t>
                      </a:r>
                      <a:r>
                        <a:rPr lang="en-US" sz="600" dirty="0"/>
                        <a:t>, and John J. </a:t>
                      </a:r>
                      <a:r>
                        <a:rPr lang="en-US" sz="600" dirty="0" err="1"/>
                        <a:t>Sepkosi</a:t>
                      </a:r>
                      <a:r>
                        <a:rPr lang="en-US" sz="600" dirty="0"/>
                        <a:t> Jr., 1986; and Lee Siegel, 2000.</a:t>
                      </a:r>
                    </a:p>
                  </a:txBody>
                  <a:tcPr marL="30789" marR="30789" marT="15396" marB="15396">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018294840"/>
      </p:ext>
    </p:extLst>
  </p:cSld>
  <p:clrMapOvr>
    <a:masterClrMapping/>
  </p:clrMapOvr>
  <p:transition>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5127" name="Picture 7" descr="22-18x-Darwin1874.jpg                                          00000029BIOLOGY6eCIPLchapters18-28     B847A324:"/>
          <p:cNvPicPr>
            <a:picLocks noGrp="1" noChangeAspect="1" noChangeArrowheads="1"/>
          </p:cNvPicPr>
          <p:nvPr>
            <p:ph type="clipArt" sz="half" idx="1"/>
          </p:nvPr>
        </p:nvPicPr>
        <p:blipFill>
          <a:blip r:embed="rId3" cstate="print"/>
          <a:stretch>
            <a:fillRect/>
          </a:stretch>
        </p:blipFill>
        <p:spPr>
          <a:xfrm>
            <a:off x="3225927" y="1981200"/>
            <a:ext cx="2996946" cy="4114800"/>
          </a:xfrm>
        </p:spPr>
      </p:pic>
      <p:sp>
        <p:nvSpPr>
          <p:cNvPr id="5124" name="Rectangle 4"/>
          <p:cNvSpPr>
            <a:spLocks noGrp="1" noChangeArrowheads="1"/>
          </p:cNvSpPr>
          <p:nvPr>
            <p:ph type="body" sz="half" idx="2"/>
          </p:nvPr>
        </p:nvSpPr>
        <p:spPr>
          <a:xfrm>
            <a:off x="6553200" y="2209800"/>
            <a:ext cx="3810000" cy="3124200"/>
          </a:xfrm>
        </p:spPr>
        <p:txBody>
          <a:bodyPr>
            <a:normAutofit/>
          </a:bodyPr>
          <a:lstStyle/>
          <a:p>
            <a:pPr>
              <a:buNone/>
            </a:pPr>
            <a:r>
              <a:rPr lang="en-US" altLang="en-US" sz="4000" i="1" dirty="0"/>
              <a:t>Descent with Modification:                    A Darwinian View of Life</a:t>
            </a:r>
          </a:p>
        </p:txBody>
      </p:sp>
    </p:spTree>
    <p:extLst>
      <p:ext uri="{BB962C8B-B14F-4D97-AF65-F5344CB8AC3E}">
        <p14:creationId xmlns:p14="http://schemas.microsoft.com/office/powerpoint/2010/main" val="1984233748"/>
      </p:ext>
    </p:extLst>
  </p:cSld>
  <p:clrMapOvr>
    <a:masterClrMapping/>
  </p:clrMapOvr>
  <p:transition>
    <p:split dir="in"/>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362200" y="304800"/>
            <a:ext cx="7772400" cy="1143000"/>
          </a:xfrm>
        </p:spPr>
        <p:txBody>
          <a:bodyPr/>
          <a:lstStyle/>
          <a:p>
            <a:r>
              <a:rPr lang="en-US" altLang="en-US" dirty="0"/>
              <a:t>Evolution</a:t>
            </a:r>
          </a:p>
        </p:txBody>
      </p:sp>
      <p:sp>
        <p:nvSpPr>
          <p:cNvPr id="6147" name="Rectangle 3"/>
          <p:cNvSpPr>
            <a:spLocks noGrp="1" noChangeArrowheads="1"/>
          </p:cNvSpPr>
          <p:nvPr>
            <p:ph type="body" sz="half" idx="1"/>
          </p:nvPr>
        </p:nvSpPr>
        <p:spPr>
          <a:xfrm>
            <a:off x="2819400" y="1447800"/>
            <a:ext cx="4419600" cy="4648200"/>
          </a:xfrm>
        </p:spPr>
        <p:txBody>
          <a:bodyPr/>
          <a:lstStyle/>
          <a:p>
            <a:r>
              <a:rPr lang="en-US" altLang="en-US" sz="2000" u="sng" dirty="0"/>
              <a:t>Evolution</a:t>
            </a:r>
            <a:r>
              <a:rPr lang="en-US" altLang="en-US" sz="2000" dirty="0"/>
              <a:t>: </a:t>
            </a:r>
            <a:r>
              <a:rPr lang="en-US" altLang="en-US" sz="2000" i="1" dirty="0"/>
              <a:t>the change over time of the genetic composition of populations</a:t>
            </a:r>
          </a:p>
          <a:p>
            <a:r>
              <a:rPr lang="en-US" altLang="en-US" sz="2000" u="sng" dirty="0"/>
              <a:t>Natural selection</a:t>
            </a:r>
            <a:r>
              <a:rPr lang="en-US" altLang="en-US" sz="2000" dirty="0"/>
              <a:t>: </a:t>
            </a:r>
            <a:r>
              <a:rPr lang="en-US" altLang="en-US" sz="2000" i="1" dirty="0"/>
              <a:t>populations of organisms can change over the generations if individuals having certain heritable traits leave more offspring than others (differential reproductive success)</a:t>
            </a:r>
          </a:p>
          <a:p>
            <a:r>
              <a:rPr lang="en-US" altLang="en-US" sz="2000" u="sng" dirty="0"/>
              <a:t>Evolutionary </a:t>
            </a:r>
            <a:r>
              <a:rPr lang="en-US" altLang="en-US" sz="2000" u="sng" dirty="0" err="1"/>
              <a:t>adaptations</a:t>
            </a:r>
            <a:r>
              <a:rPr lang="en-US" altLang="en-US" sz="2000" dirty="0" err="1"/>
              <a:t>:</a:t>
            </a:r>
            <a:r>
              <a:rPr lang="en-US" altLang="en-US" sz="1800" i="1" dirty="0" err="1"/>
              <a:t>a</a:t>
            </a:r>
            <a:r>
              <a:rPr lang="en-US" altLang="en-US" sz="1800" i="1" dirty="0"/>
              <a:t> prevalence of inherited characteristics that enhance organisms’ survival and reproduction</a:t>
            </a:r>
          </a:p>
        </p:txBody>
      </p:sp>
      <p:pic>
        <p:nvPicPr>
          <p:cNvPr id="6152" name="Picture 8" descr="22-00-OriginOfSpecies.jpg                                      00000029BIOLOGY6eCIPLchapters18-28     B847A324:"/>
          <p:cNvPicPr>
            <a:picLocks noGrp="1" noChangeAspect="1" noChangeArrowheads="1"/>
          </p:cNvPicPr>
          <p:nvPr>
            <p:ph type="clipArt" sz="half" idx="2"/>
          </p:nvPr>
        </p:nvPicPr>
        <p:blipFill>
          <a:blip r:embed="rId3" cstate="print"/>
          <a:stretch>
            <a:fillRect/>
          </a:stretch>
        </p:blipFill>
        <p:spPr>
          <a:xfrm>
            <a:off x="7239000" y="1371600"/>
            <a:ext cx="2850434" cy="4114800"/>
          </a:xfrm>
        </p:spPr>
      </p:pic>
      <p:sp>
        <p:nvSpPr>
          <p:cNvPr id="6153" name="Text Box 9"/>
          <p:cNvSpPr txBox="1">
            <a:spLocks noChangeArrowheads="1"/>
          </p:cNvSpPr>
          <p:nvPr/>
        </p:nvSpPr>
        <p:spPr bwMode="auto">
          <a:xfrm>
            <a:off x="7467601" y="6096000"/>
            <a:ext cx="2024913" cy="369332"/>
          </a:xfrm>
          <a:prstGeom prst="rect">
            <a:avLst/>
          </a:prstGeom>
          <a:noFill/>
          <a:ln w="9525">
            <a:noFill/>
            <a:miter lim="800000"/>
            <a:headEnd/>
            <a:tailEnd/>
          </a:ln>
          <a:effectLst/>
        </p:spPr>
        <p:txBody>
          <a:bodyPr wrap="none">
            <a:spAutoFit/>
          </a:bodyPr>
          <a:lstStyle/>
          <a:p>
            <a:r>
              <a:rPr lang="en-US" altLang="en-US">
                <a:latin typeface="Times"/>
              </a:rPr>
              <a:t>November 24, 1859</a:t>
            </a:r>
          </a:p>
        </p:txBody>
      </p:sp>
    </p:spTree>
    <p:extLst>
      <p:ext uri="{BB962C8B-B14F-4D97-AF65-F5344CB8AC3E}">
        <p14:creationId xmlns:p14="http://schemas.microsoft.com/office/powerpoint/2010/main" val="342821829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7">
                                            <p:txEl>
                                              <p:pRg st="0" end="0"/>
                                            </p:txEl>
                                          </p:spTgt>
                                        </p:tgtEl>
                                        <p:attrNameLst>
                                          <p:attrName>ppt_c</p:attrName>
                                        </p:attrNameLst>
                                      </p:cBhvr>
                                      <p:to>
                                        <a:schemeClr val="fo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7">
                                            <p:txEl>
                                              <p:pRg st="1" end="1"/>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7">
                                            <p:txEl>
                                              <p:pRg st="2" end="2"/>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Evolutionary history</a:t>
            </a:r>
          </a:p>
        </p:txBody>
      </p:sp>
      <p:sp>
        <p:nvSpPr>
          <p:cNvPr id="32771" name="Rectangle 3"/>
          <p:cNvSpPr>
            <a:spLocks noGrp="1" noChangeArrowheads="1"/>
          </p:cNvSpPr>
          <p:nvPr>
            <p:ph sz="half" idx="1"/>
          </p:nvPr>
        </p:nvSpPr>
        <p:spPr>
          <a:xfrm>
            <a:off x="2438400" y="1447800"/>
            <a:ext cx="3749040" cy="2133600"/>
          </a:xfrm>
        </p:spPr>
        <p:txBody>
          <a:bodyPr>
            <a:normAutofit fontScale="92500" lnSpcReduction="20000"/>
          </a:bodyPr>
          <a:lstStyle/>
          <a:p>
            <a:pPr marL="457200" indent="-457200">
              <a:buFont typeface="+mj-lt"/>
              <a:buAutoNum type="arabicPeriod"/>
            </a:pPr>
            <a:r>
              <a:rPr lang="en-US" altLang="en-US" sz="2000" dirty="0"/>
              <a:t>Linnaeus:  taxonomy</a:t>
            </a:r>
          </a:p>
          <a:p>
            <a:pPr marL="457200" indent="-457200">
              <a:buFont typeface="+mj-lt"/>
              <a:buAutoNum type="arabicPeriod"/>
            </a:pPr>
            <a:r>
              <a:rPr lang="en-US" altLang="en-US" sz="2000" dirty="0"/>
              <a:t>Hutton:  gradualism</a:t>
            </a:r>
          </a:p>
          <a:p>
            <a:pPr marL="457200" indent="-457200">
              <a:buFont typeface="+mj-lt"/>
              <a:buAutoNum type="arabicPeriod"/>
            </a:pPr>
            <a:r>
              <a:rPr lang="en-US" altLang="en-US" sz="2000" dirty="0"/>
              <a:t>Lamarck:  evolution</a:t>
            </a:r>
          </a:p>
          <a:p>
            <a:pPr marL="457200" indent="-457200">
              <a:buFont typeface="+mj-lt"/>
              <a:buAutoNum type="arabicPeriod"/>
            </a:pPr>
            <a:r>
              <a:rPr lang="en-US" altLang="en-US" sz="2000" dirty="0"/>
              <a:t>Malthus:  populations</a:t>
            </a:r>
          </a:p>
          <a:p>
            <a:pPr marL="457200" indent="-457200">
              <a:buFont typeface="+mj-lt"/>
              <a:buAutoNum type="arabicPeriod"/>
            </a:pPr>
            <a:r>
              <a:rPr lang="en-US" altLang="en-US" sz="2000" dirty="0"/>
              <a:t>Cuvier:  paleontology</a:t>
            </a:r>
          </a:p>
          <a:p>
            <a:pPr marL="457200" indent="-457200">
              <a:buFont typeface="+mj-lt"/>
              <a:buAutoNum type="arabicPeriod"/>
            </a:pPr>
            <a:r>
              <a:rPr lang="en-US" altLang="en-US" sz="2000" dirty="0" err="1"/>
              <a:t>Dobhanzsky</a:t>
            </a:r>
            <a:r>
              <a:rPr lang="en-US" altLang="en-US" sz="2000" dirty="0"/>
              <a:t>: modern synthesis</a:t>
            </a:r>
          </a:p>
        </p:txBody>
      </p:sp>
      <p:sp>
        <p:nvSpPr>
          <p:cNvPr id="32772" name="Rectangle 4"/>
          <p:cNvSpPr>
            <a:spLocks noGrp="1" noChangeArrowheads="1"/>
          </p:cNvSpPr>
          <p:nvPr>
            <p:ph sz="half" idx="2"/>
          </p:nvPr>
        </p:nvSpPr>
        <p:spPr>
          <a:xfrm>
            <a:off x="6400800" y="1295400"/>
            <a:ext cx="4191000" cy="2209800"/>
          </a:xfrm>
        </p:spPr>
        <p:txBody>
          <a:bodyPr>
            <a:normAutofit fontScale="92500" lnSpcReduction="20000"/>
          </a:bodyPr>
          <a:lstStyle/>
          <a:p>
            <a:pPr marL="457200" indent="-457200">
              <a:buFont typeface="+mj-lt"/>
              <a:buAutoNum type="arabicPeriod" startAt="7"/>
            </a:pPr>
            <a:r>
              <a:rPr lang="en-US" altLang="en-US" sz="2000" dirty="0"/>
              <a:t>Lyell:  </a:t>
            </a:r>
            <a:r>
              <a:rPr lang="en-US" altLang="en-US" sz="2000" dirty="0" err="1"/>
              <a:t>uniformitarianism</a:t>
            </a:r>
            <a:endParaRPr lang="en-US" altLang="en-US" sz="2000" dirty="0"/>
          </a:p>
          <a:p>
            <a:pPr marL="457200" indent="-457200">
              <a:buFont typeface="+mj-lt"/>
              <a:buAutoNum type="arabicPeriod" startAt="7"/>
            </a:pPr>
            <a:r>
              <a:rPr lang="en-US" altLang="en-US" sz="2000" dirty="0"/>
              <a:t>Darwin:  evolution</a:t>
            </a:r>
          </a:p>
          <a:p>
            <a:pPr marL="457200" indent="-457200">
              <a:buFont typeface="+mj-lt"/>
              <a:buAutoNum type="arabicPeriod" startAt="7"/>
            </a:pPr>
            <a:r>
              <a:rPr lang="en-US" altLang="en-US" sz="2000" dirty="0"/>
              <a:t>Mendel:  inheritance</a:t>
            </a:r>
          </a:p>
          <a:p>
            <a:pPr marL="457200" indent="-457200">
              <a:buFont typeface="+mj-lt"/>
              <a:buAutoNum type="arabicPeriod" startAt="7"/>
            </a:pPr>
            <a:r>
              <a:rPr lang="en-US" altLang="en-US" sz="2000" dirty="0"/>
              <a:t>Wallace:  evolution</a:t>
            </a:r>
          </a:p>
          <a:p>
            <a:pPr marL="457200" indent="-457200">
              <a:buFont typeface="+mj-lt"/>
              <a:buAutoNum type="arabicPeriod" startAt="7"/>
            </a:pPr>
            <a:r>
              <a:rPr lang="en-US" altLang="en-US" sz="2000" dirty="0"/>
              <a:t>Weisman: gametes and somatic cells</a:t>
            </a:r>
          </a:p>
          <a:p>
            <a:pPr marL="457200" indent="-457200">
              <a:buFont typeface="+mj-lt"/>
              <a:buAutoNum type="arabicPeriod" startAt="7"/>
            </a:pPr>
            <a:r>
              <a:rPr lang="en-US" altLang="en-US" sz="2000" dirty="0" err="1"/>
              <a:t>DeVries</a:t>
            </a:r>
            <a:r>
              <a:rPr lang="en-US" altLang="en-US" sz="2000" dirty="0"/>
              <a:t>: pangenesis</a:t>
            </a:r>
          </a:p>
        </p:txBody>
      </p:sp>
      <p:pic>
        <p:nvPicPr>
          <p:cNvPr id="32773" name="Picture 5" descr="22-01-DarwinHistorContext-L.gif                                00000029BIOLOGY6eCIPLchapters18-28     B847A324:"/>
          <p:cNvPicPr>
            <a:picLocks noChangeAspect="1" noChangeArrowheads="1"/>
          </p:cNvPicPr>
          <p:nvPr/>
        </p:nvPicPr>
        <p:blipFill>
          <a:blip r:embed="rId3" cstate="print"/>
          <a:srcRect/>
          <a:stretch>
            <a:fillRect/>
          </a:stretch>
        </p:blipFill>
        <p:spPr bwMode="auto">
          <a:xfrm>
            <a:off x="3276600" y="3657600"/>
            <a:ext cx="5410200" cy="2921000"/>
          </a:xfrm>
          <a:prstGeom prst="rect">
            <a:avLst/>
          </a:prstGeom>
          <a:noFill/>
        </p:spPr>
      </p:pic>
    </p:spTree>
    <p:extLst>
      <p:ext uri="{BB962C8B-B14F-4D97-AF65-F5344CB8AC3E}">
        <p14:creationId xmlns:p14="http://schemas.microsoft.com/office/powerpoint/2010/main" val="3767748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2771">
                                            <p:txEl>
                                              <p:pRg st="0" end="0"/>
                                            </p:txEl>
                                          </p:spTgt>
                                        </p:tgtEl>
                                        <p:attrNameLst>
                                          <p:attrName>ppt_c</p:attrName>
                                        </p:attrNameLst>
                                      </p:cBhvr>
                                      <p:to>
                                        <a:schemeClr val="fo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2771">
                                            <p:txEl>
                                              <p:pRg st="1" end="1"/>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2771">
                                            <p:txEl>
                                              <p:pRg st="2" end="2"/>
                                            </p:txEl>
                                          </p:spTgt>
                                        </p:tgtEl>
                                        <p:attrNameLst>
                                          <p:attrName>ppt_c</p:attrName>
                                        </p:attrNameLst>
                                      </p:cBhvr>
                                      <p:to>
                                        <a:schemeClr val="folHlink"/>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771">
                                            <p:txEl>
                                              <p:pRg st="3" end="3"/>
                                            </p:txEl>
                                          </p:spTgt>
                                        </p:tgtEl>
                                        <p:attrNameLst>
                                          <p:attrName>style.visibility</p:attrName>
                                        </p:attrNameLst>
                                      </p:cBhvr>
                                      <p:to>
                                        <p:strVal val="visible"/>
                                      </p:to>
                                    </p:set>
                                    <p:anim calcmode="lin" valueType="num">
                                      <p:cBhvr additive="base">
                                        <p:cTn id="25" dur="500" fill="hold"/>
                                        <p:tgtEl>
                                          <p:spTgt spid="327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2771">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2771">
                                            <p:txEl>
                                              <p:pRg st="3" end="3"/>
                                            </p:txEl>
                                          </p:spTgt>
                                        </p:tgtEl>
                                        <p:attrNameLst>
                                          <p:attrName>ppt_c</p:attrName>
                                        </p:attrNameLst>
                                      </p:cBhvr>
                                      <p:to>
                                        <a:schemeClr val="folHlink"/>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2771">
                                            <p:txEl>
                                              <p:pRg st="4" end="4"/>
                                            </p:txEl>
                                          </p:spTgt>
                                        </p:tgtEl>
                                        <p:attrNameLst>
                                          <p:attrName>style.visibility</p:attrName>
                                        </p:attrNameLst>
                                      </p:cBhvr>
                                      <p:to>
                                        <p:strVal val="visible"/>
                                      </p:to>
                                    </p:set>
                                    <p:anim calcmode="lin" valueType="num">
                                      <p:cBhvr additive="base">
                                        <p:cTn id="31" dur="500" fill="hold"/>
                                        <p:tgtEl>
                                          <p:spTgt spid="3277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2771">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2771">
                                            <p:txEl>
                                              <p:pRg st="4" end="4"/>
                                            </p:txEl>
                                          </p:spTgt>
                                        </p:tgtEl>
                                        <p:attrNameLst>
                                          <p:attrName>ppt_c</p:attrName>
                                        </p:attrNameLst>
                                      </p:cBhvr>
                                      <p:to>
                                        <a:schemeClr val="folHlink"/>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2771">
                                            <p:txEl>
                                              <p:pRg st="5" end="5"/>
                                            </p:txEl>
                                          </p:spTgt>
                                        </p:tgtEl>
                                        <p:attrNameLst>
                                          <p:attrName>style.visibility</p:attrName>
                                        </p:attrNameLst>
                                      </p:cBhvr>
                                      <p:to>
                                        <p:strVal val="visible"/>
                                      </p:to>
                                    </p:set>
                                    <p:anim calcmode="lin" valueType="num">
                                      <p:cBhvr additive="base">
                                        <p:cTn id="37" dur="500" fill="hold"/>
                                        <p:tgtEl>
                                          <p:spTgt spid="3277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2771">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2771">
                                            <p:txEl>
                                              <p:pRg st="5" end="5"/>
                                            </p:txEl>
                                          </p:spTgt>
                                        </p:tgtEl>
                                        <p:attrNameLst>
                                          <p:attrName>ppt_c</p:attrName>
                                        </p:attrNameLst>
                                      </p:cBhvr>
                                      <p:to>
                                        <a:schemeClr val="folHlink"/>
                                      </p:to>
                                    </p:animClr>
                                  </p:sub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2772">
                                            <p:txEl>
                                              <p:pRg st="0" end="0"/>
                                            </p:txEl>
                                          </p:spTgt>
                                        </p:tgtEl>
                                        <p:attrNameLst>
                                          <p:attrName>style.visibility</p:attrName>
                                        </p:attrNameLst>
                                      </p:cBhvr>
                                      <p:to>
                                        <p:strVal val="visible"/>
                                      </p:to>
                                    </p:set>
                                    <p:anim calcmode="lin" valueType="num">
                                      <p:cBhvr additive="base">
                                        <p:cTn id="43" dur="500" fill="hold"/>
                                        <p:tgtEl>
                                          <p:spTgt spid="32772">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2772">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2772">
                                            <p:txEl>
                                              <p:pRg st="0" end="0"/>
                                            </p:txEl>
                                          </p:spTgt>
                                        </p:tgtEl>
                                        <p:attrNameLst>
                                          <p:attrName>ppt_c</p:attrName>
                                        </p:attrNameLst>
                                      </p:cBhvr>
                                      <p:to>
                                        <a:schemeClr val="folHlink"/>
                                      </p:to>
                                    </p:animClr>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2772">
                                            <p:txEl>
                                              <p:pRg st="1" end="1"/>
                                            </p:txEl>
                                          </p:spTgt>
                                        </p:tgtEl>
                                        <p:attrNameLst>
                                          <p:attrName>style.visibility</p:attrName>
                                        </p:attrNameLst>
                                      </p:cBhvr>
                                      <p:to>
                                        <p:strVal val="visible"/>
                                      </p:to>
                                    </p:set>
                                    <p:anim calcmode="lin" valueType="num">
                                      <p:cBhvr additive="base">
                                        <p:cTn id="49" dur="500" fill="hold"/>
                                        <p:tgtEl>
                                          <p:spTgt spid="32772">
                                            <p:txEl>
                                              <p:pRg st="1" end="1"/>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2772">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2772">
                                            <p:txEl>
                                              <p:pRg st="1" end="1"/>
                                            </p:txEl>
                                          </p:spTgt>
                                        </p:tgtEl>
                                        <p:attrNameLst>
                                          <p:attrName>ppt_c</p:attrName>
                                        </p:attrNameLst>
                                      </p:cBhvr>
                                      <p:to>
                                        <a:schemeClr val="folHlink"/>
                                      </p:to>
                                    </p:animClr>
                                  </p:sub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32772">
                                            <p:txEl>
                                              <p:pRg st="2" end="2"/>
                                            </p:txEl>
                                          </p:spTgt>
                                        </p:tgtEl>
                                        <p:attrNameLst>
                                          <p:attrName>style.visibility</p:attrName>
                                        </p:attrNameLst>
                                      </p:cBhvr>
                                      <p:to>
                                        <p:strVal val="visible"/>
                                      </p:to>
                                    </p:set>
                                    <p:anim calcmode="lin" valueType="num">
                                      <p:cBhvr additive="base">
                                        <p:cTn id="55" dur="500" fill="hold"/>
                                        <p:tgtEl>
                                          <p:spTgt spid="32772">
                                            <p:txEl>
                                              <p:pRg st="2" end="2"/>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2772">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2772">
                                            <p:txEl>
                                              <p:pRg st="2" end="2"/>
                                            </p:txEl>
                                          </p:spTgt>
                                        </p:tgtEl>
                                        <p:attrNameLst>
                                          <p:attrName>ppt_c</p:attrName>
                                        </p:attrNameLst>
                                      </p:cBhvr>
                                      <p:to>
                                        <a:schemeClr val="folHlink"/>
                                      </p:to>
                                    </p:animClr>
                                  </p:sub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32772">
                                            <p:txEl>
                                              <p:pRg st="3" end="3"/>
                                            </p:txEl>
                                          </p:spTgt>
                                        </p:tgtEl>
                                        <p:attrNameLst>
                                          <p:attrName>style.visibility</p:attrName>
                                        </p:attrNameLst>
                                      </p:cBhvr>
                                      <p:to>
                                        <p:strVal val="visible"/>
                                      </p:to>
                                    </p:set>
                                    <p:anim calcmode="lin" valueType="num">
                                      <p:cBhvr additive="base">
                                        <p:cTn id="61" dur="500" fill="hold"/>
                                        <p:tgtEl>
                                          <p:spTgt spid="32772">
                                            <p:txEl>
                                              <p:pRg st="3" end="3"/>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32772">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2772">
                                            <p:txEl>
                                              <p:pRg st="3" end="3"/>
                                            </p:txEl>
                                          </p:spTgt>
                                        </p:tgtEl>
                                        <p:attrNameLst>
                                          <p:attrName>ppt_c</p:attrName>
                                        </p:attrNameLst>
                                      </p:cBhvr>
                                      <p:to>
                                        <a:schemeClr val="folHlink"/>
                                      </p:to>
                                    </p:animClr>
                                  </p:sub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32772">
                                            <p:txEl>
                                              <p:pRg st="4" end="4"/>
                                            </p:txEl>
                                          </p:spTgt>
                                        </p:tgtEl>
                                        <p:attrNameLst>
                                          <p:attrName>style.visibility</p:attrName>
                                        </p:attrNameLst>
                                      </p:cBhvr>
                                      <p:to>
                                        <p:strVal val="visible"/>
                                      </p:to>
                                    </p:set>
                                    <p:anim calcmode="lin" valueType="num">
                                      <p:cBhvr additive="base">
                                        <p:cTn id="67" dur="500" fill="hold"/>
                                        <p:tgtEl>
                                          <p:spTgt spid="32772">
                                            <p:txEl>
                                              <p:pRg st="4" end="4"/>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2772">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2772">
                                            <p:txEl>
                                              <p:pRg st="4" end="4"/>
                                            </p:txEl>
                                          </p:spTgt>
                                        </p:tgtEl>
                                        <p:attrNameLst>
                                          <p:attrName>ppt_c</p:attrName>
                                        </p:attrNameLst>
                                      </p:cBhvr>
                                      <p:to>
                                        <a:schemeClr val="folHlink"/>
                                      </p:to>
                                    </p:animClr>
                                  </p:sub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32772">
                                            <p:txEl>
                                              <p:pRg st="5" end="5"/>
                                            </p:txEl>
                                          </p:spTgt>
                                        </p:tgtEl>
                                        <p:attrNameLst>
                                          <p:attrName>style.visibility</p:attrName>
                                        </p:attrNameLst>
                                      </p:cBhvr>
                                      <p:to>
                                        <p:strVal val="visible"/>
                                      </p:to>
                                    </p:set>
                                    <p:anim calcmode="lin" valueType="num">
                                      <p:cBhvr additive="base">
                                        <p:cTn id="73" dur="500" fill="hold"/>
                                        <p:tgtEl>
                                          <p:spTgt spid="32772">
                                            <p:txEl>
                                              <p:pRg st="5" end="5"/>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32772">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2772">
                                            <p:txEl>
                                              <p:pRg st="5" end="5"/>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P spid="32772"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Page Poster Assignment</a:t>
            </a:r>
            <a:endParaRPr lang="en-US" dirty="0"/>
          </a:p>
        </p:txBody>
      </p:sp>
      <p:sp>
        <p:nvSpPr>
          <p:cNvPr id="3" name="Content Placeholder 2"/>
          <p:cNvSpPr>
            <a:spLocks noGrp="1"/>
          </p:cNvSpPr>
          <p:nvPr>
            <p:ph sz="half" idx="1"/>
          </p:nvPr>
        </p:nvSpPr>
        <p:spPr/>
        <p:txBody>
          <a:bodyPr>
            <a:normAutofit/>
          </a:bodyPr>
          <a:lstStyle/>
          <a:p>
            <a:endParaRPr lang="en-US" dirty="0" smtClean="0"/>
          </a:p>
          <a:p>
            <a:endParaRPr lang="en-US" dirty="0"/>
          </a:p>
        </p:txBody>
      </p:sp>
      <p:sp>
        <p:nvSpPr>
          <p:cNvPr id="4" name="Content Placeholder 3"/>
          <p:cNvSpPr>
            <a:spLocks noGrp="1"/>
          </p:cNvSpPr>
          <p:nvPr>
            <p:ph sz="half" idx="2"/>
          </p:nvPr>
        </p:nvSpPr>
        <p:spPr/>
        <p:txBody>
          <a:bodyPr>
            <a:normAutofit/>
          </a:bodyPr>
          <a:lstStyle/>
          <a:p>
            <a:r>
              <a:rPr lang="en-US" dirty="0" smtClean="0"/>
              <a:t>Picture of scientist</a:t>
            </a:r>
          </a:p>
          <a:p>
            <a:r>
              <a:rPr lang="en-US" dirty="0" smtClean="0"/>
              <a:t>Picture that represents his contribution to evolution</a:t>
            </a:r>
          </a:p>
          <a:p>
            <a:r>
              <a:rPr lang="en-US" dirty="0" smtClean="0"/>
              <a:t>Dates of birth and death</a:t>
            </a:r>
          </a:p>
          <a:p>
            <a:r>
              <a:rPr lang="en-US" dirty="0" smtClean="0"/>
              <a:t>Major field of study</a:t>
            </a:r>
          </a:p>
          <a:p>
            <a:r>
              <a:rPr lang="en-US" dirty="0" smtClean="0"/>
              <a:t>Educational background</a:t>
            </a:r>
          </a:p>
          <a:p>
            <a:r>
              <a:rPr lang="en-US" dirty="0" smtClean="0"/>
              <a:t>Contribution to evolutionary thought</a:t>
            </a:r>
          </a:p>
          <a:p>
            <a:r>
              <a:rPr lang="en-US" dirty="0" smtClean="0"/>
              <a:t>A quote that sums it all up</a:t>
            </a:r>
          </a:p>
        </p:txBody>
      </p:sp>
      <p:pic>
        <p:nvPicPr>
          <p:cNvPr id="43011" name="Picture 3" descr="C:\Documents and Settings\Feldbush.Angela\Local Settings\Temporary Internet Files\Content.IE5\OGWA4586\MC900250272[1].wmf"/>
          <p:cNvPicPr>
            <a:picLocks noChangeAspect="1" noChangeArrowheads="1"/>
          </p:cNvPicPr>
          <p:nvPr/>
        </p:nvPicPr>
        <p:blipFill>
          <a:blip r:embed="rId3" cstate="print"/>
          <a:srcRect/>
          <a:stretch>
            <a:fillRect/>
          </a:stretch>
        </p:blipFill>
        <p:spPr bwMode="auto">
          <a:xfrm>
            <a:off x="1828800" y="1828800"/>
            <a:ext cx="4019314" cy="2286000"/>
          </a:xfrm>
          <a:prstGeom prst="rect">
            <a:avLst/>
          </a:prstGeom>
          <a:noFill/>
        </p:spPr>
      </p:pic>
    </p:spTree>
    <p:extLst>
      <p:ext uri="{BB962C8B-B14F-4D97-AF65-F5344CB8AC3E}">
        <p14:creationId xmlns:p14="http://schemas.microsoft.com/office/powerpoint/2010/main" val="1312907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Descent with Modification, I</a:t>
            </a:r>
          </a:p>
        </p:txBody>
      </p:sp>
      <p:sp>
        <p:nvSpPr>
          <p:cNvPr id="8195" name="Rectangle 3"/>
          <p:cNvSpPr>
            <a:spLocks noGrp="1" noChangeArrowheads="1"/>
          </p:cNvSpPr>
          <p:nvPr>
            <p:ph type="body" sz="half" idx="1"/>
          </p:nvPr>
        </p:nvSpPr>
        <p:spPr>
          <a:xfrm>
            <a:off x="2667000" y="1981200"/>
            <a:ext cx="4114800" cy="4114800"/>
          </a:xfrm>
        </p:spPr>
        <p:txBody>
          <a:bodyPr>
            <a:normAutofit/>
          </a:bodyPr>
          <a:lstStyle/>
          <a:p>
            <a:r>
              <a:rPr lang="en-US" altLang="en-US" u="sng"/>
              <a:t>5 observations</a:t>
            </a:r>
            <a:r>
              <a:rPr lang="en-US" altLang="en-US"/>
              <a:t>:  			</a:t>
            </a:r>
          </a:p>
          <a:p>
            <a:r>
              <a:rPr lang="en-US" altLang="en-US"/>
              <a:t>1- Exponential fertility </a:t>
            </a:r>
          </a:p>
          <a:p>
            <a:r>
              <a:rPr lang="en-US" altLang="en-US"/>
              <a:t>2- Stable population size        </a:t>
            </a:r>
          </a:p>
          <a:p>
            <a:r>
              <a:rPr lang="en-US" altLang="en-US"/>
              <a:t>3- Limited resources </a:t>
            </a:r>
          </a:p>
          <a:p>
            <a:r>
              <a:rPr lang="en-US" altLang="en-US"/>
              <a:t>4- Individuals vary      </a:t>
            </a:r>
          </a:p>
          <a:p>
            <a:r>
              <a:rPr lang="en-US" altLang="en-US"/>
              <a:t>5- Heritable variation</a:t>
            </a:r>
          </a:p>
        </p:txBody>
      </p:sp>
      <p:pic>
        <p:nvPicPr>
          <p:cNvPr id="8199" name="Picture 7" descr="22-05-VoyageOfHMSBeagle-L.gif                                  00000029BIOLOGY6eCIPLchapters18-28     B847A324:"/>
          <p:cNvPicPr>
            <a:picLocks noGrp="1" noChangeAspect="1" noChangeArrowheads="1"/>
          </p:cNvPicPr>
          <p:nvPr>
            <p:ph type="clipArt" sz="half" idx="2"/>
          </p:nvPr>
        </p:nvPicPr>
        <p:blipFill>
          <a:blip r:embed="rId3" cstate="print"/>
          <a:stretch>
            <a:fillRect/>
          </a:stretch>
        </p:blipFill>
        <p:spPr>
          <a:xfrm>
            <a:off x="6324600" y="3810000"/>
            <a:ext cx="3810000" cy="2171700"/>
          </a:xfrm>
        </p:spPr>
      </p:pic>
    </p:spTree>
    <p:extLst>
      <p:ext uri="{BB962C8B-B14F-4D97-AF65-F5344CB8AC3E}">
        <p14:creationId xmlns:p14="http://schemas.microsoft.com/office/powerpoint/2010/main" val="269833653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195">
                                            <p:txEl>
                                              <p:pRg st="0" end="0"/>
                                            </p:txEl>
                                          </p:spTgt>
                                        </p:tgtEl>
                                        <p:attrNameLst>
                                          <p:attrName>ppt_c</p:attrName>
                                        </p:attrNameLst>
                                      </p:cBhvr>
                                      <p:to>
                                        <a:schemeClr val="fo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195">
                                            <p:txEl>
                                              <p:pRg st="1" end="1"/>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195">
                                            <p:txEl>
                                              <p:pRg st="2" end="2"/>
                                            </p:txEl>
                                          </p:spTgt>
                                        </p:tgtEl>
                                        <p:attrNameLst>
                                          <p:attrName>ppt_c</p:attrName>
                                        </p:attrNameLst>
                                      </p:cBhvr>
                                      <p:to>
                                        <a:schemeClr val="folHlink"/>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195">
                                            <p:txEl>
                                              <p:pRg st="3" end="3"/>
                                            </p:txEl>
                                          </p:spTgt>
                                        </p:tgtEl>
                                        <p:attrNameLst>
                                          <p:attrName>ppt_c</p:attrName>
                                        </p:attrNameLst>
                                      </p:cBhvr>
                                      <p:to>
                                        <a:schemeClr val="folHlink"/>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195">
                                            <p:txEl>
                                              <p:pRg st="4" end="4"/>
                                            </p:txEl>
                                          </p:spTgt>
                                        </p:tgtEl>
                                        <p:attrNameLst>
                                          <p:attrName>style.visibility</p:attrName>
                                        </p:attrNameLst>
                                      </p:cBhvr>
                                      <p:to>
                                        <p:strVal val="visible"/>
                                      </p:to>
                                    </p:set>
                                    <p:anim calcmode="lin" valueType="num">
                                      <p:cBhvr additive="base">
                                        <p:cTn id="31" dur="500" fill="hold"/>
                                        <p:tgtEl>
                                          <p:spTgt spid="819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195">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195">
                                            <p:txEl>
                                              <p:pRg st="4" end="4"/>
                                            </p:txEl>
                                          </p:spTgt>
                                        </p:tgtEl>
                                        <p:attrNameLst>
                                          <p:attrName>ppt_c</p:attrName>
                                        </p:attrNameLst>
                                      </p:cBhvr>
                                      <p:to>
                                        <a:schemeClr val="folHlink"/>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195">
                                            <p:txEl>
                                              <p:pRg st="5" end="5"/>
                                            </p:txEl>
                                          </p:spTgt>
                                        </p:tgtEl>
                                        <p:attrNameLst>
                                          <p:attrName>style.visibility</p:attrName>
                                        </p:attrNameLst>
                                      </p:cBhvr>
                                      <p:to>
                                        <p:strVal val="visible"/>
                                      </p:to>
                                    </p:set>
                                    <p:anim calcmode="lin" valueType="num">
                                      <p:cBhvr additive="base">
                                        <p:cTn id="37" dur="500" fill="hold"/>
                                        <p:tgtEl>
                                          <p:spTgt spid="819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195">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195">
                                            <p:txEl>
                                              <p:pRg st="5" end="5"/>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Descent with Modification, II</a:t>
            </a:r>
          </a:p>
        </p:txBody>
      </p:sp>
      <p:sp>
        <p:nvSpPr>
          <p:cNvPr id="9219" name="Rectangle 3"/>
          <p:cNvSpPr>
            <a:spLocks noGrp="1" noChangeArrowheads="1"/>
          </p:cNvSpPr>
          <p:nvPr>
            <p:ph type="body" sz="half" idx="1"/>
          </p:nvPr>
        </p:nvSpPr>
        <p:spPr>
          <a:xfrm>
            <a:off x="2667000" y="1981200"/>
            <a:ext cx="4419600" cy="4114800"/>
          </a:xfrm>
        </p:spPr>
        <p:txBody>
          <a:bodyPr>
            <a:normAutofit/>
          </a:bodyPr>
          <a:lstStyle/>
          <a:p>
            <a:r>
              <a:rPr lang="en-US" altLang="en-US" u="sng" dirty="0"/>
              <a:t>3 Inferences</a:t>
            </a:r>
            <a:r>
              <a:rPr lang="en-US" altLang="en-US" dirty="0"/>
              <a:t>:</a:t>
            </a:r>
          </a:p>
          <a:p>
            <a:endParaRPr lang="en-US" altLang="en-US" dirty="0"/>
          </a:p>
          <a:p>
            <a:r>
              <a:rPr lang="en-US" altLang="en-US" dirty="0"/>
              <a:t>1- Struggle for existence</a:t>
            </a:r>
          </a:p>
          <a:p>
            <a:r>
              <a:rPr lang="en-US" altLang="en-US" dirty="0"/>
              <a:t>2- Non-random survival</a:t>
            </a:r>
          </a:p>
          <a:p>
            <a:r>
              <a:rPr lang="en-US" altLang="en-US" dirty="0"/>
              <a:t>3- Natural selection (differential success in reproduction)</a:t>
            </a:r>
          </a:p>
        </p:txBody>
      </p:sp>
      <p:pic>
        <p:nvPicPr>
          <p:cNvPr id="9223" name="Picture 7" descr="22-07-DescentWithModif-L.gif                                   00000029BIOLOGY6eCIPLchapters18-28     B847A324:"/>
          <p:cNvPicPr>
            <a:picLocks noGrp="1" noChangeAspect="1" noChangeArrowheads="1"/>
          </p:cNvPicPr>
          <p:nvPr>
            <p:ph type="clipArt" sz="half" idx="2"/>
          </p:nvPr>
        </p:nvPicPr>
        <p:blipFill>
          <a:blip r:embed="rId3" cstate="print"/>
          <a:stretch>
            <a:fillRect/>
          </a:stretch>
        </p:blipFill>
        <p:spPr>
          <a:xfrm>
            <a:off x="6553200" y="2807494"/>
            <a:ext cx="3810000" cy="2462213"/>
          </a:xfrm>
        </p:spPr>
      </p:pic>
    </p:spTree>
    <p:extLst>
      <p:ext uri="{BB962C8B-B14F-4D97-AF65-F5344CB8AC3E}">
        <p14:creationId xmlns:p14="http://schemas.microsoft.com/office/powerpoint/2010/main" val="41384832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219">
                                            <p:txEl>
                                              <p:pRg st="0" end="0"/>
                                            </p:txEl>
                                          </p:spTgt>
                                        </p:tgtEl>
                                        <p:attrNameLst>
                                          <p:attrName>ppt_c</p:attrName>
                                        </p:attrNameLst>
                                      </p:cBhvr>
                                      <p:to>
                                        <a:schemeClr val="fo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anim calcmode="lin" valueType="num">
                                      <p:cBhvr additive="base">
                                        <p:cTn id="13" dur="500" fill="hold"/>
                                        <p:tgtEl>
                                          <p:spTgt spid="921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9">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219">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anim calcmode="lin" valueType="num">
                                      <p:cBhvr additive="base">
                                        <p:cTn id="19" dur="500" fill="hold"/>
                                        <p:tgtEl>
                                          <p:spTgt spid="921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19">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219">
                                            <p:txEl>
                                              <p:pRg st="3" end="3"/>
                                            </p:txEl>
                                          </p:spTgt>
                                        </p:tgtEl>
                                        <p:attrNameLst>
                                          <p:attrName>ppt_c</p:attrName>
                                        </p:attrNameLst>
                                      </p:cBhvr>
                                      <p:to>
                                        <a:schemeClr val="folHlink"/>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219">
                                            <p:txEl>
                                              <p:pRg st="4" end="4"/>
                                            </p:txEl>
                                          </p:spTgt>
                                        </p:tgtEl>
                                        <p:attrNameLst>
                                          <p:attrName>style.visibility</p:attrName>
                                        </p:attrNameLst>
                                      </p:cBhvr>
                                      <p:to>
                                        <p:strVal val="visible"/>
                                      </p:to>
                                    </p:set>
                                    <p:anim calcmode="lin" valueType="num">
                                      <p:cBhvr additive="base">
                                        <p:cTn id="25" dur="500" fill="hold"/>
                                        <p:tgtEl>
                                          <p:spTgt spid="921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219">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219">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en-US" altLang="en-US"/>
              <a:t>Evolution evidence:  Biogeography</a:t>
            </a:r>
          </a:p>
        </p:txBody>
      </p:sp>
      <p:sp>
        <p:nvSpPr>
          <p:cNvPr id="10243" name="Rectangle 3"/>
          <p:cNvSpPr>
            <a:spLocks noGrp="1" noChangeArrowheads="1"/>
          </p:cNvSpPr>
          <p:nvPr>
            <p:ph type="body" sz="half" idx="1"/>
          </p:nvPr>
        </p:nvSpPr>
        <p:spPr>
          <a:xfrm>
            <a:off x="2819400" y="2438400"/>
            <a:ext cx="3810000" cy="3657600"/>
          </a:xfrm>
        </p:spPr>
        <p:txBody>
          <a:bodyPr/>
          <a:lstStyle/>
          <a:p>
            <a:r>
              <a:rPr lang="en-US" altLang="en-US"/>
              <a:t>Geographical distribution of species</a:t>
            </a:r>
          </a:p>
          <a:p>
            <a:r>
              <a:rPr lang="en-US" altLang="en-US" u="sng"/>
              <a:t>Examples:	</a:t>
            </a:r>
            <a:r>
              <a:rPr lang="en-US" altLang="en-US"/>
              <a:t>		</a:t>
            </a:r>
            <a:r>
              <a:rPr lang="en-US" altLang="en-US" sz="2400" i="1"/>
              <a:t>Islands vs. Mainland	Australia		Continents</a:t>
            </a:r>
          </a:p>
        </p:txBody>
      </p:sp>
      <p:pic>
        <p:nvPicPr>
          <p:cNvPr id="10247" name="Picture 7" descr="22-15-ConvergentEvolutio-L.jpg                                 00000029BIOLOGY6eCIPLchapters18-28     B847A324:"/>
          <p:cNvPicPr>
            <a:picLocks noGrp="1" noChangeAspect="1" noChangeArrowheads="1"/>
          </p:cNvPicPr>
          <p:nvPr>
            <p:ph type="clipArt" sz="half" idx="2"/>
          </p:nvPr>
        </p:nvPicPr>
        <p:blipFill>
          <a:blip r:embed="rId3" cstate="print"/>
          <a:stretch>
            <a:fillRect/>
          </a:stretch>
        </p:blipFill>
        <p:spPr>
          <a:xfrm>
            <a:off x="6172200" y="3124201"/>
            <a:ext cx="3810000" cy="2789549"/>
          </a:xfrm>
        </p:spPr>
      </p:pic>
    </p:spTree>
    <p:extLst>
      <p:ext uri="{BB962C8B-B14F-4D97-AF65-F5344CB8AC3E}">
        <p14:creationId xmlns:p14="http://schemas.microsoft.com/office/powerpoint/2010/main" val="203657690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43">
                                            <p:txEl>
                                              <p:pRg st="0" end="0"/>
                                            </p:txEl>
                                          </p:spTgt>
                                        </p:tgtEl>
                                        <p:attrNameLst>
                                          <p:attrName>ppt_c</p:attrName>
                                        </p:attrNameLst>
                                      </p:cBhvr>
                                      <p:to>
                                        <a:schemeClr val="fo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43">
                                            <p:txEl>
                                              <p:pRg st="1" end="1"/>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r>
              <a:rPr lang="en-US" altLang="en-US" dirty="0"/>
              <a:t>Evolution evidence:  </a:t>
            </a:r>
            <a:r>
              <a:rPr lang="en-US" altLang="en-US" dirty="0" smtClean="0"/>
              <a:t>The </a:t>
            </a:r>
            <a:r>
              <a:rPr lang="en-US" altLang="en-US" dirty="0"/>
              <a:t>Fossil Record</a:t>
            </a:r>
          </a:p>
        </p:txBody>
      </p:sp>
      <p:sp>
        <p:nvSpPr>
          <p:cNvPr id="11267" name="Rectangle 3"/>
          <p:cNvSpPr>
            <a:spLocks noGrp="1" noChangeArrowheads="1"/>
          </p:cNvSpPr>
          <p:nvPr>
            <p:ph type="body" sz="half" idx="1"/>
          </p:nvPr>
        </p:nvSpPr>
        <p:spPr>
          <a:xfrm>
            <a:off x="2819400" y="2667000"/>
            <a:ext cx="3810000" cy="3429000"/>
          </a:xfrm>
        </p:spPr>
        <p:txBody>
          <a:bodyPr/>
          <a:lstStyle/>
          <a:p>
            <a:r>
              <a:rPr lang="en-US" altLang="en-US"/>
              <a:t>Succession of forms over time </a:t>
            </a:r>
          </a:p>
          <a:p>
            <a:r>
              <a:rPr lang="en-US" altLang="en-US"/>
              <a:t>Transitional links</a:t>
            </a:r>
          </a:p>
          <a:p>
            <a:r>
              <a:rPr lang="en-US" altLang="en-US"/>
              <a:t>Vertebrate descent</a:t>
            </a:r>
          </a:p>
        </p:txBody>
      </p:sp>
      <p:graphicFrame>
        <p:nvGraphicFramePr>
          <p:cNvPr id="11268" name="Object 4"/>
          <p:cNvGraphicFramePr>
            <a:graphicFrameLocks noGrp="1" noChangeAspect="1"/>
          </p:cNvGraphicFramePr>
          <p:nvPr>
            <p:ph type="clipArt" sz="half" idx="2"/>
          </p:nvPr>
        </p:nvGraphicFramePr>
        <p:xfrm>
          <a:off x="7119939" y="1981200"/>
          <a:ext cx="2979737" cy="4419600"/>
        </p:xfrm>
        <a:graphic>
          <a:graphicData uri="http://schemas.openxmlformats.org/presentationml/2006/ole">
            <mc:AlternateContent xmlns:mc="http://schemas.openxmlformats.org/markup-compatibility/2006">
              <mc:Choice xmlns:v="urn:schemas-microsoft-com:vml" Requires="v">
                <p:oleObj spid="_x0000_s6148" r:id="rId4" imgW="0" imgH="0" progId="">
                  <p:embed/>
                </p:oleObj>
              </mc:Choice>
              <mc:Fallback>
                <p:oleObj r:id="rId4" imgW="0" imgH="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9939" y="1981200"/>
                        <a:ext cx="2979737" cy="4419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5483084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7">
                                            <p:txEl>
                                              <p:pRg st="0" end="0"/>
                                            </p:txEl>
                                          </p:spTgt>
                                        </p:tgtEl>
                                        <p:attrNameLst>
                                          <p:attrName>ppt_c</p:attrName>
                                        </p:attrNameLst>
                                      </p:cBhvr>
                                      <p:to>
                                        <a:schemeClr val="fo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7">
                                            <p:txEl>
                                              <p:pRg st="1" end="1"/>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7">
                                            <p:txEl>
                                              <p:pRg st="2" end="2"/>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3" cstate="print"/>
          <a:stretch>
            <a:fillRect/>
          </a:stretch>
        </p:blipFill>
        <p:spPr bwMode="auto">
          <a:xfrm>
            <a:off x="3724572" y="1896532"/>
            <a:ext cx="4742857" cy="4209524"/>
          </a:xfrm>
          <a:prstGeom prst="rect">
            <a:avLst/>
          </a:prstGeom>
          <a:noFill/>
          <a:ln w="9525">
            <a:noFill/>
            <a:miter lim="800000"/>
            <a:headEnd/>
            <a:tailEnd/>
          </a:ln>
        </p:spPr>
      </p:pic>
    </p:spTree>
    <p:extLst>
      <p:ext uri="{BB962C8B-B14F-4D97-AF65-F5344CB8AC3E}">
        <p14:creationId xmlns:p14="http://schemas.microsoft.com/office/powerpoint/2010/main" val="2004381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 Fossils</a:t>
            </a:r>
            <a:endParaRPr lang="en-US" dirty="0"/>
          </a:p>
        </p:txBody>
      </p:sp>
      <p:sp>
        <p:nvSpPr>
          <p:cNvPr id="3" name="Text Placeholder 2"/>
          <p:cNvSpPr>
            <a:spLocks noGrp="1"/>
          </p:cNvSpPr>
          <p:nvPr>
            <p:ph type="body" sz="half" idx="1"/>
          </p:nvPr>
        </p:nvSpPr>
        <p:spPr/>
        <p:txBody>
          <a:bodyPr/>
          <a:lstStyle/>
          <a:p>
            <a:r>
              <a:rPr lang="en-US" dirty="0" smtClean="0">
                <a:hlinkClick r:id="rId2"/>
              </a:rPr>
              <a:t>Animated </a:t>
            </a:r>
            <a:r>
              <a:rPr lang="en-US" smtClean="0">
                <a:hlinkClick r:id="rId2"/>
              </a:rPr>
              <a:t>Life: http</a:t>
            </a:r>
            <a:r>
              <a:rPr lang="en-US" dirty="0">
                <a:hlinkClick r:id="rId2"/>
              </a:rPr>
              <a:t>://</a:t>
            </a:r>
            <a:r>
              <a:rPr lang="en-US" dirty="0" smtClean="0">
                <a:hlinkClick r:id="rId2"/>
              </a:rPr>
              <a:t>www.hhmi.org/biointeractive/animated-life-living-fossil-fish</a:t>
            </a:r>
            <a:endParaRPr lang="en-US" dirty="0" smtClean="0"/>
          </a:p>
          <a:p>
            <a:endParaRPr lang="en-US" dirty="0"/>
          </a:p>
          <a:p>
            <a:endParaRPr lang="en-US" dirty="0"/>
          </a:p>
        </p:txBody>
      </p:sp>
      <p:pic>
        <p:nvPicPr>
          <p:cNvPr id="5" name="Picture 4"/>
          <p:cNvPicPr>
            <a:picLocks noChangeAspect="1"/>
          </p:cNvPicPr>
          <p:nvPr/>
        </p:nvPicPr>
        <p:blipFill>
          <a:blip r:embed="rId3"/>
          <a:stretch>
            <a:fillRect/>
          </a:stretch>
        </p:blipFill>
        <p:spPr>
          <a:xfrm>
            <a:off x="3276601" y="3505200"/>
            <a:ext cx="5934075" cy="2171700"/>
          </a:xfrm>
          <a:prstGeom prst="rect">
            <a:avLst/>
          </a:prstGeom>
        </p:spPr>
      </p:pic>
    </p:spTree>
    <p:extLst>
      <p:ext uri="{BB962C8B-B14F-4D97-AF65-F5344CB8AC3E}">
        <p14:creationId xmlns:p14="http://schemas.microsoft.com/office/powerpoint/2010/main" val="3184110782"/>
      </p:ext>
    </p:extLst>
  </p:cSld>
  <p:clrMapOvr>
    <a:masterClrMapping/>
  </p:clrMapOvr>
  <p:transition>
    <p:split orient="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3"/>
          <p:cNvSpPr>
            <a:spLocks noGrp="1" noChangeArrowheads="1"/>
          </p:cNvSpPr>
          <p:nvPr>
            <p:ph type="title" idx="4294967295"/>
          </p:nvPr>
        </p:nvSpPr>
        <p:spPr/>
        <p:txBody>
          <a:bodyPr/>
          <a:lstStyle/>
          <a:p>
            <a:pPr eaLnBrk="1" hangingPunct="1"/>
            <a:r>
              <a:rPr lang="en-US">
                <a:latin typeface="Arial" charset="0"/>
              </a:rPr>
              <a:t>Fig. 1.9</a:t>
            </a:r>
          </a:p>
        </p:txBody>
      </p:sp>
      <p:sp>
        <p:nvSpPr>
          <p:cNvPr id="41986" name="TextBox 24"/>
          <p:cNvSpPr txBox="1">
            <a:spLocks noChangeArrowheads="1"/>
          </p:cNvSpPr>
          <p:nvPr/>
        </p:nvSpPr>
        <p:spPr bwMode="auto">
          <a:xfrm>
            <a:off x="2994025" y="1412875"/>
            <a:ext cx="6178550"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tx1"/>
                </a:solidFill>
                <a:latin typeface="Times New Roman" charset="0"/>
                <a:ea typeface="ＭＳ Ｐゴシック" charset="0"/>
              </a:defRPr>
            </a:lvl9pPr>
          </a:lstStyle>
          <a:p>
            <a:pPr algn="ctr" eaLnBrk="1" hangingPunct="1"/>
            <a:r>
              <a:rPr lang="en-US" sz="900">
                <a:latin typeface="Arial" charset="0"/>
                <a:cs typeface="Arial" charset="0"/>
              </a:rPr>
              <a:t>Copyright © The McGraw-Hill Companies, Inc. Permission required for reproduction or display.</a:t>
            </a:r>
          </a:p>
        </p:txBody>
      </p:sp>
      <p:pic>
        <p:nvPicPr>
          <p:cNvPr id="41987" name="Picture 64" descr="rav32223_01_09_unlaba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4850" y="1847851"/>
            <a:ext cx="8216900" cy="3336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988" name="Rectangle 68"/>
          <p:cNvSpPr>
            <a:spLocks noChangeArrowheads="1"/>
          </p:cNvSpPr>
          <p:nvPr/>
        </p:nvSpPr>
        <p:spPr bwMode="auto">
          <a:xfrm>
            <a:off x="2530475" y="5251450"/>
            <a:ext cx="560388" cy="198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300" b="1">
                <a:solidFill>
                  <a:srgbClr val="000000"/>
                </a:solidFill>
                <a:latin typeface="Arial" charset="0"/>
              </a:rPr>
              <a:t>Human</a:t>
            </a:r>
            <a:endParaRPr lang="en-US" b="1">
              <a:latin typeface="Arial" charset="0"/>
            </a:endParaRPr>
          </a:p>
        </p:txBody>
      </p:sp>
      <p:sp>
        <p:nvSpPr>
          <p:cNvPr id="41989" name="Text Box 82"/>
          <p:cNvSpPr txBox="1">
            <a:spLocks noChangeArrowheads="1"/>
          </p:cNvSpPr>
          <p:nvPr/>
        </p:nvSpPr>
        <p:spPr bwMode="auto">
          <a:xfrm>
            <a:off x="4343401" y="5257800"/>
            <a:ext cx="358775" cy="198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tx1"/>
                </a:solidFill>
                <a:latin typeface="Times New Roman" charset="0"/>
                <a:ea typeface="ＭＳ Ｐゴシック" charset="0"/>
              </a:defRPr>
            </a:lvl9pPr>
          </a:lstStyle>
          <a:p>
            <a:pPr eaLnBrk="1" hangingPunct="1"/>
            <a:r>
              <a:rPr lang="en-US" sz="1300" b="1">
                <a:latin typeface="Arial" charset="0"/>
              </a:rPr>
              <a:t>Cat</a:t>
            </a:r>
          </a:p>
        </p:txBody>
      </p:sp>
      <p:sp>
        <p:nvSpPr>
          <p:cNvPr id="41990" name="Text Box 83"/>
          <p:cNvSpPr txBox="1">
            <a:spLocks noChangeArrowheads="1"/>
          </p:cNvSpPr>
          <p:nvPr/>
        </p:nvSpPr>
        <p:spPr bwMode="auto">
          <a:xfrm>
            <a:off x="5969001" y="5257800"/>
            <a:ext cx="358775" cy="198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tx1"/>
                </a:solidFill>
                <a:latin typeface="Times New Roman" charset="0"/>
                <a:ea typeface="ＭＳ Ｐゴシック" charset="0"/>
              </a:defRPr>
            </a:lvl9pPr>
          </a:lstStyle>
          <a:p>
            <a:pPr eaLnBrk="1" hangingPunct="1"/>
            <a:r>
              <a:rPr lang="en-US" sz="1300" b="1">
                <a:latin typeface="Arial" charset="0"/>
              </a:rPr>
              <a:t>Bat</a:t>
            </a:r>
          </a:p>
        </p:txBody>
      </p:sp>
      <p:sp>
        <p:nvSpPr>
          <p:cNvPr id="41991" name="Text Box 84"/>
          <p:cNvSpPr txBox="1">
            <a:spLocks noChangeArrowheads="1"/>
          </p:cNvSpPr>
          <p:nvPr/>
        </p:nvSpPr>
        <p:spPr bwMode="auto">
          <a:xfrm>
            <a:off x="7467600" y="5257800"/>
            <a:ext cx="800100" cy="198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tx1"/>
                </a:solidFill>
                <a:latin typeface="Times New Roman" charset="0"/>
                <a:ea typeface="ＭＳ Ｐゴシック" charset="0"/>
              </a:defRPr>
            </a:lvl9pPr>
          </a:lstStyle>
          <a:p>
            <a:pPr eaLnBrk="1" hangingPunct="1"/>
            <a:r>
              <a:rPr lang="en-US" sz="1300" b="1">
                <a:latin typeface="Arial" charset="0"/>
              </a:rPr>
              <a:t>Porpoise</a:t>
            </a:r>
          </a:p>
        </p:txBody>
      </p:sp>
      <p:sp>
        <p:nvSpPr>
          <p:cNvPr id="41992" name="Text Box 85"/>
          <p:cNvSpPr txBox="1">
            <a:spLocks noChangeArrowheads="1"/>
          </p:cNvSpPr>
          <p:nvPr/>
        </p:nvSpPr>
        <p:spPr bwMode="auto">
          <a:xfrm>
            <a:off x="9283700" y="5257800"/>
            <a:ext cx="560388" cy="198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tx1"/>
                </a:solidFill>
                <a:latin typeface="Times New Roman" charset="0"/>
                <a:ea typeface="ＭＳ Ｐゴシック" charset="0"/>
              </a:defRPr>
            </a:lvl9pPr>
          </a:lstStyle>
          <a:p>
            <a:pPr eaLnBrk="1" hangingPunct="1"/>
            <a:r>
              <a:rPr lang="en-US" sz="1300" b="1">
                <a:latin typeface="Arial" charset="0"/>
              </a:rPr>
              <a:t>Horse</a:t>
            </a:r>
          </a:p>
        </p:txBody>
      </p:sp>
    </p:spTree>
    <p:extLst>
      <p:ext uri="{BB962C8B-B14F-4D97-AF65-F5344CB8AC3E}">
        <p14:creationId xmlns:p14="http://schemas.microsoft.com/office/powerpoint/2010/main" val="3700688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Microfossils</a:t>
            </a:r>
            <a:endParaRPr lang="en-US" dirty="0"/>
          </a:p>
        </p:txBody>
      </p:sp>
      <p:sp>
        <p:nvSpPr>
          <p:cNvPr id="3" name="Text Placeholder 2"/>
          <p:cNvSpPr>
            <a:spLocks noGrp="1"/>
          </p:cNvSpPr>
          <p:nvPr>
            <p:ph type="body" sz="half" idx="1"/>
          </p:nvPr>
        </p:nvSpPr>
        <p:spPr>
          <a:xfrm>
            <a:off x="1752600" y="1981199"/>
            <a:ext cx="2133600" cy="4114800"/>
          </a:xfrm>
        </p:spPr>
        <p:txBody>
          <a:bodyPr/>
          <a:lstStyle/>
          <a:p>
            <a:endParaRPr lang="en-US" dirty="0"/>
          </a:p>
        </p:txBody>
      </p:sp>
      <p:pic>
        <p:nvPicPr>
          <p:cNvPr id="5" name="Online Image Placeholder 4"/>
          <p:cNvPicPr>
            <a:picLocks noGrp="1" noChangeAspect="1"/>
          </p:cNvPicPr>
          <p:nvPr>
            <p:ph type="clipArt" sz="half" idx="2"/>
          </p:nvPr>
        </p:nvPicPr>
        <p:blipFill>
          <a:blip r:embed="rId2">
            <a:extLst>
              <a:ext uri="{28A0092B-C50C-407E-A947-70E740481C1C}">
                <a14:useLocalDpi xmlns:a14="http://schemas.microsoft.com/office/drawing/2010/main" val="0"/>
              </a:ext>
            </a:extLst>
          </a:blip>
          <a:stretch>
            <a:fillRect/>
          </a:stretch>
        </p:blipFill>
        <p:spPr>
          <a:xfrm>
            <a:off x="4724400" y="1752600"/>
            <a:ext cx="5715000" cy="4111388"/>
          </a:xfrm>
        </p:spPr>
      </p:pic>
    </p:spTree>
    <p:extLst>
      <p:ext uri="{BB962C8B-B14F-4D97-AF65-F5344CB8AC3E}">
        <p14:creationId xmlns:p14="http://schemas.microsoft.com/office/powerpoint/2010/main" val="557638846"/>
      </p:ext>
    </p:extLst>
  </p:cSld>
  <p:clrMapOvr>
    <a:masterClrMapping/>
  </p:clrMapOvr>
  <p:transition>
    <p:split orient="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pic>
        <p:nvPicPr>
          <p:cNvPr id="5" name="Online Image Placeholder 4"/>
          <p:cNvPicPr>
            <a:picLocks noGrp="1" noChangeAspect="1"/>
          </p:cNvPicPr>
          <p:nvPr>
            <p:ph type="clipArt" sz="half" idx="2"/>
          </p:nvPr>
        </p:nvPicPr>
        <p:blipFill>
          <a:blip r:embed="rId2" cstate="print">
            <a:extLst>
              <a:ext uri="{28A0092B-C50C-407E-A947-70E740481C1C}">
                <a14:useLocalDpi xmlns:a14="http://schemas.microsoft.com/office/drawing/2010/main" val="0"/>
              </a:ext>
            </a:extLst>
          </a:blip>
          <a:stretch>
            <a:fillRect/>
          </a:stretch>
        </p:blipFill>
        <p:spPr>
          <a:xfrm>
            <a:off x="5943600" y="1181101"/>
            <a:ext cx="4408932" cy="4976221"/>
          </a:xfrm>
        </p:spPr>
      </p:pic>
    </p:spTree>
    <p:extLst>
      <p:ext uri="{BB962C8B-B14F-4D97-AF65-F5344CB8AC3E}">
        <p14:creationId xmlns:p14="http://schemas.microsoft.com/office/powerpoint/2010/main" val="3668831884"/>
      </p:ext>
    </p:extLst>
  </p:cSld>
  <p:clrMapOvr>
    <a:masterClrMapping/>
  </p:clrMapOvr>
  <p:transition>
    <p:split orient="vert"/>
  </p:transition>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en-US" altLang="en-US"/>
              <a:t>Evolution evidence:  			Comparative Anatomy</a:t>
            </a:r>
          </a:p>
        </p:txBody>
      </p:sp>
      <p:sp>
        <p:nvSpPr>
          <p:cNvPr id="12291" name="Rectangle 3"/>
          <p:cNvSpPr>
            <a:spLocks noGrp="1" noChangeArrowheads="1"/>
          </p:cNvSpPr>
          <p:nvPr>
            <p:ph type="body" sz="half" idx="1"/>
          </p:nvPr>
        </p:nvSpPr>
        <p:spPr/>
        <p:txBody>
          <a:bodyPr>
            <a:normAutofit/>
          </a:bodyPr>
          <a:lstStyle/>
          <a:p>
            <a:r>
              <a:rPr lang="en-US" altLang="en-US"/>
              <a:t>Homologous structures (homology)</a:t>
            </a:r>
          </a:p>
          <a:p>
            <a:r>
              <a:rPr lang="en-US" altLang="en-US"/>
              <a:t>Descent from a common ancestor</a:t>
            </a:r>
          </a:p>
          <a:p>
            <a:r>
              <a:rPr lang="en-US" altLang="en-US"/>
              <a:t>Vestigial organs	         </a:t>
            </a:r>
            <a:r>
              <a:rPr lang="en-US" altLang="en-US" i="1" u="sng"/>
              <a:t>Ex:</a:t>
            </a:r>
            <a:r>
              <a:rPr lang="en-US" altLang="en-US"/>
              <a:t>   whale/snake hindlimbs; wings on flightless birds</a:t>
            </a:r>
          </a:p>
        </p:txBody>
      </p:sp>
      <p:pic>
        <p:nvPicPr>
          <p:cNvPr id="12295" name="Picture 7" descr="22-14-HomologousStruct-L.gif                                   00000029BIOLOGY6eCIPLchapters18-28     B847A324:"/>
          <p:cNvPicPr>
            <a:picLocks noGrp="1" noChangeAspect="1" noChangeArrowheads="1"/>
          </p:cNvPicPr>
          <p:nvPr>
            <p:ph type="clipArt" sz="half" idx="2"/>
          </p:nvPr>
        </p:nvPicPr>
        <p:blipFill>
          <a:blip r:embed="rId3" cstate="print"/>
          <a:stretch>
            <a:fillRect/>
          </a:stretch>
        </p:blipFill>
        <p:spPr>
          <a:xfrm>
            <a:off x="6705600" y="3200400"/>
            <a:ext cx="3810000" cy="2647950"/>
          </a:xfrm>
        </p:spPr>
      </p:pic>
    </p:spTree>
    <p:extLst>
      <p:ext uri="{BB962C8B-B14F-4D97-AF65-F5344CB8AC3E}">
        <p14:creationId xmlns:p14="http://schemas.microsoft.com/office/powerpoint/2010/main" val="88568506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2291">
                                            <p:txEl>
                                              <p:pRg st="0" end="0"/>
                                            </p:txEl>
                                          </p:spTgt>
                                        </p:tgtEl>
                                        <p:attrNameLst>
                                          <p:attrName>ppt_c</p:attrName>
                                        </p:attrNameLst>
                                      </p:cBhvr>
                                      <p:to>
                                        <a:schemeClr val="fo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2291">
                                            <p:txEl>
                                              <p:pRg st="1" end="1"/>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2291">
                                            <p:txEl>
                                              <p:pRg st="2" end="2"/>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en-US" altLang="en-US"/>
              <a:t>Evolution evidence:  			Comparative Embryology</a:t>
            </a:r>
          </a:p>
        </p:txBody>
      </p:sp>
      <p:sp>
        <p:nvSpPr>
          <p:cNvPr id="13315" name="Rectangle 3"/>
          <p:cNvSpPr>
            <a:spLocks noGrp="1" noChangeArrowheads="1"/>
          </p:cNvSpPr>
          <p:nvPr>
            <p:ph type="body" sz="half" idx="1"/>
          </p:nvPr>
        </p:nvSpPr>
        <p:spPr>
          <a:xfrm>
            <a:off x="2819400" y="2971800"/>
            <a:ext cx="3810000" cy="3124200"/>
          </a:xfrm>
        </p:spPr>
        <p:txBody>
          <a:bodyPr/>
          <a:lstStyle/>
          <a:p>
            <a:r>
              <a:rPr lang="en-US" altLang="en-US"/>
              <a:t>Pharyngeal pouches, ‘tails’ as embryos</a:t>
            </a:r>
          </a:p>
        </p:txBody>
      </p:sp>
      <p:graphicFrame>
        <p:nvGraphicFramePr>
          <p:cNvPr id="13316" name="Object 4"/>
          <p:cNvGraphicFramePr>
            <a:graphicFrameLocks noGrp="1" noChangeAspect="1"/>
          </p:cNvGraphicFramePr>
          <p:nvPr>
            <p:ph type="clipArt" sz="half" idx="2"/>
          </p:nvPr>
        </p:nvGraphicFramePr>
        <p:xfrm>
          <a:off x="6781800" y="2417764"/>
          <a:ext cx="3810000" cy="3241675"/>
        </p:xfrm>
        <a:graphic>
          <a:graphicData uri="http://schemas.openxmlformats.org/presentationml/2006/ole">
            <mc:AlternateContent xmlns:mc="http://schemas.openxmlformats.org/markup-compatibility/2006">
              <mc:Choice xmlns:v="urn:schemas-microsoft-com:vml" Requires="v">
                <p:oleObj spid="_x0000_s7172" r:id="rId4" imgW="0" imgH="0" progId="">
                  <p:embed/>
                </p:oleObj>
              </mc:Choice>
              <mc:Fallback>
                <p:oleObj r:id="rId4" imgW="0" imgH="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2417764"/>
                        <a:ext cx="3810000" cy="3241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9534084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315">
                                            <p:txEl>
                                              <p:pRg st="0" end="0"/>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en-US" altLang="en-US"/>
              <a:t>Evolution evidence:  			Molecular Biology</a:t>
            </a:r>
          </a:p>
        </p:txBody>
      </p:sp>
      <p:sp>
        <p:nvSpPr>
          <p:cNvPr id="14339" name="Rectangle 3"/>
          <p:cNvSpPr>
            <a:spLocks noGrp="1" noChangeArrowheads="1"/>
          </p:cNvSpPr>
          <p:nvPr>
            <p:ph type="body" sz="half" idx="1"/>
          </p:nvPr>
        </p:nvSpPr>
        <p:spPr>
          <a:xfrm>
            <a:off x="2819400" y="3048000"/>
            <a:ext cx="3810000" cy="3048000"/>
          </a:xfrm>
        </p:spPr>
        <p:txBody>
          <a:bodyPr/>
          <a:lstStyle/>
          <a:p>
            <a:r>
              <a:rPr lang="en-US" altLang="en-US"/>
              <a:t>Similarities in DNA, proteins, genes, and gene products</a:t>
            </a:r>
          </a:p>
          <a:p>
            <a:r>
              <a:rPr lang="en-US" altLang="en-US"/>
              <a:t>Common genetic code</a:t>
            </a:r>
          </a:p>
        </p:txBody>
      </p:sp>
      <p:pic>
        <p:nvPicPr>
          <p:cNvPr id="14343" name="Picture 7" descr="22T-01-VertEvolRelat-L.gif                                     00000029BIOLOGY6eCIPLchapters18-28     B847A324:"/>
          <p:cNvPicPr>
            <a:picLocks noGrp="1" noChangeAspect="1" noChangeArrowheads="1"/>
          </p:cNvPicPr>
          <p:nvPr>
            <p:ph type="clipArt" sz="half" idx="2"/>
          </p:nvPr>
        </p:nvPicPr>
        <p:blipFill>
          <a:blip r:embed="rId3" cstate="print"/>
          <a:stretch>
            <a:fillRect/>
          </a:stretch>
        </p:blipFill>
        <p:spPr>
          <a:xfrm>
            <a:off x="6999732" y="1981200"/>
            <a:ext cx="3374136" cy="4114800"/>
          </a:xfrm>
        </p:spPr>
      </p:pic>
    </p:spTree>
    <p:extLst>
      <p:ext uri="{BB962C8B-B14F-4D97-AF65-F5344CB8AC3E}">
        <p14:creationId xmlns:p14="http://schemas.microsoft.com/office/powerpoint/2010/main" val="88120208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4339">
                                            <p:txEl>
                                              <p:pRg st="0" end="0"/>
                                            </p:txEl>
                                          </p:spTgt>
                                        </p:tgtEl>
                                        <p:attrNameLst>
                                          <p:attrName>ppt_c</p:attrName>
                                        </p:attrNameLst>
                                      </p:cBhvr>
                                      <p:to>
                                        <a:schemeClr val="fo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4339">
                                            <p:txEl>
                                              <p:pRg st="1" end="1"/>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Final words…...</a:t>
            </a:r>
          </a:p>
        </p:txBody>
      </p:sp>
      <p:sp>
        <p:nvSpPr>
          <p:cNvPr id="31747" name="Rectangle 3"/>
          <p:cNvSpPr>
            <a:spLocks noGrp="1" noChangeArrowheads="1"/>
          </p:cNvSpPr>
          <p:nvPr>
            <p:ph type="body" sz="half" idx="1"/>
          </p:nvPr>
        </p:nvSpPr>
        <p:spPr/>
        <p:txBody>
          <a:bodyPr>
            <a:normAutofit/>
          </a:bodyPr>
          <a:lstStyle/>
          <a:p>
            <a:r>
              <a:rPr lang="en-US" altLang="en-US" sz="6000" i="1" dirty="0"/>
              <a:t>“Absence of evidence is not evidence of absence.”</a:t>
            </a:r>
          </a:p>
        </p:txBody>
      </p:sp>
      <p:pic>
        <p:nvPicPr>
          <p:cNvPr id="31750" name="Picture 6" descr="skepinq                                                        00000014Mac Os 9.2.2                   B9640EB5:"/>
          <p:cNvPicPr>
            <a:picLocks noGrp="1" noChangeAspect="1" noChangeArrowheads="1"/>
          </p:cNvPicPr>
          <p:nvPr>
            <p:ph type="clipArt" sz="half" idx="2"/>
          </p:nvPr>
        </p:nvPicPr>
        <p:blipFill>
          <a:blip r:embed="rId3" cstate="print"/>
          <a:stretch>
            <a:fillRect/>
          </a:stretch>
        </p:blipFill>
        <p:spPr>
          <a:xfrm>
            <a:off x="7162800" y="1965960"/>
            <a:ext cx="2971800" cy="4041648"/>
          </a:xfrm>
        </p:spPr>
      </p:pic>
    </p:spTree>
    <p:extLst>
      <p:ext uri="{BB962C8B-B14F-4D97-AF65-F5344CB8AC3E}">
        <p14:creationId xmlns:p14="http://schemas.microsoft.com/office/powerpoint/2010/main" val="1150165213"/>
      </p:ext>
    </p:extLst>
  </p:cSld>
  <p:clrMapOvr>
    <a:masterClrMapping/>
  </p:clrMapOvr>
  <p:transition>
    <p:split orient="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3" name="Picture 7" descr="24-00-GalapagosTortoise.jpg                                    0000002BBIOLOGY6eCIPLchapters18-28     B847A324:"/>
          <p:cNvPicPr>
            <a:picLocks noGrp="1" noChangeAspect="1" noChangeArrowheads="1"/>
          </p:cNvPicPr>
          <p:nvPr>
            <p:ph type="clipArt" sz="half" idx="1"/>
          </p:nvPr>
        </p:nvPicPr>
        <p:blipFill>
          <a:blip r:embed="rId3" cstate="print"/>
          <a:stretch>
            <a:fillRect/>
          </a:stretch>
        </p:blipFill>
        <p:spPr>
          <a:xfrm>
            <a:off x="1828800" y="685800"/>
            <a:ext cx="3810000" cy="2857500"/>
          </a:xfrm>
        </p:spPr>
      </p:pic>
      <p:sp>
        <p:nvSpPr>
          <p:cNvPr id="9220" name="Rectangle 4"/>
          <p:cNvSpPr>
            <a:spLocks noGrp="1" noChangeArrowheads="1"/>
          </p:cNvSpPr>
          <p:nvPr>
            <p:ph type="body" sz="half" idx="2"/>
          </p:nvPr>
        </p:nvSpPr>
        <p:spPr>
          <a:xfrm>
            <a:off x="6172200" y="2895600"/>
            <a:ext cx="3810000" cy="3200400"/>
          </a:xfrm>
        </p:spPr>
        <p:txBody>
          <a:bodyPr>
            <a:normAutofit/>
          </a:bodyPr>
          <a:lstStyle/>
          <a:p>
            <a:pPr>
              <a:buNone/>
            </a:pPr>
            <a:r>
              <a:rPr lang="en-US" altLang="en-US" sz="7200" i="1" dirty="0"/>
              <a:t>The Origin of Species</a:t>
            </a:r>
          </a:p>
        </p:txBody>
      </p:sp>
      <p:pic>
        <p:nvPicPr>
          <p:cNvPr id="4" name="Picture 5" descr="rav32223_co_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304801"/>
            <a:ext cx="2147116" cy="326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99427136"/>
      </p:ext>
    </p:extLst>
  </p:cSld>
  <p:clrMapOvr>
    <a:masterClrMapping/>
  </p:clrMapOvr>
  <p:transition>
    <p:split dir="in"/>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24000" y="609600"/>
            <a:ext cx="9144000" cy="1143000"/>
          </a:xfrm>
        </p:spPr>
        <p:txBody>
          <a:bodyPr/>
          <a:lstStyle/>
          <a:p>
            <a:r>
              <a:rPr lang="en-US" altLang="en-US" sz="2800" b="1"/>
              <a:t>Macroevolution: </a:t>
            </a:r>
            <a:r>
              <a:rPr lang="en-US" altLang="en-US" sz="2800" b="1" i="1"/>
              <a:t>the origin of new taxonomic groups</a:t>
            </a:r>
            <a:endParaRPr lang="en-US" altLang="en-US"/>
          </a:p>
        </p:txBody>
      </p:sp>
      <p:sp>
        <p:nvSpPr>
          <p:cNvPr id="10243" name="Rectangle 3"/>
          <p:cNvSpPr>
            <a:spLocks noGrp="1" noChangeArrowheads="1"/>
          </p:cNvSpPr>
          <p:nvPr>
            <p:ph type="body" sz="half" idx="1"/>
          </p:nvPr>
        </p:nvSpPr>
        <p:spPr>
          <a:xfrm>
            <a:off x="1524000" y="1981200"/>
            <a:ext cx="5334000" cy="4114800"/>
          </a:xfrm>
        </p:spPr>
        <p:txBody>
          <a:bodyPr/>
          <a:lstStyle/>
          <a:p>
            <a:r>
              <a:rPr lang="en-US" altLang="en-US" sz="2400" u="sng"/>
              <a:t>Speciation: </a:t>
            </a:r>
            <a:r>
              <a:rPr lang="en-US" altLang="en-US" sz="2400"/>
              <a:t>the origin of new species</a:t>
            </a:r>
          </a:p>
          <a:p>
            <a:r>
              <a:rPr lang="en-US" altLang="en-US" sz="2400"/>
              <a:t>1-</a:t>
            </a:r>
            <a:r>
              <a:rPr lang="en-US" altLang="en-US" sz="2400" i="1"/>
              <a:t> Anagenesis </a:t>
            </a:r>
            <a:r>
              <a:rPr lang="en-US" altLang="en-US" sz="2400"/>
              <a:t>(phyletic evolution):  </a:t>
            </a:r>
            <a:r>
              <a:rPr lang="en-US" altLang="en-US" sz="2000"/>
              <a:t>accumulation of heritable changes</a:t>
            </a:r>
            <a:r>
              <a:rPr lang="en-US" altLang="en-US" sz="2400"/>
              <a:t>                             </a:t>
            </a:r>
          </a:p>
          <a:p>
            <a:r>
              <a:rPr lang="en-US" altLang="en-US" sz="2400">
                <a:solidFill>
                  <a:srgbClr val="000000"/>
                </a:solidFill>
              </a:rPr>
              <a:t>2-</a:t>
            </a:r>
            <a:r>
              <a:rPr lang="en-US" altLang="en-US" sz="2400" i="1">
                <a:solidFill>
                  <a:srgbClr val="000000"/>
                </a:solidFill>
              </a:rPr>
              <a:t> Cladogenesis</a:t>
            </a:r>
            <a:r>
              <a:rPr lang="en-US" altLang="en-US" sz="2400">
                <a:solidFill>
                  <a:srgbClr val="000000"/>
                </a:solidFill>
              </a:rPr>
              <a:t>  (branching evolution):  </a:t>
            </a:r>
            <a:r>
              <a:rPr lang="en-US" altLang="en-US" sz="2000">
                <a:solidFill>
                  <a:srgbClr val="000000"/>
                </a:solidFill>
              </a:rPr>
              <a:t>budding of new species from a parent species that continues to exist (basis of biological diversity)</a:t>
            </a:r>
          </a:p>
        </p:txBody>
      </p:sp>
      <p:pic>
        <p:nvPicPr>
          <p:cNvPr id="10247" name="Picture 7" descr="24-01-SpeciationPattern-L.gif                                  0000002BBIOLOGY6eCIPLchapters18-28     B847A324:"/>
          <p:cNvPicPr>
            <a:picLocks noGrp="1" noChangeAspect="1" noChangeArrowheads="1"/>
          </p:cNvPicPr>
          <p:nvPr>
            <p:ph type="clipArt" sz="half" idx="2"/>
          </p:nvPr>
        </p:nvPicPr>
        <p:blipFill>
          <a:blip r:embed="rId3" cstate="print"/>
          <a:stretch>
            <a:fillRect/>
          </a:stretch>
        </p:blipFill>
        <p:spPr>
          <a:xfrm>
            <a:off x="6567043" y="2286000"/>
            <a:ext cx="3282950" cy="3810000"/>
          </a:xfrm>
        </p:spPr>
      </p:pic>
    </p:spTree>
    <p:extLst>
      <p:ext uri="{BB962C8B-B14F-4D97-AF65-F5344CB8AC3E}">
        <p14:creationId xmlns:p14="http://schemas.microsoft.com/office/powerpoint/2010/main" val="181561196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43">
                                            <p:txEl>
                                              <p:pRg st="0" end="0"/>
                                            </p:txEl>
                                          </p:spTgt>
                                        </p:tgtEl>
                                        <p:attrNameLst>
                                          <p:attrName>ppt_c</p:attrName>
                                        </p:attrNameLst>
                                      </p:cBhvr>
                                      <p:to>
                                        <a:schemeClr val="accent1"/>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43">
                                            <p:txEl>
                                              <p:pRg st="1" end="1"/>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43">
                                            <p:txEl>
                                              <p:pRg st="2" end="2"/>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819400" y="152400"/>
            <a:ext cx="7772400" cy="990600"/>
          </a:xfrm>
        </p:spPr>
        <p:txBody>
          <a:bodyPr>
            <a:normAutofit/>
          </a:bodyPr>
          <a:lstStyle/>
          <a:p>
            <a:r>
              <a:rPr lang="en-US" altLang="en-US" dirty="0"/>
              <a:t>Population genetics</a:t>
            </a:r>
          </a:p>
        </p:txBody>
      </p:sp>
      <p:sp>
        <p:nvSpPr>
          <p:cNvPr id="6147" name="Rectangle 3"/>
          <p:cNvSpPr>
            <a:spLocks noGrp="1" noChangeArrowheads="1"/>
          </p:cNvSpPr>
          <p:nvPr>
            <p:ph type="body" sz="half" idx="1"/>
          </p:nvPr>
        </p:nvSpPr>
        <p:spPr>
          <a:xfrm>
            <a:off x="2057400" y="1524000"/>
            <a:ext cx="5562600" cy="4953000"/>
          </a:xfrm>
        </p:spPr>
        <p:txBody>
          <a:bodyPr>
            <a:noAutofit/>
          </a:bodyPr>
          <a:lstStyle/>
          <a:p>
            <a:r>
              <a:rPr lang="en-US" altLang="en-US" sz="2400" dirty="0"/>
              <a:t>Population:  </a:t>
            </a:r>
            <a:r>
              <a:rPr lang="en-US" altLang="en-US" sz="2400" i="1" dirty="0"/>
              <a:t>a localized group of individuals belonging to the same species</a:t>
            </a:r>
            <a:endParaRPr lang="en-US" altLang="en-US" sz="2400" dirty="0"/>
          </a:p>
          <a:p>
            <a:r>
              <a:rPr lang="en-US" altLang="en-US" sz="2400" dirty="0"/>
              <a:t>Species:  </a:t>
            </a:r>
            <a:r>
              <a:rPr lang="en-US" altLang="en-US" sz="2400" i="1" dirty="0"/>
              <a:t>a group of populations whose individuals have the potential to interbreed and produce fertile offspring</a:t>
            </a:r>
          </a:p>
          <a:p>
            <a:r>
              <a:rPr lang="en-US" altLang="en-US" sz="2400" dirty="0"/>
              <a:t>Gene pool:  </a:t>
            </a:r>
            <a:r>
              <a:rPr lang="en-US" altLang="en-US" sz="2400" i="1" dirty="0"/>
              <a:t>the total aggregate of genes in a population at any one time</a:t>
            </a:r>
          </a:p>
          <a:p>
            <a:r>
              <a:rPr lang="en-US" altLang="en-US" sz="2400" dirty="0"/>
              <a:t>Population genetics: </a:t>
            </a:r>
            <a:r>
              <a:rPr lang="en-US" altLang="en-US" sz="2400" i="1" dirty="0"/>
              <a:t>the study of genetic changes in populations</a:t>
            </a:r>
            <a:endParaRPr lang="en-US" altLang="en-US" sz="2400" dirty="0"/>
          </a:p>
          <a:p>
            <a:r>
              <a:rPr lang="en-US" altLang="en-US" sz="2400" dirty="0"/>
              <a:t>Modern synthesis/neo-Darwinism</a:t>
            </a:r>
          </a:p>
          <a:p>
            <a:endParaRPr lang="en-US" altLang="en-US" sz="2400" dirty="0"/>
          </a:p>
          <a:p>
            <a:r>
              <a:rPr lang="en-US" altLang="en-US" sz="2400" i="1" dirty="0"/>
              <a:t>“Individuals are selected, but populations evolve.”</a:t>
            </a:r>
          </a:p>
        </p:txBody>
      </p:sp>
      <p:graphicFrame>
        <p:nvGraphicFramePr>
          <p:cNvPr id="6150" name="Object 6"/>
          <p:cNvGraphicFramePr>
            <a:graphicFrameLocks noGrp="1" noChangeAspect="1"/>
          </p:cNvGraphicFramePr>
          <p:nvPr>
            <p:ph type="clipArt" sz="half" idx="2"/>
          </p:nvPr>
        </p:nvGraphicFramePr>
        <p:xfrm>
          <a:off x="7848601" y="1981201"/>
          <a:ext cx="2206625" cy="3317875"/>
        </p:xfrm>
        <a:graphic>
          <a:graphicData uri="http://schemas.openxmlformats.org/presentationml/2006/ole">
            <mc:AlternateContent xmlns:mc="http://schemas.openxmlformats.org/markup-compatibility/2006">
              <mc:Choice xmlns:v="urn:schemas-microsoft-com:vml" Requires="v">
                <p:oleObj spid="_x0000_s1028" r:id="rId4" imgW="0" imgH="0" progId="">
                  <p:embed/>
                </p:oleObj>
              </mc:Choice>
              <mc:Fallback>
                <p:oleObj r:id="rId4" imgW="0" imgH="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1" y="1981201"/>
                        <a:ext cx="2206625" cy="3317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277404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7">
                                            <p:txEl>
                                              <p:pRg st="0" end="0"/>
                                            </p:txEl>
                                          </p:spTgt>
                                        </p:tgtEl>
                                        <p:attrNameLst>
                                          <p:attrName>ppt_c</p:attrName>
                                        </p:attrNameLst>
                                      </p:cBhvr>
                                      <p:to>
                                        <a:schemeClr val="fo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7">
                                            <p:txEl>
                                              <p:pRg st="1" end="1"/>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7">
                                            <p:txEl>
                                              <p:pRg st="2" end="2"/>
                                            </p:txEl>
                                          </p:spTgt>
                                        </p:tgtEl>
                                        <p:attrNameLst>
                                          <p:attrName>ppt_c</p:attrName>
                                        </p:attrNameLst>
                                      </p:cBhvr>
                                      <p:to>
                                        <a:schemeClr val="folHlink"/>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 calcmode="lin" valueType="num">
                                      <p:cBhvr additive="base">
                                        <p:cTn id="25" dur="500" fill="hold"/>
                                        <p:tgtEl>
                                          <p:spTgt spid="61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47">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7">
                                            <p:txEl>
                                              <p:pRg st="3" end="3"/>
                                            </p:txEl>
                                          </p:spTgt>
                                        </p:tgtEl>
                                        <p:attrNameLst>
                                          <p:attrName>ppt_c</p:attrName>
                                        </p:attrNameLst>
                                      </p:cBhvr>
                                      <p:to>
                                        <a:schemeClr val="folHlink"/>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147">
                                            <p:txEl>
                                              <p:pRg st="4" end="4"/>
                                            </p:txEl>
                                          </p:spTgt>
                                        </p:tgtEl>
                                        <p:attrNameLst>
                                          <p:attrName>style.visibility</p:attrName>
                                        </p:attrNameLst>
                                      </p:cBhvr>
                                      <p:to>
                                        <p:strVal val="visible"/>
                                      </p:to>
                                    </p:set>
                                    <p:anim calcmode="lin" valueType="num">
                                      <p:cBhvr additive="base">
                                        <p:cTn id="31" dur="500" fill="hold"/>
                                        <p:tgtEl>
                                          <p:spTgt spid="614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147">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7">
                                            <p:txEl>
                                              <p:pRg st="4" end="4"/>
                                            </p:txEl>
                                          </p:spTgt>
                                        </p:tgtEl>
                                        <p:attrNameLst>
                                          <p:attrName>ppt_c</p:attrName>
                                        </p:attrNameLst>
                                      </p:cBhvr>
                                      <p:to>
                                        <a:schemeClr val="folHlink"/>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 calcmode="lin" valueType="num">
                                      <p:cBhvr additive="base">
                                        <p:cTn id="37" dur="500" fill="hold"/>
                                        <p:tgtEl>
                                          <p:spTgt spid="6147">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147">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7">
                                            <p:txEl>
                                              <p:pRg st="6" end="6"/>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What is a species?</a:t>
            </a:r>
          </a:p>
        </p:txBody>
      </p:sp>
      <p:sp>
        <p:nvSpPr>
          <p:cNvPr id="11267" name="Rectangle 3"/>
          <p:cNvSpPr>
            <a:spLocks noGrp="1" noChangeArrowheads="1"/>
          </p:cNvSpPr>
          <p:nvPr>
            <p:ph type="body" sz="half" idx="1"/>
          </p:nvPr>
        </p:nvSpPr>
        <p:spPr>
          <a:xfrm>
            <a:off x="1676400" y="1981200"/>
            <a:ext cx="4876800" cy="4114800"/>
          </a:xfrm>
        </p:spPr>
        <p:txBody>
          <a:bodyPr/>
          <a:lstStyle/>
          <a:p>
            <a:r>
              <a:rPr lang="en-US" altLang="en-US" sz="3200" i="1" u="sng"/>
              <a:t>Biological species concept (Mayr):</a:t>
            </a:r>
            <a:r>
              <a:rPr lang="en-US" altLang="en-US" sz="3600"/>
              <a:t>  </a:t>
            </a:r>
            <a:r>
              <a:rPr lang="en-US" altLang="en-US" sz="2400"/>
              <a:t>a population or group of populations whose members have the potential to interbreed and produce viable, fertile offspring (genetic exchange is possible and that is genetically isolated from other populations)</a:t>
            </a:r>
            <a:endParaRPr lang="en-US" altLang="en-US" sz="2400" b="1"/>
          </a:p>
        </p:txBody>
      </p:sp>
      <p:pic>
        <p:nvPicPr>
          <p:cNvPr id="11271" name="Picture 7" descr="24-02b-SpeciesDiversity.jpg                                    0000002BBIOLOGY6eCIPLchapters18-28     B847A324:"/>
          <p:cNvPicPr>
            <a:picLocks noGrp="1" noChangeAspect="1" noChangeArrowheads="1"/>
          </p:cNvPicPr>
          <p:nvPr>
            <p:ph type="clipArt" sz="half" idx="2"/>
          </p:nvPr>
        </p:nvPicPr>
        <p:blipFill>
          <a:blip r:embed="rId3" cstate="print"/>
          <a:srcRect/>
          <a:stretch>
            <a:fillRect/>
          </a:stretch>
        </p:blipFill>
        <p:spPr>
          <a:xfrm>
            <a:off x="6705600" y="2438400"/>
            <a:ext cx="3810000" cy="3155950"/>
          </a:xfrm>
        </p:spPr>
      </p:pic>
    </p:spTree>
    <p:extLst>
      <p:ext uri="{BB962C8B-B14F-4D97-AF65-F5344CB8AC3E}">
        <p14:creationId xmlns:p14="http://schemas.microsoft.com/office/powerpoint/2010/main" val="1403234500"/>
      </p:ext>
    </p:extLst>
  </p:cSld>
  <p:clrMapOvr>
    <a:masterClrMapping/>
  </p:clrMapOvr>
  <p:transition>
    <p:split orient="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Speciation</a:t>
            </a:r>
            <a:endParaRPr lang="en-US" dirty="0"/>
          </a:p>
        </p:txBody>
      </p:sp>
      <p:sp>
        <p:nvSpPr>
          <p:cNvPr id="3" name="Text Placeholder 2"/>
          <p:cNvSpPr>
            <a:spLocks noGrp="1"/>
          </p:cNvSpPr>
          <p:nvPr>
            <p:ph type="body" sz="half" idx="1"/>
          </p:nvPr>
        </p:nvSpPr>
        <p:spPr>
          <a:xfrm>
            <a:off x="2209800" y="1981200"/>
            <a:ext cx="1981200" cy="4114800"/>
          </a:xfrm>
        </p:spPr>
        <p:txBody>
          <a:bodyPr/>
          <a:lstStyle/>
          <a:p>
            <a:r>
              <a:rPr lang="en-US" dirty="0"/>
              <a:t>https://www.youtube.com/watch?v=udZUaNKXbJA</a:t>
            </a:r>
          </a:p>
        </p:txBody>
      </p:sp>
      <p:pic>
        <p:nvPicPr>
          <p:cNvPr id="5" name="Picture 4"/>
          <p:cNvPicPr>
            <a:picLocks noChangeAspect="1"/>
          </p:cNvPicPr>
          <p:nvPr/>
        </p:nvPicPr>
        <p:blipFill>
          <a:blip r:embed="rId2"/>
          <a:stretch>
            <a:fillRect/>
          </a:stretch>
        </p:blipFill>
        <p:spPr>
          <a:xfrm>
            <a:off x="4495801" y="2974450"/>
            <a:ext cx="5103055" cy="3121550"/>
          </a:xfrm>
          <a:prstGeom prst="rect">
            <a:avLst/>
          </a:prstGeom>
        </p:spPr>
      </p:pic>
    </p:spTree>
    <p:extLst>
      <p:ext uri="{BB962C8B-B14F-4D97-AF65-F5344CB8AC3E}">
        <p14:creationId xmlns:p14="http://schemas.microsoft.com/office/powerpoint/2010/main" val="4068409094"/>
      </p:ext>
    </p:extLst>
  </p:cSld>
  <p:clrMapOvr>
    <a:masterClrMapping/>
  </p:clrMapOvr>
  <p:transition>
    <p:split orient="vert"/>
  </p:transition>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0" y="609600"/>
            <a:ext cx="9144000" cy="1143000"/>
          </a:xfrm>
        </p:spPr>
        <p:txBody>
          <a:bodyPr/>
          <a:lstStyle/>
          <a:p>
            <a:r>
              <a:rPr lang="en-US" altLang="en-US" sz="3200"/>
              <a:t>Reproductive Isolation (isolation of gene pools), I</a:t>
            </a:r>
          </a:p>
        </p:txBody>
      </p:sp>
      <p:sp>
        <p:nvSpPr>
          <p:cNvPr id="12291" name="Rectangle 3"/>
          <p:cNvSpPr>
            <a:spLocks noGrp="1" noChangeArrowheads="1"/>
          </p:cNvSpPr>
          <p:nvPr>
            <p:ph type="body" sz="half" idx="1"/>
          </p:nvPr>
        </p:nvSpPr>
        <p:spPr>
          <a:xfrm>
            <a:off x="1676400" y="1981200"/>
            <a:ext cx="4953000" cy="4114800"/>
          </a:xfrm>
        </p:spPr>
        <p:txBody>
          <a:bodyPr/>
          <a:lstStyle/>
          <a:p>
            <a:r>
              <a:rPr lang="en-US" altLang="en-US" sz="2000" u="sng"/>
              <a:t>Prezygotic barriers:</a:t>
            </a:r>
            <a:r>
              <a:rPr lang="en-US" altLang="en-US" sz="2000" i="1" u="sng"/>
              <a:t>  </a:t>
            </a:r>
            <a:r>
              <a:rPr lang="en-US" altLang="en-US" sz="2000" i="1"/>
              <a:t>impede mating between species or hinder the fertilization of the ova</a:t>
            </a:r>
            <a:endParaRPr lang="en-US" altLang="en-US" sz="2000"/>
          </a:p>
          <a:p>
            <a:r>
              <a:rPr lang="en-US" altLang="en-US" sz="2000" b="1"/>
              <a:t>Habitat (snakes; water/terrestrial)</a:t>
            </a:r>
          </a:p>
          <a:p>
            <a:r>
              <a:rPr lang="en-US" altLang="en-US" sz="2000" b="1"/>
              <a:t>Behavioral (fireflies; mate signaling)</a:t>
            </a:r>
          </a:p>
          <a:p>
            <a:r>
              <a:rPr lang="en-US" altLang="en-US" sz="2000" b="1"/>
              <a:t>Temporal (salmon; seasonal mating)</a:t>
            </a:r>
          </a:p>
          <a:p>
            <a:r>
              <a:rPr lang="en-US" altLang="en-US" sz="2000" b="1"/>
              <a:t>Mechanical (flowers; pollination anatomy)</a:t>
            </a:r>
          </a:p>
          <a:p>
            <a:r>
              <a:rPr lang="en-US" altLang="en-US" sz="2000" b="1"/>
              <a:t>Gametic (frogs; egg coat receptors)</a:t>
            </a:r>
            <a:r>
              <a:rPr lang="en-US" altLang="en-US" sz="2000"/>
              <a:t>	</a:t>
            </a:r>
          </a:p>
        </p:txBody>
      </p:sp>
      <p:pic>
        <p:nvPicPr>
          <p:cNvPr id="12297" name="Picture 9" descr="24-05-HybridSterility-L.gif                                    0000002BBIOLOGY6eCIPLchapters18-28     B847A324:"/>
          <p:cNvPicPr>
            <a:picLocks noGrp="1" noChangeAspect="1" noChangeArrowheads="1"/>
          </p:cNvPicPr>
          <p:nvPr>
            <p:ph type="clipArt" sz="half" idx="2"/>
          </p:nvPr>
        </p:nvPicPr>
        <p:blipFill>
          <a:blip r:embed="rId3" cstate="print"/>
          <a:stretch>
            <a:fillRect/>
          </a:stretch>
        </p:blipFill>
        <p:spPr>
          <a:xfrm>
            <a:off x="6760464" y="1981200"/>
            <a:ext cx="2633472" cy="4114800"/>
          </a:xfrm>
        </p:spPr>
      </p:pic>
    </p:spTree>
    <p:extLst>
      <p:ext uri="{BB962C8B-B14F-4D97-AF65-F5344CB8AC3E}">
        <p14:creationId xmlns:p14="http://schemas.microsoft.com/office/powerpoint/2010/main" val="3187310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2291">
                                            <p:txEl>
                                              <p:pRg st="0" end="0"/>
                                            </p:txEl>
                                          </p:spTgt>
                                        </p:tgtEl>
                                        <p:attrNameLst>
                                          <p:attrName>ppt_c</p:attrName>
                                        </p:attrNameLst>
                                      </p:cBhvr>
                                      <p:to>
                                        <a:schemeClr val="accent1"/>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2291">
                                            <p:txEl>
                                              <p:pRg st="1" end="1"/>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2291">
                                            <p:txEl>
                                              <p:pRg st="2" end="2"/>
                                            </p:txEl>
                                          </p:spTgt>
                                        </p:tgtEl>
                                        <p:attrNameLst>
                                          <p:attrName>ppt_c</p:attrName>
                                        </p:attrNameLst>
                                      </p:cBhvr>
                                      <p:to>
                                        <a:schemeClr val="accent1"/>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500" fill="hold"/>
                                        <p:tgtEl>
                                          <p:spTgt spid="1229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291">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2291">
                                            <p:txEl>
                                              <p:pRg st="3" end="3"/>
                                            </p:txEl>
                                          </p:spTgt>
                                        </p:tgtEl>
                                        <p:attrNameLst>
                                          <p:attrName>ppt_c</p:attrName>
                                        </p:attrNameLst>
                                      </p:cBhvr>
                                      <p:to>
                                        <a:schemeClr val="accent1"/>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291">
                                            <p:txEl>
                                              <p:pRg st="4" end="4"/>
                                            </p:txEl>
                                          </p:spTgt>
                                        </p:tgtEl>
                                        <p:attrNameLst>
                                          <p:attrName>style.visibility</p:attrName>
                                        </p:attrNameLst>
                                      </p:cBhvr>
                                      <p:to>
                                        <p:strVal val="visible"/>
                                      </p:to>
                                    </p:set>
                                    <p:anim calcmode="lin" valueType="num">
                                      <p:cBhvr additive="base">
                                        <p:cTn id="31" dur="500" fill="hold"/>
                                        <p:tgtEl>
                                          <p:spTgt spid="1229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291">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2291">
                                            <p:txEl>
                                              <p:pRg st="4" end="4"/>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291">
                                            <p:txEl>
                                              <p:pRg st="5" end="5"/>
                                            </p:txEl>
                                          </p:spTgt>
                                        </p:tgtEl>
                                        <p:attrNameLst>
                                          <p:attrName>style.visibility</p:attrName>
                                        </p:attrNameLst>
                                      </p:cBhvr>
                                      <p:to>
                                        <p:strVal val="visible"/>
                                      </p:to>
                                    </p:set>
                                    <p:anim calcmode="lin" valueType="num">
                                      <p:cBhvr additive="base">
                                        <p:cTn id="37" dur="500" fill="hold"/>
                                        <p:tgtEl>
                                          <p:spTgt spid="1229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291">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2291">
                                            <p:txEl>
                                              <p:pRg st="5" end="5"/>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Reproductive Isolation, II</a:t>
            </a:r>
          </a:p>
        </p:txBody>
      </p:sp>
      <p:sp>
        <p:nvSpPr>
          <p:cNvPr id="13315" name="Rectangle 3"/>
          <p:cNvSpPr>
            <a:spLocks noGrp="1" noChangeArrowheads="1"/>
          </p:cNvSpPr>
          <p:nvPr>
            <p:ph type="body" sz="half" idx="1"/>
          </p:nvPr>
        </p:nvSpPr>
        <p:spPr>
          <a:xfrm>
            <a:off x="1752600" y="1981200"/>
            <a:ext cx="5181600" cy="4114800"/>
          </a:xfrm>
        </p:spPr>
        <p:txBody>
          <a:bodyPr/>
          <a:lstStyle/>
          <a:p>
            <a:r>
              <a:rPr lang="en-US" altLang="en-US" sz="2000" i="1" u="sng"/>
              <a:t>Postzygotic barriers: </a:t>
            </a:r>
            <a:r>
              <a:rPr lang="en-US" altLang="en-US" sz="2000" i="1"/>
              <a:t>fertilization occurs, but the hybrid zygote does not develop into a viable, fertile adult</a:t>
            </a:r>
            <a:endParaRPr lang="en-US" altLang="en-US" sz="2000"/>
          </a:p>
          <a:p>
            <a:r>
              <a:rPr lang="en-US" altLang="en-US" sz="2000" b="1"/>
              <a:t>Reduced hybrid viability (frogs; zygotes fail to develop or reach sexual maturity)</a:t>
            </a:r>
          </a:p>
          <a:p>
            <a:r>
              <a:rPr lang="en-US" altLang="en-US" sz="2000" b="1"/>
              <a:t>Reduced hybrid fertility (mule; horse x donkey; cannot backbreed)</a:t>
            </a:r>
          </a:p>
          <a:p>
            <a:r>
              <a:rPr lang="en-US" altLang="en-US" sz="2000" b="1"/>
              <a:t>Hybrid breakdown (cotton; 2nd generation hybrids are sterile)</a:t>
            </a:r>
          </a:p>
        </p:txBody>
      </p:sp>
      <p:pic>
        <p:nvPicPr>
          <p:cNvPr id="13321" name="Picture 9" descr="24-05-HybridSterility-L.gif                                    0000002BBIOLOGY6eCIPLchapters18-28     B847A324:"/>
          <p:cNvPicPr>
            <a:picLocks noGrp="1" noChangeAspect="1" noChangeArrowheads="1"/>
          </p:cNvPicPr>
          <p:nvPr>
            <p:ph type="clipArt" sz="half" idx="2"/>
          </p:nvPr>
        </p:nvPicPr>
        <p:blipFill>
          <a:blip r:embed="rId3" cstate="print"/>
          <a:stretch>
            <a:fillRect/>
          </a:stretch>
        </p:blipFill>
        <p:spPr>
          <a:xfrm>
            <a:off x="6760464" y="1981200"/>
            <a:ext cx="2633472" cy="4114800"/>
          </a:xfrm>
          <a:noFill/>
          <a:ln/>
        </p:spPr>
      </p:pic>
    </p:spTree>
    <p:extLst>
      <p:ext uri="{BB962C8B-B14F-4D97-AF65-F5344CB8AC3E}">
        <p14:creationId xmlns:p14="http://schemas.microsoft.com/office/powerpoint/2010/main" val="372279692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315">
                                            <p:txEl>
                                              <p:pRg st="0" end="0"/>
                                            </p:txEl>
                                          </p:spTgt>
                                        </p:tgtEl>
                                        <p:attrNameLst>
                                          <p:attrName>ppt_c</p:attrName>
                                        </p:attrNameLst>
                                      </p:cBhvr>
                                      <p:to>
                                        <a:schemeClr val="accent1"/>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315">
                                            <p:txEl>
                                              <p:pRg st="1" end="1"/>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315">
                                            <p:txEl>
                                              <p:pRg st="2" end="2"/>
                                            </p:txEl>
                                          </p:spTgt>
                                        </p:tgtEl>
                                        <p:attrNameLst>
                                          <p:attrName>ppt_c</p:attrName>
                                        </p:attrNameLst>
                                      </p:cBhvr>
                                      <p:to>
                                        <a:schemeClr val="accent1"/>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315">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676400" y="609600"/>
            <a:ext cx="8839200" cy="1143000"/>
          </a:xfrm>
        </p:spPr>
        <p:txBody>
          <a:bodyPr>
            <a:normAutofit fontScale="90000"/>
          </a:bodyPr>
          <a:lstStyle/>
          <a:p>
            <a:pPr algn="ctr"/>
            <a:r>
              <a:rPr lang="en-US" altLang="en-US" dirty="0"/>
              <a:t>Modes of speciation </a:t>
            </a:r>
            <a:r>
              <a:rPr lang="en-US" altLang="en-US" dirty="0" smtClean="0"/>
              <a:t/>
            </a:r>
            <a:br>
              <a:rPr lang="en-US" altLang="en-US" dirty="0" smtClean="0"/>
            </a:br>
            <a:r>
              <a:rPr lang="en-US" altLang="en-US" sz="3600" i="1" dirty="0"/>
              <a:t>(based on how gene flow is interrupted)</a:t>
            </a:r>
            <a:endParaRPr lang="en-US" altLang="en-US" dirty="0"/>
          </a:p>
        </p:txBody>
      </p:sp>
      <p:sp>
        <p:nvSpPr>
          <p:cNvPr id="14339" name="Rectangle 3"/>
          <p:cNvSpPr>
            <a:spLocks noGrp="1" noChangeArrowheads="1"/>
          </p:cNvSpPr>
          <p:nvPr>
            <p:ph type="body" sz="half" idx="1"/>
          </p:nvPr>
        </p:nvSpPr>
        <p:spPr/>
        <p:txBody>
          <a:bodyPr/>
          <a:lstStyle/>
          <a:p>
            <a:r>
              <a:rPr lang="en-US" altLang="en-US" sz="3600" i="1" u="sng"/>
              <a:t>Allopatric:</a:t>
            </a:r>
            <a:r>
              <a:rPr lang="en-US" altLang="en-US" sz="3600"/>
              <a:t>  </a:t>
            </a:r>
            <a:r>
              <a:rPr lang="en-US" altLang="en-US" sz="2000" b="1"/>
              <a:t>populations segregated by a geographical barrier; can result in adaptive radiation (island species)</a:t>
            </a:r>
          </a:p>
          <a:p>
            <a:r>
              <a:rPr lang="en-US" altLang="en-US" sz="3600" i="1" u="sng"/>
              <a:t>Sympatric:</a:t>
            </a:r>
            <a:r>
              <a:rPr lang="en-US" altLang="en-US" sz="3600"/>
              <a:t>  </a:t>
            </a:r>
            <a:r>
              <a:rPr lang="en-US" altLang="en-US" sz="2000" b="1"/>
              <a:t>reproductively isolated subpopulation in the midst of its parent population (change in genome); polyploidy in plants; cichlid fishes</a:t>
            </a:r>
          </a:p>
        </p:txBody>
      </p:sp>
      <p:pic>
        <p:nvPicPr>
          <p:cNvPr id="14344" name="Picture 8" descr="24-06-SpeciationModes-L.gif                                    0000002BBIOLOGY6eCIPLchapters18-28     B847A324:"/>
          <p:cNvPicPr>
            <a:picLocks noGrp="1" noChangeAspect="1" noChangeArrowheads="1"/>
          </p:cNvPicPr>
          <p:nvPr>
            <p:ph type="clipArt" sz="half" idx="2"/>
          </p:nvPr>
        </p:nvPicPr>
        <p:blipFill>
          <a:blip r:embed="rId3" cstate="print"/>
          <a:stretch>
            <a:fillRect/>
          </a:stretch>
        </p:blipFill>
        <p:spPr>
          <a:xfrm>
            <a:off x="6172200" y="2203930"/>
            <a:ext cx="3810000" cy="3669341"/>
          </a:xfrm>
        </p:spPr>
      </p:pic>
    </p:spTree>
    <p:extLst>
      <p:ext uri="{BB962C8B-B14F-4D97-AF65-F5344CB8AC3E}">
        <p14:creationId xmlns:p14="http://schemas.microsoft.com/office/powerpoint/2010/main" val="336457427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4339">
                                            <p:txEl>
                                              <p:pRg st="0" end="0"/>
                                            </p:txEl>
                                          </p:spTgt>
                                        </p:tgtEl>
                                        <p:attrNameLst>
                                          <p:attrName>ppt_c</p:attrName>
                                        </p:attrNameLst>
                                      </p:cBhvr>
                                      <p:to>
                                        <a:schemeClr val="accent1"/>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4339">
                                            <p:txEl>
                                              <p:pRg st="1" end="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Punctuated equilibria</a:t>
            </a:r>
          </a:p>
        </p:txBody>
      </p:sp>
      <p:sp>
        <p:nvSpPr>
          <p:cNvPr id="15363" name="Rectangle 3"/>
          <p:cNvSpPr>
            <a:spLocks noGrp="1" noChangeArrowheads="1"/>
          </p:cNvSpPr>
          <p:nvPr>
            <p:ph type="body" sz="half" idx="1"/>
          </p:nvPr>
        </p:nvSpPr>
        <p:spPr>
          <a:xfrm>
            <a:off x="1752600" y="1981200"/>
            <a:ext cx="4267200" cy="4114800"/>
          </a:xfrm>
        </p:spPr>
        <p:txBody>
          <a:bodyPr/>
          <a:lstStyle/>
          <a:p>
            <a:r>
              <a:rPr lang="en-US" altLang="en-US" sz="2400" b="1" i="1"/>
              <a:t>Tempo </a:t>
            </a:r>
            <a:r>
              <a:rPr lang="en-US" altLang="en-US" sz="2400" b="1"/>
              <a:t>of speciation:</a:t>
            </a:r>
            <a:r>
              <a:rPr lang="en-US" altLang="en-US" sz="2400"/>
              <a:t>      gradual vs. divergence in rapid bursts; Niles Eldredge and Stephen Jay Gould (1972); helped explain the non-gradual appearance of species in the fossil record</a:t>
            </a:r>
          </a:p>
        </p:txBody>
      </p:sp>
      <p:pic>
        <p:nvPicPr>
          <p:cNvPr id="15367" name="Picture 7" descr="24-17-SpeciationTempo-L.gif                                    0000002BBIOLOGY6eCIPLchapters18-28     B847A324:"/>
          <p:cNvPicPr>
            <a:picLocks noGrp="1" noChangeAspect="1" noChangeArrowheads="1"/>
          </p:cNvPicPr>
          <p:nvPr>
            <p:ph type="clipArt" sz="half" idx="2"/>
          </p:nvPr>
        </p:nvPicPr>
        <p:blipFill>
          <a:blip r:embed="rId3" cstate="print"/>
          <a:stretch>
            <a:fillRect/>
          </a:stretch>
        </p:blipFill>
        <p:spPr>
          <a:xfrm>
            <a:off x="6172200" y="2506429"/>
            <a:ext cx="3810000" cy="3064343"/>
          </a:xfrm>
        </p:spPr>
      </p:pic>
    </p:spTree>
    <p:extLst>
      <p:ext uri="{BB962C8B-B14F-4D97-AF65-F5344CB8AC3E}">
        <p14:creationId xmlns:p14="http://schemas.microsoft.com/office/powerpoint/2010/main" val="2487405112"/>
      </p:ext>
    </p:extLst>
  </p:cSld>
  <p:clrMapOvr>
    <a:masterClrMapping/>
  </p:clrMapOvr>
  <p:transition>
    <p:split orient="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Selection</a:t>
            </a:r>
            <a:endParaRPr lang="en-US" dirty="0"/>
          </a:p>
        </p:txBody>
      </p:sp>
      <p:sp>
        <p:nvSpPr>
          <p:cNvPr id="3" name="Text Placeholder 2"/>
          <p:cNvSpPr>
            <a:spLocks noGrp="1"/>
          </p:cNvSpPr>
          <p:nvPr>
            <p:ph type="body" sz="half" idx="1"/>
          </p:nvPr>
        </p:nvSpPr>
        <p:spPr/>
        <p:txBody>
          <a:bodyPr/>
          <a:lstStyle/>
          <a:p>
            <a:r>
              <a:rPr lang="en-US" dirty="0">
                <a:hlinkClick r:id="rId2"/>
              </a:rPr>
              <a:t>https://</a:t>
            </a:r>
            <a:r>
              <a:rPr lang="en-US" dirty="0" smtClean="0">
                <a:hlinkClick r:id="rId2"/>
              </a:rPr>
              <a:t>www.hhmi.org/biointeractive/making-fittest-natural-selection-and-adaptation</a:t>
            </a:r>
            <a:endParaRPr lang="en-US" dirty="0" smtClean="0"/>
          </a:p>
          <a:p>
            <a:endParaRPr lang="en-US" dirty="0"/>
          </a:p>
          <a:p>
            <a:r>
              <a:rPr lang="en-US" dirty="0" smtClean="0"/>
              <a:t>Rock Pocket Mouse (</a:t>
            </a:r>
            <a:r>
              <a:rPr lang="en-US" smtClean="0"/>
              <a:t>10 min)</a:t>
            </a:r>
            <a:endParaRPr lang="en-US"/>
          </a:p>
        </p:txBody>
      </p:sp>
      <p:sp>
        <p:nvSpPr>
          <p:cNvPr id="4" name="Online Image Placeholder 3"/>
          <p:cNvSpPr>
            <a:spLocks noGrp="1"/>
          </p:cNvSpPr>
          <p:nvPr>
            <p:ph type="clipArt" sz="half" idx="2"/>
          </p:nvPr>
        </p:nvSpPr>
        <p:spPr/>
      </p:sp>
    </p:spTree>
    <p:extLst>
      <p:ext uri="{BB962C8B-B14F-4D97-AF65-F5344CB8AC3E}">
        <p14:creationId xmlns:p14="http://schemas.microsoft.com/office/powerpoint/2010/main" val="2503477435"/>
      </p:ext>
    </p:extLst>
  </p:cSld>
  <p:clrMapOvr>
    <a:masterClrMapping/>
  </p:clrMapOvr>
  <p:transition>
    <p:split orient="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pic>
        <p:nvPicPr>
          <p:cNvPr id="5" name="Picture 6" descr="rav32223_01_05"/>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t="9766" b="9766"/>
          <a:stretch>
            <a:fillRect/>
          </a:stretch>
        </p:blipFill>
        <p:spPr bwMode="auto">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6754571"/>
      </p:ext>
    </p:extLst>
  </p:cSld>
  <p:clrMapOvr>
    <a:masterClrMapping/>
  </p:clrMapOvr>
  <p:transition>
    <p:split orient="ver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3" name="Object 3"/>
          <p:cNvGraphicFramePr>
            <a:graphicFrameLocks noGrp="1" noChangeAspect="1"/>
          </p:cNvGraphicFramePr>
          <p:nvPr>
            <p:ph type="clipArt" sz="half" idx="1"/>
          </p:nvPr>
        </p:nvGraphicFramePr>
        <p:xfrm>
          <a:off x="2662239" y="3009900"/>
          <a:ext cx="2905125" cy="2057400"/>
        </p:xfrm>
        <a:graphic>
          <a:graphicData uri="http://schemas.openxmlformats.org/presentationml/2006/ole">
            <mc:AlternateContent xmlns:mc="http://schemas.openxmlformats.org/markup-compatibility/2006">
              <mc:Choice xmlns:v="urn:schemas-microsoft-com:vml" Requires="v">
                <p:oleObj spid="_x0000_s8196" r:id="rId4" imgW="0" imgH="0" progId="MS_ClipArt_Gallery">
                  <p:embed/>
                </p:oleObj>
              </mc:Choice>
              <mc:Fallback>
                <p:oleObj r:id="rId4" imgW="0" imgH="0" progId="MS_ClipArt_Gallery">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2239" y="3009900"/>
                        <a:ext cx="29051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34" name="Rectangle 4"/>
          <p:cNvSpPr>
            <a:spLocks noGrp="1" noChangeArrowheads="1"/>
          </p:cNvSpPr>
          <p:nvPr>
            <p:ph type="body" sz="half" idx="2"/>
          </p:nvPr>
        </p:nvSpPr>
        <p:spPr>
          <a:xfrm>
            <a:off x="6172200" y="3124200"/>
            <a:ext cx="4191000" cy="2971800"/>
          </a:xfrm>
        </p:spPr>
        <p:txBody>
          <a:bodyPr/>
          <a:lstStyle/>
          <a:p>
            <a:pPr eaLnBrk="1" hangingPunct="1"/>
            <a:r>
              <a:rPr lang="en-US" altLang="en-US" sz="3600" i="1">
                <a:ea typeface="ＭＳ Ｐゴシック" panose="020B0600070205080204" pitchFamily="34" charset="-128"/>
              </a:rPr>
              <a:t>Phylogeny &amp; Systematics</a:t>
            </a:r>
            <a:endParaRPr lang="en-US" altLang="en-US" sz="3600">
              <a:ea typeface="ＭＳ Ｐゴシック" panose="020B0600070205080204" pitchFamily="34" charset="-128"/>
            </a:endParaRPr>
          </a:p>
        </p:txBody>
      </p:sp>
    </p:spTree>
    <p:extLst>
      <p:ext uri="{BB962C8B-B14F-4D97-AF65-F5344CB8AC3E}">
        <p14:creationId xmlns:p14="http://schemas.microsoft.com/office/powerpoint/2010/main" val="2468853404"/>
      </p:ext>
    </p:extLst>
  </p:cSld>
  <p:clrMapOvr>
    <a:masterClrMapping/>
  </p:clrMapOvr>
  <p:transition>
    <p:split dir="in"/>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noChangeArrowheads="1"/>
          </p:cNvSpPr>
          <p:nvPr>
            <p:ph type="title" idx="4294967295"/>
          </p:nvPr>
        </p:nvSpPr>
        <p:spPr/>
        <p:txBody>
          <a:bodyPr/>
          <a:lstStyle/>
          <a:p>
            <a:pPr eaLnBrk="1" hangingPunct="1"/>
            <a:r>
              <a:rPr lang="en-US" altLang="en-US" smtClean="0">
                <a:latin typeface="Arial" panose="020B0604020202020204" pitchFamily="34" charset="0"/>
                <a:ea typeface="ＭＳ Ｐゴシック" panose="020B0600070205080204" pitchFamily="34" charset="-128"/>
              </a:rPr>
              <a:t>Fig. 1.10</a:t>
            </a:r>
          </a:p>
        </p:txBody>
      </p:sp>
      <p:sp>
        <p:nvSpPr>
          <p:cNvPr id="20482" name="TextBox 24"/>
          <p:cNvSpPr txBox="1">
            <a:spLocks noChangeArrowheads="1"/>
          </p:cNvSpPr>
          <p:nvPr/>
        </p:nvSpPr>
        <p:spPr bwMode="auto">
          <a:xfrm>
            <a:off x="3006725" y="127000"/>
            <a:ext cx="61785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US" altLang="en-US" sz="900">
                <a:latin typeface="Arial" panose="020B0604020202020204" pitchFamily="34" charset="0"/>
                <a:cs typeface="Arial" panose="020B0604020202020204" pitchFamily="34" charset="0"/>
              </a:rPr>
              <a:t>Copyright © The McGraw-Hill Companies, Inc. Permission required for reproduction or display.</a:t>
            </a:r>
          </a:p>
        </p:txBody>
      </p:sp>
      <p:pic>
        <p:nvPicPr>
          <p:cNvPr id="20483" name="Picture 64" descr="rav32223_01_10_unlaba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7789" y="423864"/>
            <a:ext cx="6931025" cy="631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68"/>
          <p:cNvSpPr>
            <a:spLocks noChangeArrowheads="1"/>
          </p:cNvSpPr>
          <p:nvPr/>
        </p:nvSpPr>
        <p:spPr bwMode="auto">
          <a:xfrm>
            <a:off x="3114675" y="1966914"/>
            <a:ext cx="6873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solidFill>
                  <a:srgbClr val="000000"/>
                </a:solidFill>
                <a:latin typeface="Arial" panose="020B0604020202020204" pitchFamily="34" charset="0"/>
              </a:rPr>
              <a:t>Human</a:t>
            </a:r>
            <a:endParaRPr lang="en-US" altLang="en-US" b="1">
              <a:latin typeface="Arial" panose="020B0604020202020204" pitchFamily="34" charset="0"/>
            </a:endParaRPr>
          </a:p>
        </p:txBody>
      </p:sp>
      <p:sp>
        <p:nvSpPr>
          <p:cNvPr id="20485" name="Rectangle 69"/>
          <p:cNvSpPr>
            <a:spLocks noChangeArrowheads="1"/>
          </p:cNvSpPr>
          <p:nvPr/>
        </p:nvSpPr>
        <p:spPr bwMode="auto">
          <a:xfrm>
            <a:off x="4068764" y="1966914"/>
            <a:ext cx="7389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solidFill>
                  <a:srgbClr val="000000"/>
                </a:solidFill>
                <a:latin typeface="Arial" panose="020B0604020202020204" pitchFamily="34" charset="0"/>
              </a:rPr>
              <a:t>Rhesus</a:t>
            </a:r>
            <a:endParaRPr lang="en-US" altLang="en-US" b="1">
              <a:latin typeface="Arial" panose="020B0604020202020204" pitchFamily="34" charset="0"/>
            </a:endParaRPr>
          </a:p>
        </p:txBody>
      </p:sp>
      <p:sp>
        <p:nvSpPr>
          <p:cNvPr id="20486" name="Rectangle 70"/>
          <p:cNvSpPr>
            <a:spLocks noChangeArrowheads="1"/>
          </p:cNvSpPr>
          <p:nvPr/>
        </p:nvSpPr>
        <p:spPr bwMode="auto">
          <a:xfrm>
            <a:off x="5676900" y="1966914"/>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solidFill>
                  <a:srgbClr val="000000"/>
                </a:solidFill>
                <a:latin typeface="Arial" panose="020B0604020202020204" pitchFamily="34" charset="0"/>
              </a:rPr>
              <a:t>Dog</a:t>
            </a:r>
            <a:endParaRPr lang="en-US" altLang="en-US" b="1">
              <a:latin typeface="Arial" panose="020B0604020202020204" pitchFamily="34" charset="0"/>
            </a:endParaRPr>
          </a:p>
        </p:txBody>
      </p:sp>
      <p:sp>
        <p:nvSpPr>
          <p:cNvPr id="20487" name="Rectangle 77"/>
          <p:cNvSpPr>
            <a:spLocks noChangeArrowheads="1"/>
          </p:cNvSpPr>
          <p:nvPr/>
        </p:nvSpPr>
        <p:spPr bwMode="auto">
          <a:xfrm>
            <a:off x="3586163" y="5868989"/>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solidFill>
                  <a:srgbClr val="000000"/>
                </a:solidFill>
                <a:latin typeface="Arial" panose="020B0604020202020204" pitchFamily="34" charset="0"/>
              </a:rPr>
              <a:t>0</a:t>
            </a:r>
            <a:endParaRPr lang="en-US" altLang="en-US" b="1">
              <a:latin typeface="Arial" panose="020B0604020202020204" pitchFamily="34" charset="0"/>
            </a:endParaRPr>
          </a:p>
        </p:txBody>
      </p:sp>
      <p:sp>
        <p:nvSpPr>
          <p:cNvPr id="20488" name="Rectangle 78"/>
          <p:cNvSpPr>
            <a:spLocks noChangeArrowheads="1"/>
          </p:cNvSpPr>
          <p:nvPr/>
        </p:nvSpPr>
        <p:spPr bwMode="auto">
          <a:xfrm>
            <a:off x="6307139" y="5868989"/>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solidFill>
                  <a:srgbClr val="000000"/>
                </a:solidFill>
                <a:latin typeface="Arial" panose="020B0604020202020204" pitchFamily="34" charset="0"/>
              </a:rPr>
              <a:t>40</a:t>
            </a:r>
            <a:endParaRPr lang="en-US" altLang="en-US" b="1">
              <a:latin typeface="Arial" panose="020B0604020202020204" pitchFamily="34" charset="0"/>
            </a:endParaRPr>
          </a:p>
        </p:txBody>
      </p:sp>
      <p:sp>
        <p:nvSpPr>
          <p:cNvPr id="20489" name="Rectangle 79"/>
          <p:cNvSpPr>
            <a:spLocks noChangeArrowheads="1"/>
          </p:cNvSpPr>
          <p:nvPr/>
        </p:nvSpPr>
        <p:spPr bwMode="auto">
          <a:xfrm>
            <a:off x="5619751" y="5868989"/>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solidFill>
                  <a:srgbClr val="000000"/>
                </a:solidFill>
                <a:latin typeface="Arial" panose="020B0604020202020204" pitchFamily="34" charset="0"/>
              </a:rPr>
              <a:t>30</a:t>
            </a:r>
            <a:endParaRPr lang="en-US" altLang="en-US" b="1">
              <a:latin typeface="Arial" panose="020B0604020202020204" pitchFamily="34" charset="0"/>
            </a:endParaRPr>
          </a:p>
        </p:txBody>
      </p:sp>
      <p:sp>
        <p:nvSpPr>
          <p:cNvPr id="20490" name="Rectangle 80"/>
          <p:cNvSpPr>
            <a:spLocks noChangeArrowheads="1"/>
          </p:cNvSpPr>
          <p:nvPr/>
        </p:nvSpPr>
        <p:spPr bwMode="auto">
          <a:xfrm>
            <a:off x="4926014" y="5868989"/>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solidFill>
                  <a:srgbClr val="000000"/>
                </a:solidFill>
                <a:latin typeface="Arial" panose="020B0604020202020204" pitchFamily="34" charset="0"/>
              </a:rPr>
              <a:t>20</a:t>
            </a:r>
            <a:endParaRPr lang="en-US" altLang="en-US" b="1">
              <a:latin typeface="Arial" panose="020B0604020202020204" pitchFamily="34" charset="0"/>
            </a:endParaRPr>
          </a:p>
        </p:txBody>
      </p:sp>
      <p:sp>
        <p:nvSpPr>
          <p:cNvPr id="20491" name="Rectangle 81"/>
          <p:cNvSpPr>
            <a:spLocks noChangeArrowheads="1"/>
          </p:cNvSpPr>
          <p:nvPr/>
        </p:nvSpPr>
        <p:spPr bwMode="auto">
          <a:xfrm>
            <a:off x="4225926" y="5868989"/>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solidFill>
                  <a:srgbClr val="000000"/>
                </a:solidFill>
                <a:latin typeface="Arial" panose="020B0604020202020204" pitchFamily="34" charset="0"/>
              </a:rPr>
              <a:t>10</a:t>
            </a:r>
            <a:endParaRPr lang="en-US" altLang="en-US" b="1">
              <a:latin typeface="Arial" panose="020B0604020202020204" pitchFamily="34" charset="0"/>
            </a:endParaRPr>
          </a:p>
        </p:txBody>
      </p:sp>
      <p:sp>
        <p:nvSpPr>
          <p:cNvPr id="20492" name="Rectangle 82"/>
          <p:cNvSpPr>
            <a:spLocks noChangeArrowheads="1"/>
          </p:cNvSpPr>
          <p:nvPr/>
        </p:nvSpPr>
        <p:spPr bwMode="auto">
          <a:xfrm>
            <a:off x="7743826" y="5868989"/>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solidFill>
                  <a:srgbClr val="000000"/>
                </a:solidFill>
                <a:latin typeface="Arial" panose="020B0604020202020204" pitchFamily="34" charset="0"/>
              </a:rPr>
              <a:t>60</a:t>
            </a:r>
            <a:endParaRPr lang="en-US" altLang="en-US" b="1">
              <a:latin typeface="Arial" panose="020B0604020202020204" pitchFamily="34" charset="0"/>
            </a:endParaRPr>
          </a:p>
        </p:txBody>
      </p:sp>
      <p:sp>
        <p:nvSpPr>
          <p:cNvPr id="20493" name="Rectangle 83"/>
          <p:cNvSpPr>
            <a:spLocks noChangeArrowheads="1"/>
          </p:cNvSpPr>
          <p:nvPr/>
        </p:nvSpPr>
        <p:spPr bwMode="auto">
          <a:xfrm>
            <a:off x="7013576" y="5868989"/>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solidFill>
                  <a:srgbClr val="000000"/>
                </a:solidFill>
                <a:latin typeface="Arial" panose="020B0604020202020204" pitchFamily="34" charset="0"/>
              </a:rPr>
              <a:t>50</a:t>
            </a:r>
            <a:endParaRPr lang="en-US" altLang="en-US" b="1">
              <a:latin typeface="Arial" panose="020B0604020202020204" pitchFamily="34" charset="0"/>
            </a:endParaRPr>
          </a:p>
        </p:txBody>
      </p:sp>
      <p:sp>
        <p:nvSpPr>
          <p:cNvPr id="20494" name="Rectangle 84"/>
          <p:cNvSpPr>
            <a:spLocks noChangeArrowheads="1"/>
          </p:cNvSpPr>
          <p:nvPr/>
        </p:nvSpPr>
        <p:spPr bwMode="auto">
          <a:xfrm>
            <a:off x="8435976" y="5868989"/>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solidFill>
                  <a:srgbClr val="000000"/>
                </a:solidFill>
                <a:latin typeface="Arial" panose="020B0604020202020204" pitchFamily="34" charset="0"/>
              </a:rPr>
              <a:t>70</a:t>
            </a:r>
            <a:endParaRPr lang="en-US" altLang="en-US" b="1">
              <a:latin typeface="Arial" panose="020B0604020202020204" pitchFamily="34" charset="0"/>
            </a:endParaRPr>
          </a:p>
        </p:txBody>
      </p:sp>
      <p:sp>
        <p:nvSpPr>
          <p:cNvPr id="20495" name="Text Box 95"/>
          <p:cNvSpPr txBox="1">
            <a:spLocks noChangeArrowheads="1"/>
          </p:cNvSpPr>
          <p:nvPr/>
        </p:nvSpPr>
        <p:spPr bwMode="auto">
          <a:xfrm>
            <a:off x="2959101" y="6172201"/>
            <a:ext cx="63611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b="1">
                <a:latin typeface="Arial" panose="020B0604020202020204" pitchFamily="34" charset="0"/>
              </a:rPr>
              <a:t>Number of  Amino Acid Differences in a Hemoglobin Polypeptide</a:t>
            </a:r>
          </a:p>
        </p:txBody>
      </p:sp>
      <p:sp>
        <p:nvSpPr>
          <p:cNvPr id="20496" name="Text Box 96"/>
          <p:cNvSpPr txBox="1">
            <a:spLocks noChangeArrowheads="1"/>
          </p:cNvSpPr>
          <p:nvPr/>
        </p:nvSpPr>
        <p:spPr bwMode="auto">
          <a:xfrm>
            <a:off x="8153401" y="1968501"/>
            <a:ext cx="542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b="1">
                <a:latin typeface="Arial" panose="020B0604020202020204" pitchFamily="34" charset="0"/>
              </a:rPr>
              <a:t>Frog</a:t>
            </a:r>
          </a:p>
        </p:txBody>
      </p:sp>
      <p:sp>
        <p:nvSpPr>
          <p:cNvPr id="20497" name="Text Box 97"/>
          <p:cNvSpPr txBox="1">
            <a:spLocks noChangeArrowheads="1"/>
          </p:cNvSpPr>
          <p:nvPr/>
        </p:nvSpPr>
        <p:spPr bwMode="auto">
          <a:xfrm>
            <a:off x="6591301" y="1968501"/>
            <a:ext cx="498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b="1">
                <a:latin typeface="Arial" panose="020B0604020202020204" pitchFamily="34" charset="0"/>
              </a:rPr>
              <a:t>Bird</a:t>
            </a:r>
          </a:p>
        </p:txBody>
      </p:sp>
    </p:spTree>
    <p:extLst>
      <p:ext uri="{BB962C8B-B14F-4D97-AF65-F5344CB8AC3E}">
        <p14:creationId xmlns:p14="http://schemas.microsoft.com/office/powerpoint/2010/main" val="2317782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Hardy-Weinberg Theorem</a:t>
            </a:r>
          </a:p>
        </p:txBody>
      </p:sp>
      <p:sp>
        <p:nvSpPr>
          <p:cNvPr id="7171" name="Rectangle 3"/>
          <p:cNvSpPr>
            <a:spLocks noGrp="1" noChangeArrowheads="1"/>
          </p:cNvSpPr>
          <p:nvPr>
            <p:ph type="body" sz="half" idx="1"/>
          </p:nvPr>
        </p:nvSpPr>
        <p:spPr>
          <a:xfrm>
            <a:off x="2057400" y="1981200"/>
            <a:ext cx="4572000" cy="4114800"/>
          </a:xfrm>
        </p:spPr>
        <p:txBody>
          <a:bodyPr>
            <a:noAutofit/>
          </a:bodyPr>
          <a:lstStyle/>
          <a:p>
            <a:r>
              <a:rPr lang="en-US" altLang="en-US" i="1" dirty="0"/>
              <a:t>Serves as a model for the genetic structure of a </a:t>
            </a:r>
            <a:r>
              <a:rPr lang="en-US" altLang="en-US" i="1" dirty="0" err="1"/>
              <a:t>nonevolving</a:t>
            </a:r>
            <a:r>
              <a:rPr lang="en-US" altLang="en-US" i="1" dirty="0"/>
              <a:t> population</a:t>
            </a:r>
            <a:r>
              <a:rPr lang="en-US" altLang="en-US" dirty="0"/>
              <a:t> (equilibrium)</a:t>
            </a:r>
          </a:p>
          <a:p>
            <a:r>
              <a:rPr lang="en-US" altLang="en-US" u="sng" dirty="0"/>
              <a:t>5 conditions:</a:t>
            </a:r>
          </a:p>
          <a:p>
            <a:pPr lvl="1"/>
            <a:r>
              <a:rPr lang="en-US" altLang="en-US" dirty="0"/>
              <a:t>1- Very large population size;</a:t>
            </a:r>
          </a:p>
          <a:p>
            <a:pPr lvl="1"/>
            <a:r>
              <a:rPr lang="en-US" altLang="en-US" dirty="0"/>
              <a:t>2- No migration;</a:t>
            </a:r>
          </a:p>
          <a:p>
            <a:pPr lvl="1"/>
            <a:r>
              <a:rPr lang="en-US" altLang="en-US" dirty="0"/>
              <a:t>3- No net mutations;</a:t>
            </a:r>
          </a:p>
          <a:p>
            <a:pPr lvl="1"/>
            <a:r>
              <a:rPr lang="en-US" altLang="en-US" dirty="0"/>
              <a:t>4- Random mating;</a:t>
            </a:r>
          </a:p>
          <a:p>
            <a:pPr lvl="1"/>
            <a:r>
              <a:rPr lang="en-US" altLang="en-US" dirty="0"/>
              <a:t>5- No natural selection</a:t>
            </a:r>
          </a:p>
        </p:txBody>
      </p:sp>
      <p:graphicFrame>
        <p:nvGraphicFramePr>
          <p:cNvPr id="7172" name="Object 4"/>
          <p:cNvGraphicFramePr>
            <a:graphicFrameLocks noGrp="1" noChangeAspect="1"/>
          </p:cNvGraphicFramePr>
          <p:nvPr>
            <p:ph type="clipArt" sz="half" idx="2"/>
          </p:nvPr>
        </p:nvGraphicFramePr>
        <p:xfrm>
          <a:off x="6400800" y="2854325"/>
          <a:ext cx="3810000" cy="2292350"/>
        </p:xfrm>
        <a:graphic>
          <a:graphicData uri="http://schemas.openxmlformats.org/presentationml/2006/ole">
            <mc:AlternateContent xmlns:mc="http://schemas.openxmlformats.org/markup-compatibility/2006">
              <mc:Choice xmlns:v="urn:schemas-microsoft-com:vml" Requires="v">
                <p:oleObj spid="_x0000_s2052" r:id="rId4" imgW="0" imgH="0" progId="">
                  <p:embed/>
                </p:oleObj>
              </mc:Choice>
              <mc:Fallback>
                <p:oleObj r:id="rId4" imgW="0" imgH="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2854325"/>
                        <a:ext cx="3810000" cy="2292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1984363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0" end="0"/>
                                            </p:txEl>
                                          </p:spTgt>
                                        </p:tgtEl>
                                        <p:attrNameLst>
                                          <p:attrName>ppt_c</p:attrName>
                                        </p:attrNameLst>
                                      </p:cBhvr>
                                      <p:to>
                                        <a:schemeClr val="fo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1" end="1"/>
                                            </p:txEl>
                                          </p:spTgt>
                                        </p:tgtEl>
                                        <p:attrNameLst>
                                          <p:attrName>ppt_c</p:attrName>
                                        </p:attrNameLst>
                                      </p:cBhvr>
                                      <p:to>
                                        <a:schemeClr val="folHlink"/>
                                      </p:to>
                                    </p:animClr>
                                  </p:subTnLst>
                                </p:cTn>
                              </p:par>
                              <p:par>
                                <p:cTn id="15" presetID="2" presetClass="entr" presetSubtype="8" fill="hold" grpId="0" nodeType="with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 calcmode="lin" valueType="num">
                                      <p:cBhvr additive="base">
                                        <p:cTn id="17" dur="5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17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2" end="2"/>
                                            </p:txEl>
                                          </p:spTgt>
                                        </p:tgtEl>
                                        <p:attrNameLst>
                                          <p:attrName>ppt_c</p:attrName>
                                        </p:attrNameLst>
                                      </p:cBhvr>
                                      <p:to>
                                        <a:schemeClr val="folHlink"/>
                                      </p:to>
                                    </p:animClr>
                                  </p:subTnLst>
                                </p:cTn>
                              </p:par>
                              <p:par>
                                <p:cTn id="19" presetID="2" presetClass="entr" presetSubtype="8" fill="hold" grpId="0" nodeType="withEffect">
                                  <p:stCondLst>
                                    <p:cond delay="0"/>
                                  </p:stCondLst>
                                  <p:childTnLst>
                                    <p:set>
                                      <p:cBhvr>
                                        <p:cTn id="20" dur="1" fill="hold">
                                          <p:stCondLst>
                                            <p:cond delay="0"/>
                                          </p:stCondLst>
                                        </p:cTn>
                                        <p:tgtEl>
                                          <p:spTgt spid="7171">
                                            <p:txEl>
                                              <p:pRg st="3" end="3"/>
                                            </p:txEl>
                                          </p:spTgt>
                                        </p:tgtEl>
                                        <p:attrNameLst>
                                          <p:attrName>style.visibility</p:attrName>
                                        </p:attrNameLst>
                                      </p:cBhvr>
                                      <p:to>
                                        <p:strVal val="visible"/>
                                      </p:to>
                                    </p:set>
                                    <p:anim calcmode="lin" valueType="num">
                                      <p:cBhvr additive="base">
                                        <p:cTn id="21" dur="500" fill="hold"/>
                                        <p:tgtEl>
                                          <p:spTgt spid="717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7171">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3" end="3"/>
                                            </p:txEl>
                                          </p:spTgt>
                                        </p:tgtEl>
                                        <p:attrNameLst>
                                          <p:attrName>ppt_c</p:attrName>
                                        </p:attrNameLst>
                                      </p:cBhvr>
                                      <p:to>
                                        <a:schemeClr val="folHlink"/>
                                      </p:to>
                                    </p:animClr>
                                  </p:subTnLst>
                                </p:cTn>
                              </p:par>
                              <p:par>
                                <p:cTn id="23" presetID="2" presetClass="entr" presetSubtype="8" fill="hold" grpId="0" nodeType="withEffect">
                                  <p:stCondLst>
                                    <p:cond delay="0"/>
                                  </p:stCondLst>
                                  <p:childTnLst>
                                    <p:set>
                                      <p:cBhvr>
                                        <p:cTn id="24" dur="1" fill="hold">
                                          <p:stCondLst>
                                            <p:cond delay="0"/>
                                          </p:stCondLst>
                                        </p:cTn>
                                        <p:tgtEl>
                                          <p:spTgt spid="7171">
                                            <p:txEl>
                                              <p:pRg st="4" end="4"/>
                                            </p:txEl>
                                          </p:spTgt>
                                        </p:tgtEl>
                                        <p:attrNameLst>
                                          <p:attrName>style.visibility</p:attrName>
                                        </p:attrNameLst>
                                      </p:cBhvr>
                                      <p:to>
                                        <p:strVal val="visible"/>
                                      </p:to>
                                    </p:set>
                                    <p:anim calcmode="lin" valueType="num">
                                      <p:cBhvr additive="base">
                                        <p:cTn id="25" dur="500" fill="hold"/>
                                        <p:tgtEl>
                                          <p:spTgt spid="717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71">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4" end="4"/>
                                            </p:txEl>
                                          </p:spTgt>
                                        </p:tgtEl>
                                        <p:attrNameLst>
                                          <p:attrName>ppt_c</p:attrName>
                                        </p:attrNameLst>
                                      </p:cBhvr>
                                      <p:to>
                                        <a:schemeClr val="folHlink"/>
                                      </p:to>
                                    </p:animClr>
                                  </p:subTnLst>
                                </p:cTn>
                              </p:par>
                              <p:par>
                                <p:cTn id="27" presetID="2" presetClass="entr" presetSubtype="8" fill="hold" grpId="0" nodeType="withEffect">
                                  <p:stCondLst>
                                    <p:cond delay="0"/>
                                  </p:stCondLst>
                                  <p:childTnLst>
                                    <p:set>
                                      <p:cBhvr>
                                        <p:cTn id="28" dur="1" fill="hold">
                                          <p:stCondLst>
                                            <p:cond delay="0"/>
                                          </p:stCondLst>
                                        </p:cTn>
                                        <p:tgtEl>
                                          <p:spTgt spid="7171">
                                            <p:txEl>
                                              <p:pRg st="5" end="5"/>
                                            </p:txEl>
                                          </p:spTgt>
                                        </p:tgtEl>
                                        <p:attrNameLst>
                                          <p:attrName>style.visibility</p:attrName>
                                        </p:attrNameLst>
                                      </p:cBhvr>
                                      <p:to>
                                        <p:strVal val="visible"/>
                                      </p:to>
                                    </p:set>
                                    <p:anim calcmode="lin" valueType="num">
                                      <p:cBhvr additive="base">
                                        <p:cTn id="29" dur="500" fill="hold"/>
                                        <p:tgtEl>
                                          <p:spTgt spid="7171">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171">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5" end="5"/>
                                            </p:txEl>
                                          </p:spTgt>
                                        </p:tgtEl>
                                        <p:attrNameLst>
                                          <p:attrName>ppt_c</p:attrName>
                                        </p:attrNameLst>
                                      </p:cBhvr>
                                      <p:to>
                                        <a:schemeClr val="folHlink"/>
                                      </p:to>
                                    </p:animClr>
                                  </p:subTnLst>
                                </p:cTn>
                              </p:par>
                              <p:par>
                                <p:cTn id="31" presetID="2" presetClass="entr" presetSubtype="8" fill="hold" grpId="0" nodeType="withEffect">
                                  <p:stCondLst>
                                    <p:cond delay="0"/>
                                  </p:stCondLst>
                                  <p:childTnLst>
                                    <p:set>
                                      <p:cBhvr>
                                        <p:cTn id="32" dur="1" fill="hold">
                                          <p:stCondLst>
                                            <p:cond delay="0"/>
                                          </p:stCondLst>
                                        </p:cTn>
                                        <p:tgtEl>
                                          <p:spTgt spid="7171">
                                            <p:txEl>
                                              <p:pRg st="6" end="6"/>
                                            </p:txEl>
                                          </p:spTgt>
                                        </p:tgtEl>
                                        <p:attrNameLst>
                                          <p:attrName>style.visibility</p:attrName>
                                        </p:attrNameLst>
                                      </p:cBhvr>
                                      <p:to>
                                        <p:strVal val="visible"/>
                                      </p:to>
                                    </p:set>
                                    <p:anim calcmode="lin" valueType="num">
                                      <p:cBhvr additive="base">
                                        <p:cTn id="33" dur="500" fill="hold"/>
                                        <p:tgtEl>
                                          <p:spTgt spid="7171">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7171">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6" end="6"/>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2209800" y="2057400"/>
            <a:ext cx="228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a:t>https://www.youtube.com/watch?v=fWNJE6t6fZE</a:t>
            </a:r>
          </a:p>
        </p:txBody>
      </p:sp>
      <p:sp>
        <p:nvSpPr>
          <p:cNvPr id="6147" name="TextBox 2"/>
          <p:cNvSpPr txBox="1">
            <a:spLocks noChangeArrowheads="1"/>
          </p:cNvSpPr>
          <p:nvPr/>
        </p:nvSpPr>
        <p:spPr bwMode="auto">
          <a:xfrm>
            <a:off x="2971801" y="688976"/>
            <a:ext cx="51228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4800"/>
              <a:t>More than the Birds</a:t>
            </a:r>
          </a:p>
        </p:txBody>
      </p:sp>
      <p:pic>
        <p:nvPicPr>
          <p:cNvPr id="614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56201" y="2971800"/>
            <a:ext cx="51784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79546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676400" y="609600"/>
            <a:ext cx="8839200" cy="1143000"/>
          </a:xfrm>
        </p:spPr>
        <p:txBody>
          <a:bodyPr/>
          <a:lstStyle/>
          <a:p>
            <a:pPr eaLnBrk="1" hangingPunct="1"/>
            <a:r>
              <a:rPr lang="en-US" altLang="en-US" smtClean="0">
                <a:ea typeface="ＭＳ Ｐゴシック" panose="020B0600070205080204" pitchFamily="34" charset="-128"/>
              </a:rPr>
              <a:t>Phylogeny: </a:t>
            </a:r>
            <a:r>
              <a:rPr lang="en-US" altLang="en-US" sz="3200" i="1">
                <a:ea typeface="ＭＳ Ｐゴシック" panose="020B0600070205080204" pitchFamily="34" charset="-128"/>
              </a:rPr>
              <a:t>the evolutionary history of a species</a:t>
            </a:r>
            <a:endParaRPr lang="en-US" altLang="en-US" smtClean="0">
              <a:ea typeface="ＭＳ Ｐゴシック" panose="020B0600070205080204" pitchFamily="34" charset="-128"/>
            </a:endParaRPr>
          </a:p>
        </p:txBody>
      </p:sp>
      <p:sp>
        <p:nvSpPr>
          <p:cNvPr id="10243" name="Rectangle 3"/>
          <p:cNvSpPr>
            <a:spLocks noGrp="1" noChangeArrowheads="1"/>
          </p:cNvSpPr>
          <p:nvPr>
            <p:ph type="body" sz="half" idx="1"/>
          </p:nvPr>
        </p:nvSpPr>
        <p:spPr/>
        <p:txBody>
          <a:bodyPr/>
          <a:lstStyle/>
          <a:p>
            <a:pPr eaLnBrk="1" hangingPunct="1"/>
            <a:r>
              <a:rPr lang="en-US" altLang="en-US" sz="2400" i="1" u="sng">
                <a:ea typeface="ＭＳ Ｐゴシック" panose="020B0600070205080204" pitchFamily="34" charset="-128"/>
              </a:rPr>
              <a:t>Systematics:</a:t>
            </a:r>
            <a:r>
              <a:rPr lang="en-US" altLang="en-US" sz="2400">
                <a:ea typeface="ＭＳ Ｐゴシック" panose="020B0600070205080204" pitchFamily="34" charset="-128"/>
              </a:rPr>
              <a:t>     	       the study of biological diversity in an evolutionary context</a:t>
            </a:r>
          </a:p>
          <a:p>
            <a:pPr eaLnBrk="1" hangingPunct="1"/>
            <a:r>
              <a:rPr lang="en-US" altLang="en-US" sz="2400" i="1" u="sng">
                <a:ea typeface="ＭＳ Ｐゴシック" panose="020B0600070205080204" pitchFamily="34" charset="-128"/>
              </a:rPr>
              <a:t>The fossil record</a:t>
            </a:r>
            <a:r>
              <a:rPr lang="en-US" altLang="en-US" sz="2400">
                <a:ea typeface="ＭＳ Ｐゴシック" panose="020B0600070205080204" pitchFamily="34" charset="-128"/>
              </a:rPr>
              <a:t>:           the ordered array of fossils,  within layers, or strata, of sedimentary rock</a:t>
            </a:r>
          </a:p>
          <a:p>
            <a:pPr eaLnBrk="1" hangingPunct="1"/>
            <a:r>
              <a:rPr lang="en-US" altLang="en-US" sz="2400" i="1">
                <a:ea typeface="ＭＳ Ｐゴシック" panose="020B0600070205080204" pitchFamily="34" charset="-128"/>
              </a:rPr>
              <a:t>Paleontologists</a:t>
            </a:r>
            <a:endParaRPr lang="en-US" altLang="en-US" sz="2400">
              <a:ea typeface="ＭＳ Ｐゴシック" panose="020B0600070205080204" pitchFamily="34" charset="-128"/>
            </a:endParaRPr>
          </a:p>
        </p:txBody>
      </p:sp>
      <p:pic>
        <p:nvPicPr>
          <p:cNvPr id="21507" name="Picture 7" descr="25-00-FossilPerch.jpg                                          0000002CBIOLOGY6eCIPLchapters18-28     B847A324:"/>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172200" y="2609850"/>
            <a:ext cx="3810000" cy="2857500"/>
          </a:xfrm>
        </p:spPr>
      </p:pic>
    </p:spTree>
    <p:extLst>
      <p:ext uri="{BB962C8B-B14F-4D97-AF65-F5344CB8AC3E}">
        <p14:creationId xmlns:p14="http://schemas.microsoft.com/office/powerpoint/2010/main" val="378756162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43">
                                            <p:txEl>
                                              <p:pRg st="0" end="0"/>
                                            </p:txEl>
                                          </p:spTgt>
                                        </p:tgtEl>
                                        <p:attrNameLst>
                                          <p:attrName>ppt_c</p:attrName>
                                        </p:attrNameLst>
                                      </p:cBhvr>
                                      <p:to>
                                        <a:schemeClr val="accent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43">
                                            <p:txEl>
                                              <p:pRg st="1" end="1"/>
                                            </p:txEl>
                                          </p:spTgt>
                                        </p:tgtEl>
                                        <p:attrNameLst>
                                          <p:attrName>ppt_c</p:attrName>
                                        </p:attrNameLst>
                                      </p:cBhvr>
                                      <p:to>
                                        <a:schemeClr val="accent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43">
                                            <p:txEl>
                                              <p:pRg st="2" end="2"/>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2209800" y="152400"/>
            <a:ext cx="7772400" cy="1066800"/>
          </a:xfrm>
        </p:spPr>
        <p:txBody>
          <a:bodyPr/>
          <a:lstStyle/>
          <a:p>
            <a:pPr eaLnBrk="1" hangingPunct="1"/>
            <a:r>
              <a:rPr lang="en-US" altLang="en-US" smtClean="0">
                <a:ea typeface="ＭＳ Ｐゴシック" panose="020B0600070205080204" pitchFamily="34" charset="-128"/>
              </a:rPr>
              <a:t>The fossil record</a:t>
            </a:r>
          </a:p>
        </p:txBody>
      </p:sp>
      <p:sp>
        <p:nvSpPr>
          <p:cNvPr id="11267" name="Rectangle 3"/>
          <p:cNvSpPr>
            <a:spLocks noGrp="1" noChangeArrowheads="1"/>
          </p:cNvSpPr>
          <p:nvPr>
            <p:ph type="body" sz="half" idx="1"/>
          </p:nvPr>
        </p:nvSpPr>
        <p:spPr>
          <a:xfrm>
            <a:off x="1524000" y="1981200"/>
            <a:ext cx="5029200" cy="4114800"/>
          </a:xfrm>
        </p:spPr>
        <p:txBody>
          <a:bodyPr rtlCol="0">
            <a:normAutofit lnSpcReduction="10000"/>
          </a:bodyPr>
          <a:lstStyle/>
          <a:p>
            <a:pPr>
              <a:defRPr/>
            </a:pPr>
            <a:r>
              <a:rPr lang="en-US" altLang="en-US" sz="2400" i="1" u="sng"/>
              <a:t>Sedimentary rock</a:t>
            </a:r>
            <a:r>
              <a:rPr lang="en-US" altLang="en-US" sz="2400"/>
              <a:t>:  rock formed from sand and mud that once settled on the bottom of seas, lakes, and marshes										</a:t>
            </a:r>
          </a:p>
          <a:p>
            <a:pPr>
              <a:defRPr/>
            </a:pPr>
            <a:r>
              <a:rPr lang="en-US" altLang="en-US" sz="2400" i="1" u="sng"/>
              <a:t>Dating</a:t>
            </a:r>
            <a:r>
              <a:rPr lang="en-US" altLang="en-US" sz="2400" i="1"/>
              <a:t>:</a:t>
            </a:r>
          </a:p>
          <a:p>
            <a:pPr>
              <a:defRPr/>
            </a:pPr>
            <a:r>
              <a:rPr lang="en-US" altLang="en-US" sz="2400"/>
              <a:t>1-</a:t>
            </a:r>
            <a:r>
              <a:rPr lang="en-US" altLang="en-US" sz="2400" i="1"/>
              <a:t> Relative~</a:t>
            </a:r>
            <a:r>
              <a:rPr lang="en-US" altLang="en-US" sz="2400"/>
              <a:t>  geologic time scale; sequence of species</a:t>
            </a:r>
          </a:p>
          <a:p>
            <a:pPr>
              <a:defRPr/>
            </a:pPr>
            <a:r>
              <a:rPr lang="en-US" altLang="en-US" sz="2400"/>
              <a:t>2-</a:t>
            </a:r>
            <a:r>
              <a:rPr lang="en-US" altLang="en-US" sz="2400" i="1"/>
              <a:t> Absolute~  </a:t>
            </a:r>
            <a:r>
              <a:rPr lang="en-US" altLang="en-US" sz="2400"/>
              <a:t>radiometric dating; age using half-lives of radioactive isotopes</a:t>
            </a:r>
          </a:p>
        </p:txBody>
      </p:sp>
      <p:pic>
        <p:nvPicPr>
          <p:cNvPr id="23555" name="Picture 7" descr="25-01-GalleryOfFossils.jpg                                     0000002CBIOLOGY6eCIPLchapters18-28     B847A324:"/>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629400" y="1066800"/>
            <a:ext cx="3810000" cy="2573338"/>
          </a:xfrm>
        </p:spPr>
      </p:pic>
      <p:pic>
        <p:nvPicPr>
          <p:cNvPr id="23556" name="Picture 8" descr="25-02-RadiometricDating-L.gif                                  0000002CBIOLOGY6eCIPLchapters18-28     B847A3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3810000"/>
            <a:ext cx="3810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180515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7">
                                            <p:txEl>
                                              <p:pRg st="0" end="0"/>
                                            </p:txEl>
                                          </p:spTgt>
                                        </p:tgtEl>
                                        <p:attrNameLst>
                                          <p:attrName>ppt_c</p:attrName>
                                        </p:attrNameLst>
                                      </p:cBhvr>
                                      <p:to>
                                        <a:schemeClr val="accent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7">
                                            <p:txEl>
                                              <p:pRg st="1" end="1"/>
                                            </p:txEl>
                                          </p:spTgt>
                                        </p:tgtEl>
                                        <p:attrNameLst>
                                          <p:attrName>ppt_c</p:attrName>
                                        </p:attrNameLst>
                                      </p:cBhvr>
                                      <p:to>
                                        <a:schemeClr val="accent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7">
                                            <p:txEl>
                                              <p:pRg st="2" end="2"/>
                                            </p:txEl>
                                          </p:spTgt>
                                        </p:tgtEl>
                                        <p:attrNameLst>
                                          <p:attrName>ppt_c</p:attrName>
                                        </p:attrNameLst>
                                      </p:cBhvr>
                                      <p:to>
                                        <a:schemeClr val="accent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7">
                                            <p:txEl>
                                              <p:pRg st="3" end="3"/>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9</a:t>
            </a:r>
            <a:endParaRPr lang="en-US" dirty="0"/>
          </a:p>
        </p:txBody>
      </p:sp>
      <p:sp>
        <p:nvSpPr>
          <p:cNvPr id="3" name="Content Placeholder 2"/>
          <p:cNvSpPr>
            <a:spLocks noGrp="1"/>
          </p:cNvSpPr>
          <p:nvPr>
            <p:ph idx="1"/>
          </p:nvPr>
        </p:nvSpPr>
        <p:spPr/>
        <p:txBody>
          <a:bodyPr/>
          <a:lstStyle/>
          <a:p>
            <a:r>
              <a:rPr lang="en-US" dirty="0" smtClean="0"/>
              <a:t>Extinction</a:t>
            </a:r>
          </a:p>
          <a:p>
            <a:r>
              <a:rPr lang="en-US" dirty="0" smtClean="0"/>
              <a:t>Objectives:</a:t>
            </a:r>
            <a:endParaRPr lang="en-US" dirty="0"/>
          </a:p>
          <a:p>
            <a:pPr marL="971550" lvl="1" indent="-514350">
              <a:buFont typeface="+mj-lt"/>
              <a:buAutoNum type="arabicPeriod"/>
            </a:pPr>
            <a:r>
              <a:rPr lang="en-US" dirty="0"/>
              <a:t>What types of populations are at the greatest risk for extinction?</a:t>
            </a:r>
          </a:p>
          <a:p>
            <a:pPr marL="971550" lvl="1" indent="-514350">
              <a:buFont typeface="+mj-lt"/>
              <a:buAutoNum type="arabicPeriod"/>
            </a:pPr>
            <a:r>
              <a:rPr lang="en-US" dirty="0"/>
              <a:t>Describe how antibiotic resistance can serve as an example of evolution</a:t>
            </a:r>
          </a:p>
          <a:p>
            <a:r>
              <a:rPr lang="en-US" dirty="0" smtClean="0"/>
              <a:t>Eulogy of the recently extinct writing project</a:t>
            </a:r>
            <a:endParaRPr lang="en-US" dirty="0"/>
          </a:p>
        </p:txBody>
      </p:sp>
    </p:spTree>
    <p:extLst>
      <p:ext uri="{BB962C8B-B14F-4D97-AF65-F5344CB8AC3E}">
        <p14:creationId xmlns:p14="http://schemas.microsoft.com/office/powerpoint/2010/main" val="26190400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rtlCol="0">
            <a:normAutofit/>
          </a:bodyPr>
          <a:lstStyle/>
          <a:p>
            <a:pPr>
              <a:defRPr/>
            </a:pPr>
            <a:r>
              <a:rPr lang="en-US" altLang="en-US" sz="3600" u="sng"/>
              <a:t>Biogeography</a:t>
            </a:r>
            <a:r>
              <a:rPr lang="en-US" altLang="en-US" sz="3600"/>
              <a:t>: </a:t>
            </a:r>
            <a:r>
              <a:rPr lang="en-US" altLang="en-US" sz="3600" i="1"/>
              <a:t>the study of the past and present distribution of species</a:t>
            </a:r>
            <a:endParaRPr lang="en-US" altLang="en-US" smtClean="0">
              <a:ea typeface="+mj-ea"/>
            </a:endParaRPr>
          </a:p>
        </p:txBody>
      </p:sp>
      <p:sp>
        <p:nvSpPr>
          <p:cNvPr id="12291" name="Rectangle 3"/>
          <p:cNvSpPr>
            <a:spLocks noGrp="1" noChangeArrowheads="1"/>
          </p:cNvSpPr>
          <p:nvPr>
            <p:ph type="body" sz="half" idx="1"/>
          </p:nvPr>
        </p:nvSpPr>
        <p:spPr>
          <a:xfrm>
            <a:off x="1676400" y="1981200"/>
            <a:ext cx="5943600" cy="4114800"/>
          </a:xfrm>
        </p:spPr>
        <p:txBody>
          <a:bodyPr/>
          <a:lstStyle/>
          <a:p>
            <a:pPr eaLnBrk="1" hangingPunct="1"/>
            <a:r>
              <a:rPr lang="en-US" altLang="en-US" i="1" smtClean="0">
                <a:ea typeface="ＭＳ Ｐゴシック" panose="020B0600070205080204" pitchFamily="34" charset="-128"/>
              </a:rPr>
              <a:t>Pangaea</a:t>
            </a:r>
            <a:r>
              <a:rPr lang="en-US" altLang="en-US" smtClean="0">
                <a:ea typeface="ＭＳ Ｐゴシック" panose="020B0600070205080204" pitchFamily="34" charset="-128"/>
              </a:rPr>
              <a:t>-250 mya 				√ Permian extinction				</a:t>
            </a:r>
          </a:p>
          <a:p>
            <a:pPr eaLnBrk="1" hangingPunct="1"/>
            <a:r>
              <a:rPr lang="en-US" altLang="en-US" i="1" smtClean="0">
                <a:ea typeface="ＭＳ Ｐゴシック" panose="020B0600070205080204" pitchFamily="34" charset="-128"/>
              </a:rPr>
              <a:t>Geographic isolation</a:t>
            </a:r>
            <a:r>
              <a:rPr lang="en-US" altLang="en-US" smtClean="0">
                <a:ea typeface="ＭＳ Ｐゴシック" panose="020B0600070205080204" pitchFamily="34" charset="-128"/>
              </a:rPr>
              <a:t>-180 mya		√ African/South American 			reptile fossil similarities       	√ Australian marsupials</a:t>
            </a:r>
          </a:p>
        </p:txBody>
      </p:sp>
      <p:pic>
        <p:nvPicPr>
          <p:cNvPr id="25603" name="Picture 7" descr="25-04-ContinentalDrift-L.gif                                   0000002CBIOLOGY6eCIPLchapters18-28     B847A324:"/>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756400" y="1981200"/>
            <a:ext cx="2641600" cy="4114800"/>
          </a:xfrm>
        </p:spPr>
      </p:pic>
    </p:spTree>
    <p:extLst>
      <p:ext uri="{BB962C8B-B14F-4D97-AF65-F5344CB8AC3E}">
        <p14:creationId xmlns:p14="http://schemas.microsoft.com/office/powerpoint/2010/main" val="391554216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2291">
                                            <p:txEl>
                                              <p:pRg st="0" end="0"/>
                                            </p:txEl>
                                          </p:spTgt>
                                        </p:tgtEl>
                                        <p:attrNameLst>
                                          <p:attrName>ppt_c</p:attrName>
                                        </p:attrNameLst>
                                      </p:cBhvr>
                                      <p:to>
                                        <a:schemeClr val="accent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2291">
                                            <p:txEl>
                                              <p:pRg st="1" end="1"/>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Mass extinction</a:t>
            </a:r>
          </a:p>
        </p:txBody>
      </p:sp>
      <p:sp>
        <p:nvSpPr>
          <p:cNvPr id="16387" name="Rectangle 3"/>
          <p:cNvSpPr>
            <a:spLocks noGrp="1" noChangeArrowheads="1"/>
          </p:cNvSpPr>
          <p:nvPr>
            <p:ph type="body" sz="half" idx="1"/>
          </p:nvPr>
        </p:nvSpPr>
        <p:spPr>
          <a:xfrm>
            <a:off x="1676400" y="1600200"/>
            <a:ext cx="3810000" cy="4572000"/>
          </a:xfrm>
        </p:spPr>
        <p:txBody>
          <a:bodyPr rtlCol="0">
            <a:normAutofit/>
          </a:bodyPr>
          <a:lstStyle/>
          <a:p>
            <a:pPr>
              <a:defRPr/>
            </a:pPr>
            <a:r>
              <a:rPr lang="en-US" altLang="en-US" sz="3600" i="1" u="sng"/>
              <a:t>Permian</a:t>
            </a:r>
            <a:r>
              <a:rPr lang="en-US" altLang="en-US" sz="3600"/>
              <a:t>          </a:t>
            </a:r>
            <a:r>
              <a:rPr lang="en-US" altLang="en-US"/>
              <a:t>(250 million years ago):  90% of marine animals; Pangea merge</a:t>
            </a:r>
            <a:endParaRPr lang="en-US" altLang="en-US" sz="3600"/>
          </a:p>
          <a:p>
            <a:pPr>
              <a:defRPr/>
            </a:pPr>
            <a:r>
              <a:rPr lang="en-US" altLang="en-US" sz="3600" i="1" u="sng"/>
              <a:t>Cretaceous</a:t>
            </a:r>
            <a:r>
              <a:rPr lang="en-US" altLang="en-US" sz="3600"/>
              <a:t>       </a:t>
            </a:r>
            <a:r>
              <a:rPr lang="en-US" altLang="en-US"/>
              <a:t>(65 million years ago):  death of dinosaurs, 50% of marine species; low angle comet</a:t>
            </a:r>
          </a:p>
        </p:txBody>
      </p:sp>
      <p:pic>
        <p:nvPicPr>
          <p:cNvPr id="27651" name="Picture 7" descr="25-06-AsteroidExtinction-L.jpg                                 0000002CBIOLOGY6eCIPLchapters18-28     B847A324:"/>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486400" y="1676400"/>
            <a:ext cx="5029200" cy="5029200"/>
          </a:xfrm>
        </p:spPr>
      </p:pic>
    </p:spTree>
    <p:extLst>
      <p:ext uri="{BB962C8B-B14F-4D97-AF65-F5344CB8AC3E}">
        <p14:creationId xmlns:p14="http://schemas.microsoft.com/office/powerpoint/2010/main" val="176389880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6387">
                                            <p:txEl>
                                              <p:pRg st="0" end="0"/>
                                            </p:txEl>
                                          </p:spTgt>
                                        </p:tgtEl>
                                        <p:attrNameLst>
                                          <p:attrName>ppt_c</p:attrName>
                                        </p:attrNameLst>
                                      </p:cBhvr>
                                      <p:to>
                                        <a:schemeClr val="accent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6387">
                                            <p:txEl>
                                              <p:pRg st="1" end="1"/>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endParaRPr lang="en-US" altLang="en-US" smtClean="0">
              <a:ea typeface="ＭＳ Ｐゴシック" panose="020B0600070205080204" pitchFamily="34" charset="-128"/>
            </a:endParaRPr>
          </a:p>
        </p:txBody>
      </p:sp>
      <p:sp>
        <p:nvSpPr>
          <p:cNvPr id="29698" name="Rectangle 3"/>
          <p:cNvSpPr>
            <a:spLocks noGrp="1" noChangeArrowheads="1"/>
          </p:cNvSpPr>
          <p:nvPr>
            <p:ph type="body" sz="half" idx="1"/>
          </p:nvPr>
        </p:nvSpPr>
        <p:spPr/>
        <p:txBody>
          <a:bodyPr/>
          <a:lstStyle/>
          <a:p>
            <a:pPr eaLnBrk="1" hangingPunct="1"/>
            <a:endParaRPr lang="en-US" altLang="en-US" sz="3600">
              <a:ea typeface="ＭＳ Ｐゴシック" panose="020B0600070205080204" pitchFamily="34" charset="-128"/>
            </a:endParaRPr>
          </a:p>
        </p:txBody>
      </p:sp>
      <p:graphicFrame>
        <p:nvGraphicFramePr>
          <p:cNvPr id="29699" name="Object 4"/>
          <p:cNvGraphicFramePr>
            <a:graphicFrameLocks noGrp="1" noChangeAspect="1"/>
          </p:cNvGraphicFramePr>
          <p:nvPr>
            <p:ph type="clipArt" sz="half" idx="2"/>
          </p:nvPr>
        </p:nvGraphicFramePr>
        <p:xfrm>
          <a:off x="3970339" y="609600"/>
          <a:ext cx="4554537" cy="5943600"/>
        </p:xfrm>
        <a:graphic>
          <a:graphicData uri="http://schemas.openxmlformats.org/presentationml/2006/ole">
            <mc:AlternateContent xmlns:mc="http://schemas.openxmlformats.org/markup-compatibility/2006">
              <mc:Choice xmlns:v="urn:schemas-microsoft-com:vml" Requires="v">
                <p:oleObj spid="_x0000_s9220" r:id="rId4" imgW="0" imgH="0" progId="MS_ClipArt_Gallery">
                  <p:embed/>
                </p:oleObj>
              </mc:Choice>
              <mc:Fallback>
                <p:oleObj r:id="rId4" imgW="0" imgH="0" progId="MS_ClipArt_Gallery">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0339" y="609600"/>
                        <a:ext cx="4554537"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43528337"/>
      </p:ext>
    </p:extLst>
  </p:cSld>
  <p:clrMapOvr>
    <a:masterClrMapping/>
  </p:clrMapOvr>
  <p:transition>
    <p:split orient="ver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Phylogenetics</a:t>
            </a:r>
          </a:p>
        </p:txBody>
      </p:sp>
      <p:sp>
        <p:nvSpPr>
          <p:cNvPr id="13315" name="Rectangle 3"/>
          <p:cNvSpPr>
            <a:spLocks noGrp="1" noChangeArrowheads="1"/>
          </p:cNvSpPr>
          <p:nvPr>
            <p:ph type="body" sz="half" idx="1"/>
          </p:nvPr>
        </p:nvSpPr>
        <p:spPr>
          <a:xfrm>
            <a:off x="1676400" y="1981200"/>
            <a:ext cx="4800600" cy="4114800"/>
          </a:xfrm>
        </p:spPr>
        <p:txBody>
          <a:bodyPr/>
          <a:lstStyle/>
          <a:p>
            <a:pPr eaLnBrk="1" hangingPunct="1"/>
            <a:r>
              <a:rPr lang="en-US" altLang="en-US">
                <a:ea typeface="ＭＳ Ｐゴシック" panose="020B0600070205080204" pitchFamily="34" charset="-128"/>
              </a:rPr>
              <a:t>The tracing of evolutionary relationships      (</a:t>
            </a:r>
            <a:r>
              <a:rPr lang="en-US" altLang="en-US" i="1">
                <a:ea typeface="ＭＳ Ｐゴシック" panose="020B0600070205080204" pitchFamily="34" charset="-128"/>
              </a:rPr>
              <a:t>phylogenetic tree</a:t>
            </a:r>
            <a:r>
              <a:rPr lang="en-US" altLang="en-US">
                <a:ea typeface="ＭＳ Ｐゴシック" panose="020B0600070205080204" pitchFamily="34" charset="-128"/>
              </a:rPr>
              <a:t>)</a:t>
            </a:r>
          </a:p>
          <a:p>
            <a:pPr eaLnBrk="1" hangingPunct="1"/>
            <a:r>
              <a:rPr lang="en-US" altLang="en-US">
                <a:ea typeface="ＭＳ Ｐゴシック" panose="020B0600070205080204" pitchFamily="34" charset="-128"/>
              </a:rPr>
              <a:t>Linnaeus</a:t>
            </a:r>
          </a:p>
          <a:p>
            <a:pPr eaLnBrk="1" hangingPunct="1"/>
            <a:r>
              <a:rPr lang="en-US" altLang="en-US">
                <a:ea typeface="ＭＳ Ｐゴシック" panose="020B0600070205080204" pitchFamily="34" charset="-128"/>
              </a:rPr>
              <a:t>Binomial</a:t>
            </a:r>
          </a:p>
          <a:p>
            <a:pPr eaLnBrk="1" hangingPunct="1"/>
            <a:r>
              <a:rPr lang="en-US" altLang="en-US">
                <a:ea typeface="ＭＳ Ｐゴシック" panose="020B0600070205080204" pitchFamily="34" charset="-128"/>
              </a:rPr>
              <a:t>Genus, specific epithet</a:t>
            </a:r>
          </a:p>
          <a:p>
            <a:pPr eaLnBrk="1" hangingPunct="1"/>
            <a:r>
              <a:rPr lang="en-US" altLang="en-US" i="1">
                <a:ea typeface="ＭＳ Ｐゴシック" panose="020B0600070205080204" pitchFamily="34" charset="-128"/>
              </a:rPr>
              <a:t>Homo sapiens</a:t>
            </a:r>
          </a:p>
          <a:p>
            <a:pPr eaLnBrk="1" hangingPunct="1"/>
            <a:r>
              <a:rPr lang="en-US" altLang="en-US">
                <a:ea typeface="ＭＳ Ｐゴシック" panose="020B0600070205080204" pitchFamily="34" charset="-128"/>
              </a:rPr>
              <a:t>Taxon (taxa)</a:t>
            </a:r>
          </a:p>
        </p:txBody>
      </p:sp>
      <p:pic>
        <p:nvPicPr>
          <p:cNvPr id="31747" name="Picture 7" descr="25-07-HierarchicalClass-L.jpg                                  0000002CBIOLOGY6eCIPLchapters18-28     B847A324:"/>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575425" y="1981200"/>
            <a:ext cx="3003550" cy="4114800"/>
          </a:xfrm>
        </p:spPr>
      </p:pic>
    </p:spTree>
    <p:extLst>
      <p:ext uri="{BB962C8B-B14F-4D97-AF65-F5344CB8AC3E}">
        <p14:creationId xmlns:p14="http://schemas.microsoft.com/office/powerpoint/2010/main" val="169997831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315">
                                            <p:txEl>
                                              <p:pRg st="0" end="0"/>
                                            </p:txEl>
                                          </p:spTgt>
                                        </p:tgtEl>
                                        <p:attrNameLst>
                                          <p:attrName>ppt_c</p:attrName>
                                        </p:attrNameLst>
                                      </p:cBhvr>
                                      <p:to>
                                        <a:schemeClr val="accent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315">
                                            <p:txEl>
                                              <p:pRg st="1" end="1"/>
                                            </p:txEl>
                                          </p:spTgt>
                                        </p:tgtEl>
                                        <p:attrNameLst>
                                          <p:attrName>ppt_c</p:attrName>
                                        </p:attrNameLst>
                                      </p:cBhvr>
                                      <p:to>
                                        <a:schemeClr val="accent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315">
                                            <p:txEl>
                                              <p:pRg st="2" end="2"/>
                                            </p:txEl>
                                          </p:spTgt>
                                        </p:tgtEl>
                                        <p:attrNameLst>
                                          <p:attrName>ppt_c</p:attrName>
                                        </p:attrNameLst>
                                      </p:cBhvr>
                                      <p:to>
                                        <a:schemeClr val="accent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315">
                                            <p:txEl>
                                              <p:pRg st="3" end="3"/>
                                            </p:txEl>
                                          </p:spTgt>
                                        </p:tgtEl>
                                        <p:attrNameLst>
                                          <p:attrName>ppt_c</p:attrName>
                                        </p:attrNameLst>
                                      </p:cBhvr>
                                      <p:to>
                                        <a:schemeClr val="accent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315">
                                            <p:txEl>
                                              <p:pRg st="4" end="4"/>
                                            </p:txEl>
                                          </p:spTgt>
                                        </p:tgtEl>
                                        <p:attrNameLst>
                                          <p:attrName>ppt_c</p:attrName>
                                        </p:attrNameLst>
                                      </p:cBhvr>
                                      <p:to>
                                        <a:schemeClr val="accent2"/>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 calcmode="lin" valueType="num">
                                      <p:cBhvr additive="base">
                                        <p:cTn id="37" dur="500" fill="hold"/>
                                        <p:tgtEl>
                                          <p:spTgt spid="1331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3315">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315">
                                            <p:txEl>
                                              <p:pRg st="5" end="5"/>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09800" y="152400"/>
            <a:ext cx="7772400" cy="457200"/>
          </a:xfrm>
        </p:spPr>
        <p:txBody>
          <a:bodyPr rtlCol="0">
            <a:normAutofit fontScale="90000"/>
          </a:bodyPr>
          <a:lstStyle/>
          <a:p>
            <a:pPr>
              <a:defRPr/>
            </a:pPr>
            <a:r>
              <a:rPr lang="en-US" altLang="en-US" smtClean="0">
                <a:ea typeface="+mj-ea"/>
              </a:rPr>
              <a:t>Phylogenetic Trees</a:t>
            </a:r>
          </a:p>
        </p:txBody>
      </p:sp>
      <p:sp>
        <p:nvSpPr>
          <p:cNvPr id="14339" name="Rectangle 3"/>
          <p:cNvSpPr>
            <a:spLocks noGrp="1" noChangeArrowheads="1"/>
          </p:cNvSpPr>
          <p:nvPr>
            <p:ph type="body" sz="half" idx="1"/>
          </p:nvPr>
        </p:nvSpPr>
        <p:spPr>
          <a:xfrm>
            <a:off x="1676400" y="838200"/>
            <a:ext cx="4343400" cy="5257800"/>
          </a:xfrm>
        </p:spPr>
        <p:txBody>
          <a:bodyPr/>
          <a:lstStyle/>
          <a:p>
            <a:pPr eaLnBrk="1" hangingPunct="1"/>
            <a:endParaRPr lang="en-US" altLang="en-US" sz="1800" u="sng">
              <a:ea typeface="ＭＳ Ｐゴシック" panose="020B0600070205080204" pitchFamily="34" charset="-128"/>
            </a:endParaRPr>
          </a:p>
          <a:p>
            <a:pPr eaLnBrk="1" hangingPunct="1">
              <a:buFont typeface="Arial" panose="020B0604020202020204" pitchFamily="34" charset="0"/>
              <a:buNone/>
            </a:pPr>
            <a:r>
              <a:rPr lang="en-US" altLang="en-US" sz="2000" u="sng">
                <a:ea typeface="ＭＳ Ｐゴシック" panose="020B0600070205080204" pitchFamily="34" charset="-128"/>
              </a:rPr>
              <a:t>Clade</a:t>
            </a:r>
            <a:r>
              <a:rPr lang="en-US" altLang="en-US" sz="2000">
                <a:ea typeface="ＭＳ Ｐゴシック" panose="020B0600070205080204" pitchFamily="34" charset="-128"/>
              </a:rPr>
              <a:t>:  each evolutionary branch in a cladogram</a:t>
            </a:r>
          </a:p>
          <a:p>
            <a:pPr eaLnBrk="1" hangingPunct="1"/>
            <a:r>
              <a:rPr lang="en-US" altLang="en-US" sz="1800" b="1" i="1">
                <a:ea typeface="ＭＳ Ｐゴシック" panose="020B0600070205080204" pitchFamily="34" charset="-128"/>
              </a:rPr>
              <a:t>Types:</a:t>
            </a:r>
            <a:endParaRPr lang="en-US" altLang="en-US" sz="1800" u="sng">
              <a:ea typeface="ＭＳ Ｐゴシック" panose="020B0600070205080204" pitchFamily="34" charset="-128"/>
            </a:endParaRPr>
          </a:p>
          <a:p>
            <a:pPr eaLnBrk="1" hangingPunct="1"/>
            <a:r>
              <a:rPr lang="en-US" altLang="en-US" sz="1800" b="1" u="sng">
                <a:ea typeface="ＭＳ Ｐゴシック" panose="020B0600070205080204" pitchFamily="34" charset="-128"/>
              </a:rPr>
              <a:t>1- Monophyletic</a:t>
            </a:r>
            <a:r>
              <a:rPr lang="en-US" altLang="en-US" sz="1800" b="1">
                <a:ea typeface="ＭＳ Ｐゴシック" panose="020B0600070205080204" pitchFamily="34" charset="-128"/>
              </a:rPr>
              <a:t>  single ancestor that gives rise to all species in that taxon and to no species in any other taxon; legitimate cladogram</a:t>
            </a:r>
          </a:p>
          <a:p>
            <a:pPr eaLnBrk="1" hangingPunct="1"/>
            <a:r>
              <a:rPr lang="en-US" altLang="en-US" sz="1800">
                <a:ea typeface="ＭＳ Ｐゴシック" panose="020B0600070205080204" pitchFamily="34" charset="-128"/>
              </a:rPr>
              <a:t>2- Polyphyletic  members of a taxa are derived from 2 or more ancestral forms (example – pachyderms  - elephant – rhino – hippo - do not share a common ancestor)</a:t>
            </a:r>
          </a:p>
          <a:p>
            <a:pPr eaLnBrk="1" hangingPunct="1"/>
            <a:r>
              <a:rPr lang="en-US" altLang="en-US" sz="1800">
                <a:ea typeface="ＭＳ Ｐゴシック" panose="020B0600070205080204" pitchFamily="34" charset="-128"/>
              </a:rPr>
              <a:t>3- Paraphyletic – includes some, but not all descendants of an ancestor (example dinosaurs but not birds</a:t>
            </a:r>
          </a:p>
        </p:txBody>
      </p:sp>
      <p:pic>
        <p:nvPicPr>
          <p:cNvPr id="33795" name="Online Image Placeholder 19"/>
          <p:cNvPicPr>
            <a:picLocks noGrp="1" noChangeAspect="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7010400" y="1295401"/>
            <a:ext cx="2362200" cy="1992313"/>
          </a:xfrm>
        </p:spPr>
      </p:pic>
      <p:pic>
        <p:nvPicPr>
          <p:cNvPr id="33796" name="Picture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657600"/>
            <a:ext cx="432435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715792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 calcmode="lin" valueType="num">
                                      <p:cBhvr additive="base">
                                        <p:cTn id="7" dur="500" fill="hold"/>
                                        <p:tgtEl>
                                          <p:spTgt spid="1433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9">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4339">
                                            <p:txEl>
                                              <p:pRg st="1" end="1"/>
                                            </p:txEl>
                                          </p:spTgt>
                                        </p:tgtEl>
                                        <p:attrNameLst>
                                          <p:attrName>ppt_c</p:attrName>
                                        </p:attrNameLst>
                                      </p:cBhvr>
                                      <p:to>
                                        <a:schemeClr val="accent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anim calcmode="lin" valueType="num">
                                      <p:cBhvr additive="base">
                                        <p:cTn id="13" dur="5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39">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4339">
                                            <p:txEl>
                                              <p:pRg st="2" end="2"/>
                                            </p:txEl>
                                          </p:spTgt>
                                        </p:tgtEl>
                                        <p:attrNameLst>
                                          <p:attrName>ppt_c</p:attrName>
                                        </p:attrNameLst>
                                      </p:cBhvr>
                                      <p:to>
                                        <a:schemeClr val="accent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anim calcmode="lin" valueType="num">
                                      <p:cBhvr additive="base">
                                        <p:cTn id="19" dur="500" fill="hold"/>
                                        <p:tgtEl>
                                          <p:spTgt spid="1433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39">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4339">
                                            <p:txEl>
                                              <p:pRg st="3" end="3"/>
                                            </p:txEl>
                                          </p:spTgt>
                                        </p:tgtEl>
                                        <p:attrNameLst>
                                          <p:attrName>ppt_c</p:attrName>
                                        </p:attrNameLst>
                                      </p:cBhvr>
                                      <p:to>
                                        <a:schemeClr val="accent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39">
                                            <p:txEl>
                                              <p:pRg st="4" end="4"/>
                                            </p:txEl>
                                          </p:spTgt>
                                        </p:tgtEl>
                                        <p:attrNameLst>
                                          <p:attrName>style.visibility</p:attrName>
                                        </p:attrNameLst>
                                      </p:cBhvr>
                                      <p:to>
                                        <p:strVal val="visible"/>
                                      </p:to>
                                    </p:set>
                                    <p:anim calcmode="lin" valueType="num">
                                      <p:cBhvr additive="base">
                                        <p:cTn id="25" dur="500" fill="hold"/>
                                        <p:tgtEl>
                                          <p:spTgt spid="1433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339">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4339">
                                            <p:txEl>
                                              <p:pRg st="4" end="4"/>
                                            </p:txEl>
                                          </p:spTgt>
                                        </p:tgtEl>
                                        <p:attrNameLst>
                                          <p:attrName>ppt_c</p:attrName>
                                        </p:attrNameLst>
                                      </p:cBhvr>
                                      <p:to>
                                        <a:schemeClr val="accent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339">
                                            <p:txEl>
                                              <p:pRg st="5" end="5"/>
                                            </p:txEl>
                                          </p:spTgt>
                                        </p:tgtEl>
                                        <p:attrNameLst>
                                          <p:attrName>style.visibility</p:attrName>
                                        </p:attrNameLst>
                                      </p:cBhvr>
                                      <p:to>
                                        <p:strVal val="visible"/>
                                      </p:to>
                                    </p:set>
                                    <p:anim calcmode="lin" valueType="num">
                                      <p:cBhvr additive="base">
                                        <p:cTn id="31" dur="500" fill="hold"/>
                                        <p:tgtEl>
                                          <p:spTgt spid="1433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339">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4339">
                                            <p:txEl>
                                              <p:pRg st="5" end="5"/>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3657601"/>
            <a:ext cx="42862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2" name="Online Image Placeholder 8"/>
          <p:cNvPicPr>
            <a:picLocks noGrp="1" noChangeAspect="1"/>
          </p:cNvPicPr>
          <p:nvPr>
            <p:ph type="clipArt" sz="half" idx="2"/>
          </p:nvPr>
        </p:nvPicPr>
        <p:blipFill>
          <a:blip r:embed="rId4">
            <a:extLst>
              <a:ext uri="{28A0092B-C50C-407E-A947-70E740481C1C}">
                <a14:useLocalDpi xmlns:a14="http://schemas.microsoft.com/office/drawing/2010/main" val="0"/>
              </a:ext>
            </a:extLst>
          </a:blip>
          <a:srcRect/>
          <a:stretch>
            <a:fillRect/>
          </a:stretch>
        </p:blipFill>
        <p:spPr>
          <a:xfrm>
            <a:off x="6446839" y="1981200"/>
            <a:ext cx="3260725" cy="4114800"/>
          </a:xfrm>
        </p:spPr>
      </p:pic>
      <p:pic>
        <p:nvPicPr>
          <p:cNvPr id="35843"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6988"/>
            <a:ext cx="4191000"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Box 10"/>
          <p:cNvSpPr txBox="1">
            <a:spLocks noChangeArrowheads="1"/>
          </p:cNvSpPr>
          <p:nvPr/>
        </p:nvSpPr>
        <p:spPr bwMode="auto">
          <a:xfrm>
            <a:off x="1809751" y="6105526"/>
            <a:ext cx="55991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a:t>Bony fish include lungfish but not tetrapods</a:t>
            </a:r>
          </a:p>
        </p:txBody>
      </p:sp>
      <p:pic>
        <p:nvPicPr>
          <p:cNvPr id="35845"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1089026"/>
            <a:ext cx="4929188"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7516411"/>
      </p:ext>
    </p:extLst>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Hardy-Weinberg Equation</a:t>
            </a:r>
          </a:p>
        </p:txBody>
      </p:sp>
      <p:sp>
        <p:nvSpPr>
          <p:cNvPr id="9219" name="Rectangle 3"/>
          <p:cNvSpPr>
            <a:spLocks noGrp="1" noChangeArrowheads="1"/>
          </p:cNvSpPr>
          <p:nvPr>
            <p:ph idx="1"/>
          </p:nvPr>
        </p:nvSpPr>
        <p:spPr/>
        <p:txBody>
          <a:bodyPr>
            <a:normAutofit/>
          </a:bodyPr>
          <a:lstStyle/>
          <a:p>
            <a:r>
              <a:rPr lang="en-US" altLang="en-US" sz="3200" dirty="0"/>
              <a:t>p=frequency of one allele (A);     q=frequency of the other allele (a);       						</a:t>
            </a:r>
          </a:p>
          <a:p>
            <a:r>
              <a:rPr lang="en-US" altLang="en-US" sz="3600" i="1" dirty="0" err="1"/>
              <a:t>p+q</a:t>
            </a:r>
            <a:r>
              <a:rPr lang="en-US" altLang="en-US" sz="3600" i="1" dirty="0"/>
              <a:t>=1.0</a:t>
            </a:r>
            <a:r>
              <a:rPr lang="en-US" altLang="en-US" sz="3600" dirty="0"/>
              <a:t>       </a:t>
            </a:r>
          </a:p>
          <a:p>
            <a:r>
              <a:rPr lang="en-US" altLang="en-US" sz="3200" dirty="0"/>
              <a:t>(p=1-q &amp; q=1-p)	</a:t>
            </a:r>
          </a:p>
          <a:p>
            <a:pPr marL="0" indent="0">
              <a:buNone/>
            </a:pPr>
            <a:r>
              <a:rPr lang="en-US" altLang="en-US" sz="3600" dirty="0"/>
              <a:t>					</a:t>
            </a:r>
          </a:p>
          <a:p>
            <a:r>
              <a:rPr lang="en-US" altLang="en-US" sz="3200" dirty="0"/>
              <a:t>P</a:t>
            </a:r>
            <a:r>
              <a:rPr lang="en-US" altLang="en-US" sz="3200" baseline="30000" dirty="0"/>
              <a:t>2</a:t>
            </a:r>
            <a:r>
              <a:rPr lang="en-US" altLang="en-US" sz="3200" dirty="0"/>
              <a:t>=frequency of AA genotype;     2pq=frequency of </a:t>
            </a:r>
            <a:r>
              <a:rPr lang="en-US" altLang="en-US" sz="3200" dirty="0" err="1"/>
              <a:t>Aa</a:t>
            </a:r>
            <a:r>
              <a:rPr lang="en-US" altLang="en-US" sz="3200" dirty="0"/>
              <a:t> plus </a:t>
            </a:r>
            <a:r>
              <a:rPr lang="en-US" altLang="en-US" sz="3200" dirty="0" err="1"/>
              <a:t>aA</a:t>
            </a:r>
            <a:r>
              <a:rPr lang="en-US" altLang="en-US" sz="3200" dirty="0"/>
              <a:t> genotype;     q</a:t>
            </a:r>
            <a:r>
              <a:rPr lang="en-US" altLang="en-US" sz="3200" baseline="30000" dirty="0"/>
              <a:t>2</a:t>
            </a:r>
            <a:r>
              <a:rPr lang="en-US" altLang="en-US" sz="3200" dirty="0"/>
              <a:t>=frequency of </a:t>
            </a:r>
            <a:r>
              <a:rPr lang="en-US" altLang="en-US" sz="3200" dirty="0" err="1"/>
              <a:t>aa</a:t>
            </a:r>
            <a:r>
              <a:rPr lang="en-US" altLang="en-US" sz="3200" dirty="0"/>
              <a:t> genotype;                                                             		</a:t>
            </a:r>
            <a:r>
              <a:rPr lang="en-US" altLang="en-US" sz="3600" i="1" dirty="0"/>
              <a:t>p</a:t>
            </a:r>
            <a:r>
              <a:rPr lang="en-US" altLang="en-US" sz="3600" i="1" baseline="30000" dirty="0"/>
              <a:t>2 </a:t>
            </a:r>
            <a:r>
              <a:rPr lang="en-US" altLang="en-US" sz="3600" i="1" dirty="0"/>
              <a:t>+ 2pq + q</a:t>
            </a:r>
            <a:r>
              <a:rPr lang="en-US" altLang="en-US" sz="3600" i="1" baseline="30000" dirty="0"/>
              <a:t>2</a:t>
            </a:r>
            <a:r>
              <a:rPr lang="en-US" altLang="en-US" sz="3600" i="1" dirty="0"/>
              <a:t> = 1.0</a:t>
            </a:r>
          </a:p>
        </p:txBody>
      </p:sp>
    </p:spTree>
    <p:extLst>
      <p:ext uri="{BB962C8B-B14F-4D97-AF65-F5344CB8AC3E}">
        <p14:creationId xmlns:p14="http://schemas.microsoft.com/office/powerpoint/2010/main" val="3519093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219">
                                            <p:txEl>
                                              <p:pRg st="0" end="0"/>
                                            </p:txEl>
                                          </p:spTgt>
                                        </p:tgtEl>
                                        <p:attrNameLst>
                                          <p:attrName>ppt_c</p:attrName>
                                        </p:attrNameLst>
                                      </p:cBhvr>
                                      <p:to>
                                        <a:schemeClr val="fo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219">
                                            <p:txEl>
                                              <p:pRg st="1" end="1"/>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219">
                                            <p:txEl>
                                              <p:pRg st="2" end="2"/>
                                            </p:txEl>
                                          </p:spTgt>
                                        </p:tgtEl>
                                        <p:attrNameLst>
                                          <p:attrName>ppt_c</p:attrName>
                                        </p:attrNameLst>
                                      </p:cBhvr>
                                      <p:to>
                                        <a:schemeClr val="folHlink"/>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219">
                                            <p:txEl>
                                              <p:pRg st="3" end="3"/>
                                            </p:txEl>
                                          </p:spTgt>
                                        </p:tgtEl>
                                        <p:attrNameLst>
                                          <p:attrName>ppt_c</p:attrName>
                                        </p:attrNameLst>
                                      </p:cBhvr>
                                      <p:to>
                                        <a:schemeClr val="folHlink"/>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 calcmode="lin" valueType="num">
                                      <p:cBhvr additive="base">
                                        <p:cTn id="31" dur="500" fill="hold"/>
                                        <p:tgtEl>
                                          <p:spTgt spid="921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219">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219">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Constructing a Cladogram</a:t>
            </a:r>
          </a:p>
        </p:txBody>
      </p:sp>
      <p:sp>
        <p:nvSpPr>
          <p:cNvPr id="15363" name="Rectangle 3"/>
          <p:cNvSpPr>
            <a:spLocks noGrp="1" noChangeArrowheads="1"/>
          </p:cNvSpPr>
          <p:nvPr>
            <p:ph type="body" sz="half" idx="1"/>
          </p:nvPr>
        </p:nvSpPr>
        <p:spPr>
          <a:xfrm>
            <a:off x="1752600" y="1981200"/>
            <a:ext cx="4572000" cy="4114800"/>
          </a:xfrm>
        </p:spPr>
        <p:txBody>
          <a:bodyPr/>
          <a:lstStyle/>
          <a:p>
            <a:pPr eaLnBrk="1" hangingPunct="1"/>
            <a:r>
              <a:rPr lang="en-US" altLang="en-US" sz="2000">
                <a:ea typeface="ＭＳ Ｐゴシック" panose="020B0600070205080204" pitchFamily="34" charset="-128"/>
              </a:rPr>
              <a:t>Sorting homology vs. analogy...</a:t>
            </a:r>
          </a:p>
          <a:p>
            <a:pPr eaLnBrk="1" hangingPunct="1"/>
            <a:r>
              <a:rPr lang="en-US" altLang="en-US" sz="2000" u="sng">
                <a:ea typeface="ＭＳ Ｐゴシック" panose="020B0600070205080204" pitchFamily="34" charset="-128"/>
              </a:rPr>
              <a:t>Homology</a:t>
            </a:r>
            <a:r>
              <a:rPr lang="en-US" altLang="en-US" sz="2000">
                <a:ea typeface="ＭＳ Ｐゴシック" panose="020B0600070205080204" pitchFamily="34" charset="-128"/>
              </a:rPr>
              <a:t>:  			likenesses attributed to 	common ancestry</a:t>
            </a:r>
          </a:p>
          <a:p>
            <a:pPr eaLnBrk="1" hangingPunct="1"/>
            <a:r>
              <a:rPr lang="en-US" altLang="en-US" sz="2000" u="sng">
                <a:ea typeface="ＭＳ Ｐゴシック" panose="020B0600070205080204" pitchFamily="34" charset="-128"/>
              </a:rPr>
              <a:t>Analogy</a:t>
            </a:r>
            <a:r>
              <a:rPr lang="en-US" altLang="en-US" sz="2000">
                <a:ea typeface="ＭＳ Ｐゴシック" panose="020B0600070205080204" pitchFamily="34" charset="-128"/>
              </a:rPr>
              <a:t>:  			likenesses attributed to 	similar ecological roles and natural selection</a:t>
            </a:r>
          </a:p>
          <a:p>
            <a:pPr eaLnBrk="1" hangingPunct="1"/>
            <a:r>
              <a:rPr lang="en-US" altLang="en-US" sz="2000" u="sng">
                <a:ea typeface="ＭＳ Ｐゴシック" panose="020B0600070205080204" pitchFamily="34" charset="-128"/>
              </a:rPr>
              <a:t>Convergent evolution</a:t>
            </a:r>
            <a:r>
              <a:rPr lang="en-US" altLang="en-US" sz="2000">
                <a:ea typeface="ＭＳ Ｐゴシック" panose="020B0600070205080204" pitchFamily="34" charset="-128"/>
              </a:rPr>
              <a:t>:  	species from different evolutionary branches that 	resemble one another due to similar ecological roles</a:t>
            </a:r>
          </a:p>
        </p:txBody>
      </p:sp>
      <p:graphicFrame>
        <p:nvGraphicFramePr>
          <p:cNvPr id="37891" name="Object 4"/>
          <p:cNvGraphicFramePr>
            <a:graphicFrameLocks noGrp="1" noChangeAspect="1"/>
          </p:cNvGraphicFramePr>
          <p:nvPr>
            <p:ph type="clipArt" sz="half" idx="2"/>
          </p:nvPr>
        </p:nvGraphicFramePr>
        <p:xfrm>
          <a:off x="6634164" y="1990725"/>
          <a:ext cx="2886075" cy="4095750"/>
        </p:xfrm>
        <a:graphic>
          <a:graphicData uri="http://schemas.openxmlformats.org/presentationml/2006/ole">
            <mc:AlternateContent xmlns:mc="http://schemas.openxmlformats.org/markup-compatibility/2006">
              <mc:Choice xmlns:v="urn:schemas-microsoft-com:vml" Requires="v">
                <p:oleObj spid="_x0000_s10244" r:id="rId4" imgW="0" imgH="0" progId="MS_ClipArt_Gallery">
                  <p:embed/>
                </p:oleObj>
              </mc:Choice>
              <mc:Fallback>
                <p:oleObj r:id="rId4" imgW="0" imgH="0" progId="MS_ClipArt_Gallery">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4164" y="1990725"/>
                        <a:ext cx="2886075"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822828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363">
                                            <p:txEl>
                                              <p:pRg st="0" end="0"/>
                                            </p:txEl>
                                          </p:spTgt>
                                        </p:tgtEl>
                                        <p:attrNameLst>
                                          <p:attrName>ppt_c</p:attrName>
                                        </p:attrNameLst>
                                      </p:cBhvr>
                                      <p:to>
                                        <a:schemeClr val="accent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363">
                                            <p:txEl>
                                              <p:pRg st="1" end="1"/>
                                            </p:txEl>
                                          </p:spTgt>
                                        </p:tgtEl>
                                        <p:attrNameLst>
                                          <p:attrName>ppt_c</p:attrName>
                                        </p:attrNameLst>
                                      </p:cBhvr>
                                      <p:to>
                                        <a:schemeClr val="accent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363">
                                            <p:txEl>
                                              <p:pRg st="2" end="2"/>
                                            </p:txEl>
                                          </p:spTgt>
                                        </p:tgtEl>
                                        <p:attrNameLst>
                                          <p:attrName>ppt_c</p:attrName>
                                        </p:attrNameLst>
                                      </p:cBhvr>
                                      <p:to>
                                        <a:schemeClr val="accent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363">
                                            <p:txEl>
                                              <p:pRg st="3" end="3"/>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A Cladogram – The basics</a:t>
            </a:r>
          </a:p>
        </p:txBody>
      </p:sp>
      <p:pic>
        <p:nvPicPr>
          <p:cNvPr id="39938" name="Picture 6" descr="25-11-Cladogram-L.jpg                                          0000002CBIOLOGY6eCIPLchapters18-28     B847A324:"/>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2209801" y="2209801"/>
            <a:ext cx="8061325" cy="3344863"/>
          </a:xfrm>
        </p:spPr>
      </p:pic>
    </p:spTree>
    <p:extLst>
      <p:ext uri="{BB962C8B-B14F-4D97-AF65-F5344CB8AC3E}">
        <p14:creationId xmlns:p14="http://schemas.microsoft.com/office/powerpoint/2010/main" val="1009670040"/>
      </p:ext>
    </p:extLst>
  </p:cSld>
  <p:clrMapOvr>
    <a:masterClrMapping/>
  </p:clrMapOvr>
  <p:transition>
    <p:split dir="in"/>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altLang="en-US" smtClean="0">
                <a:ea typeface="ＭＳ Ｐゴシック" panose="020B0600070205080204" pitchFamily="34" charset="-128"/>
              </a:rPr>
              <a:t>Spot the difference</a:t>
            </a:r>
          </a:p>
        </p:txBody>
      </p:sp>
      <p:pic>
        <p:nvPicPr>
          <p:cNvPr id="41986" name="Online Image Placeholder 4"/>
          <p:cNvPicPr>
            <a:picLocks noGrp="1" noChangeAspect="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2438400" y="2209800"/>
            <a:ext cx="3944938" cy="2590800"/>
          </a:xfrm>
        </p:spPr>
      </p:pic>
      <p:sp>
        <p:nvSpPr>
          <p:cNvPr id="41987" name="TextBox 5"/>
          <p:cNvSpPr txBox="1">
            <a:spLocks noChangeArrowheads="1"/>
          </p:cNvSpPr>
          <p:nvPr/>
        </p:nvSpPr>
        <p:spPr bwMode="auto">
          <a:xfrm>
            <a:off x="7315200" y="2057401"/>
            <a:ext cx="3048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4800"/>
              <a:t>How would this table differ from the last?</a:t>
            </a:r>
          </a:p>
        </p:txBody>
      </p:sp>
    </p:spTree>
    <p:extLst>
      <p:ext uri="{BB962C8B-B14F-4D97-AF65-F5344CB8AC3E}">
        <p14:creationId xmlns:p14="http://schemas.microsoft.com/office/powerpoint/2010/main" val="1912252138"/>
      </p:ext>
    </p:extLst>
  </p:cSld>
  <p:clrMapOvr>
    <a:masterClrMapping/>
  </p:clrMapOvr>
  <p:transition>
    <p:split dir="in"/>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altLang="en-US" smtClean="0">
                <a:ea typeface="ＭＳ Ｐゴシック" panose="020B0600070205080204" pitchFamily="34" charset="-128"/>
              </a:rPr>
              <a:t>Make Your Own</a:t>
            </a:r>
          </a:p>
        </p:txBody>
      </p:sp>
      <p:pic>
        <p:nvPicPr>
          <p:cNvPr id="44034" name="Online Image Placeholder 4"/>
          <p:cNvPicPr>
            <a:picLocks noGrp="1" noChangeAspect="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790701" y="2362200"/>
            <a:ext cx="8715375" cy="1981200"/>
          </a:xfrm>
        </p:spPr>
      </p:pic>
    </p:spTree>
    <p:extLst>
      <p:ext uri="{BB962C8B-B14F-4D97-AF65-F5344CB8AC3E}">
        <p14:creationId xmlns:p14="http://schemas.microsoft.com/office/powerpoint/2010/main" val="3075689812"/>
      </p:ext>
    </p:extLst>
  </p:cSld>
  <p:clrMapOvr>
    <a:masterClrMapping/>
  </p:clrMapOvr>
  <p:transition>
    <p:split dir="in"/>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r>
              <a:rPr lang="en-US" altLang="en-US" b="1" u="sng" smtClean="0">
                <a:solidFill>
                  <a:schemeClr val="bg2"/>
                </a:solidFill>
                <a:ea typeface="ＭＳ Ｐゴシック" panose="020B0600070205080204" pitchFamily="34" charset="-128"/>
              </a:rPr>
              <a:t>Warm-up</a:t>
            </a:r>
            <a:endParaRPr lang="en-US" altLang="en-US" smtClean="0">
              <a:ea typeface="ＭＳ Ｐゴシック" panose="020B0600070205080204" pitchFamily="34" charset="-128"/>
            </a:endParaRPr>
          </a:p>
        </p:txBody>
      </p:sp>
      <p:sp>
        <p:nvSpPr>
          <p:cNvPr id="46082" name="Rectangle 3"/>
          <p:cNvSpPr>
            <a:spLocks noGrp="1" noChangeArrowheads="1"/>
          </p:cNvSpPr>
          <p:nvPr>
            <p:ph idx="1"/>
          </p:nvPr>
        </p:nvSpPr>
        <p:spPr>
          <a:xfrm>
            <a:off x="1524000" y="1447800"/>
            <a:ext cx="4495800" cy="5410200"/>
          </a:xfrm>
        </p:spPr>
        <p:txBody>
          <a:bodyPr/>
          <a:lstStyle/>
          <a:p>
            <a:r>
              <a:rPr lang="en-US" altLang="en-US">
                <a:ea typeface="ＭＳ Ｐゴシック" panose="020B0600070205080204" pitchFamily="34" charset="-128"/>
              </a:rPr>
              <a:t>What are the 2 parts that make up the Latin name of a species?</a:t>
            </a:r>
          </a:p>
          <a:p>
            <a:r>
              <a:rPr lang="en-US" altLang="en-US">
                <a:ea typeface="ＭＳ Ｐゴシック" panose="020B0600070205080204" pitchFamily="34" charset="-128"/>
              </a:rPr>
              <a:t>Using the cladogram, which animals have claws/nails?</a:t>
            </a:r>
          </a:p>
          <a:p>
            <a:r>
              <a:rPr lang="en-US" altLang="en-US">
                <a:ea typeface="ＭＳ Ｐゴシック" panose="020B0600070205080204" pitchFamily="34" charset="-128"/>
              </a:rPr>
              <a:t>Which animals have fur/mammary glands?</a:t>
            </a:r>
          </a:p>
          <a:p>
            <a:r>
              <a:rPr lang="en-US" altLang="en-US">
                <a:ea typeface="ＭＳ Ｐゴシック" panose="020B0600070205080204" pitchFamily="34" charset="-128"/>
              </a:rPr>
              <a:t>To what is the chimp most closely related to?</a:t>
            </a:r>
          </a:p>
          <a:p>
            <a:endParaRPr lang="en-US" altLang="en-US">
              <a:ea typeface="ＭＳ Ｐゴシック" panose="020B0600070205080204" pitchFamily="34" charset="-128"/>
            </a:endParaRPr>
          </a:p>
        </p:txBody>
      </p:sp>
      <p:pic>
        <p:nvPicPr>
          <p:cNvPr id="46083" name="Picture 6" descr="cladogram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828800"/>
            <a:ext cx="4648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5810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ctrTitle"/>
          </p:nvPr>
        </p:nvSpPr>
        <p:spPr>
          <a:xfrm>
            <a:off x="1828800" y="152400"/>
            <a:ext cx="8610600" cy="2743200"/>
          </a:xfrm>
        </p:spPr>
        <p:txBody>
          <a:bodyPr/>
          <a:lstStyle/>
          <a:p>
            <a:pPr eaLnBrk="1" hangingPunct="1"/>
            <a:r>
              <a:rPr lang="en-US" altLang="en-US" sz="4000">
                <a:ea typeface="ＭＳ Ｐゴシック" panose="020B0600070205080204" pitchFamily="34" charset="-128"/>
              </a:rPr>
              <a:t>Is a hippopotamus more closely related to a pig or to a whale?  List 3 reasons to defend your answer.</a:t>
            </a:r>
          </a:p>
        </p:txBody>
      </p:sp>
      <p:pic>
        <p:nvPicPr>
          <p:cNvPr id="4813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2004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2819401"/>
            <a:ext cx="31242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4648200"/>
            <a:ext cx="2743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9459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1981200" y="0"/>
            <a:ext cx="8229600" cy="1371600"/>
          </a:xfrm>
        </p:spPr>
        <p:txBody>
          <a:bodyPr/>
          <a:lstStyle/>
          <a:p>
            <a:pPr eaLnBrk="1" hangingPunct="1"/>
            <a:r>
              <a:rPr lang="en-US" altLang="en-US" smtClean="0">
                <a:ea typeface="ＭＳ Ｐゴシック" panose="020B0600070205080204" pitchFamily="34" charset="-128"/>
              </a:rPr>
              <a:t>HIPPO        WHALE</a:t>
            </a:r>
          </a:p>
        </p:txBody>
      </p:sp>
      <p:pic>
        <p:nvPicPr>
          <p:cNvPr id="50178" name="Picture 8"/>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524000" y="1447801"/>
            <a:ext cx="2971800" cy="2525713"/>
          </a:xfrm>
          <a:noFill/>
        </p:spPr>
      </p:pic>
      <p:pic>
        <p:nvPicPr>
          <p:cNvPr id="50179" name="Picture 9"/>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856414" y="1981200"/>
            <a:ext cx="2670175" cy="1981200"/>
          </a:xfrm>
          <a:noFill/>
        </p:spPr>
      </p:pic>
      <p:sp>
        <p:nvSpPr>
          <p:cNvPr id="50180" name="Line 4"/>
          <p:cNvSpPr>
            <a:spLocks noChangeShapeType="1"/>
          </p:cNvSpPr>
          <p:nvPr/>
        </p:nvSpPr>
        <p:spPr bwMode="auto">
          <a:xfrm>
            <a:off x="5562600" y="762000"/>
            <a:ext cx="914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5018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828800"/>
            <a:ext cx="3200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Text Box 12"/>
          <p:cNvSpPr txBox="1">
            <a:spLocks noChangeArrowheads="1"/>
          </p:cNvSpPr>
          <p:nvPr/>
        </p:nvSpPr>
        <p:spPr bwMode="auto">
          <a:xfrm>
            <a:off x="1752600" y="4419600"/>
            <a:ext cx="8686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200">
                <a:latin typeface="Tahoma" panose="020B0604030504040204" pitchFamily="34" charset="0"/>
                <a:cs typeface="Arial" panose="020B0604020202020204" pitchFamily="34" charset="0"/>
              </a:rPr>
              <a:t>	Based on physical comparisons (particularly dental structure and number of toes) it was originally thought that hippos were most closely related to pigs but DNA analysis indicates that hippos are more closely related to whales!</a:t>
            </a:r>
          </a:p>
        </p:txBody>
      </p:sp>
    </p:spTree>
    <p:extLst>
      <p:ext uri="{BB962C8B-B14F-4D97-AF65-F5344CB8AC3E}">
        <p14:creationId xmlns:p14="http://schemas.microsoft.com/office/powerpoint/2010/main" val="3752420520"/>
      </p:ext>
    </p:extLst>
  </p:cSld>
  <p:clrMapOvr>
    <a:masterClrMapping/>
  </p:clrMapOvr>
  <p:transition>
    <p:split orient="vert" dir="in"/>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1981200" y="0"/>
            <a:ext cx="8229600" cy="1371600"/>
          </a:xfrm>
        </p:spPr>
        <p:txBody>
          <a:bodyPr/>
          <a:lstStyle/>
          <a:p>
            <a:pPr eaLnBrk="1" hangingPunct="1"/>
            <a:r>
              <a:rPr lang="en-US" altLang="en-US" smtClean="0">
                <a:ea typeface="ＭＳ Ｐゴシック" panose="020B0600070205080204" pitchFamily="34" charset="-128"/>
              </a:rPr>
              <a:t>Evolutionary Link</a:t>
            </a:r>
          </a:p>
        </p:txBody>
      </p:sp>
      <p:sp>
        <p:nvSpPr>
          <p:cNvPr id="52226" name="Rectangle 3"/>
          <p:cNvSpPr>
            <a:spLocks noGrp="1" noChangeArrowheads="1"/>
          </p:cNvSpPr>
          <p:nvPr>
            <p:ph idx="1"/>
          </p:nvPr>
        </p:nvSpPr>
        <p:spPr>
          <a:xfrm>
            <a:off x="1981200" y="1066800"/>
            <a:ext cx="8229600" cy="1752600"/>
          </a:xfrm>
        </p:spPr>
        <p:txBody>
          <a:bodyPr/>
          <a:lstStyle/>
          <a:p>
            <a:pPr eaLnBrk="1" hangingPunct="1"/>
            <a:r>
              <a:rPr lang="en-US" altLang="en-US" smtClean="0">
                <a:ea typeface="ＭＳ Ｐゴシック" panose="020B0600070205080204" pitchFamily="34" charset="-128"/>
              </a:rPr>
              <a:t>Whales and hippos had a common water-loving ancestor 50 to 60 million years ago that evolved and split into two groups:</a:t>
            </a:r>
          </a:p>
        </p:txBody>
      </p:sp>
      <p:sp>
        <p:nvSpPr>
          <p:cNvPr id="52227" name="Text Box 4"/>
          <p:cNvSpPr txBox="1">
            <a:spLocks noChangeArrowheads="1"/>
          </p:cNvSpPr>
          <p:nvPr/>
        </p:nvSpPr>
        <p:spPr bwMode="auto">
          <a:xfrm>
            <a:off x="2727325" y="597535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sz="1800">
              <a:latin typeface="Tahoma" panose="020B0604030504040204" pitchFamily="34" charset="0"/>
              <a:cs typeface="Arial" panose="020B0604020202020204" pitchFamily="34" charset="0"/>
            </a:endParaRPr>
          </a:p>
        </p:txBody>
      </p:sp>
      <p:sp>
        <p:nvSpPr>
          <p:cNvPr id="28678" name="Rectangle 6"/>
          <p:cNvSpPr>
            <a:spLocks noChangeArrowheads="1"/>
          </p:cNvSpPr>
          <p:nvPr/>
        </p:nvSpPr>
        <p:spPr bwMode="auto">
          <a:xfrm>
            <a:off x="1905000" y="5257801"/>
            <a:ext cx="4572000" cy="830997"/>
          </a:xfrm>
          <a:prstGeom prst="rect">
            <a:avLst/>
          </a:prstGeom>
          <a:noFill/>
          <a:ln w="9525">
            <a:noFill/>
            <a:miter lim="800000"/>
            <a:headEnd/>
            <a:tailEnd/>
          </a:ln>
          <a:effectLst/>
        </p:spPr>
        <p:txBody>
          <a:bodyPr>
            <a:spAutoFit/>
          </a:bodyPr>
          <a:lstStyle>
            <a:lvl1pPr marL="342900" indent="-34290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eaLnBrk="1" hangingPunct="1"/>
            <a:r>
              <a:rPr lang="en-US" altLang="en-US">
                <a:effectLst>
                  <a:outerShdw blurRad="38100" dist="38100" dir="2700000" algn="tl">
                    <a:srgbClr val="C0C0C0"/>
                  </a:outerShdw>
                </a:effectLst>
                <a:cs typeface="Arial" panose="020B0604020202020204" pitchFamily="34" charset="0"/>
              </a:rPr>
              <a:t>The cetaceans (whales, dolphins, and porpoises)</a:t>
            </a:r>
          </a:p>
        </p:txBody>
      </p:sp>
      <p:sp>
        <p:nvSpPr>
          <p:cNvPr id="28679" name="Rectangle 7"/>
          <p:cNvSpPr>
            <a:spLocks noChangeArrowheads="1"/>
          </p:cNvSpPr>
          <p:nvPr/>
        </p:nvSpPr>
        <p:spPr bwMode="auto">
          <a:xfrm>
            <a:off x="5867400" y="4800600"/>
            <a:ext cx="4572000" cy="1569660"/>
          </a:xfrm>
          <a:prstGeom prst="rect">
            <a:avLst/>
          </a:prstGeom>
          <a:noFill/>
          <a:ln w="9525">
            <a:noFill/>
            <a:miter lim="800000"/>
            <a:headEnd/>
            <a:tailEnd/>
          </a:ln>
          <a:effectLst/>
        </p:spPr>
        <p:txBody>
          <a:bodyPr>
            <a:spAutoFit/>
          </a:bodyPr>
          <a:lstStyle>
            <a:lvl1pPr marL="342900" indent="-34290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eaLnBrk="1" hangingPunct="1"/>
            <a:r>
              <a:rPr lang="en-US" altLang="en-US">
                <a:effectLst>
                  <a:outerShdw blurRad="38100" dist="38100" dir="2700000" algn="tl">
                    <a:srgbClr val="C0C0C0"/>
                  </a:outerShdw>
                </a:effectLst>
                <a:cs typeface="Arial" panose="020B0604020202020204" pitchFamily="34" charset="0"/>
              </a:rPr>
              <a:t>The pig-like anthracotheres – died out less than 2.5 million years ago, leaving only the hippo as a descendent</a:t>
            </a:r>
          </a:p>
        </p:txBody>
      </p:sp>
      <p:pic>
        <p:nvPicPr>
          <p:cNvPr id="5223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895600"/>
            <a:ext cx="32766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895600"/>
            <a:ext cx="28575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6581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3"/>
          <p:cNvSpPr>
            <a:spLocks noGrp="1" noChangeArrowheads="1"/>
          </p:cNvSpPr>
          <p:nvPr>
            <p:ph type="title"/>
          </p:nvPr>
        </p:nvSpPr>
        <p:spPr>
          <a:xfrm>
            <a:off x="1981200" y="381000"/>
            <a:ext cx="8229600" cy="685800"/>
          </a:xfrm>
        </p:spPr>
        <p:txBody>
          <a:bodyPr/>
          <a:lstStyle/>
          <a:p>
            <a:pPr eaLnBrk="1" hangingPunct="1"/>
            <a:r>
              <a:rPr lang="en-US" altLang="en-US" sz="4000">
                <a:ea typeface="ＭＳ Ｐゴシック" panose="020B0600070205080204" pitchFamily="34" charset="-128"/>
              </a:rPr>
              <a:t>Cladogram</a:t>
            </a:r>
          </a:p>
        </p:txBody>
      </p:sp>
      <p:pic>
        <p:nvPicPr>
          <p:cNvPr id="54274" name="Picture 2" descr="The family tree of modern whales and hippo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57400" y="1143000"/>
            <a:ext cx="8001000" cy="5265738"/>
          </a:xfrm>
          <a:noFill/>
        </p:spPr>
      </p:pic>
    </p:spTree>
    <p:extLst>
      <p:ext uri="{BB962C8B-B14F-4D97-AF65-F5344CB8AC3E}">
        <p14:creationId xmlns:p14="http://schemas.microsoft.com/office/powerpoint/2010/main" val="2354616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981200" y="0"/>
            <a:ext cx="8229600" cy="1371600"/>
          </a:xfrm>
        </p:spPr>
        <p:txBody>
          <a:bodyPr/>
          <a:lstStyle/>
          <a:p>
            <a:pPr eaLnBrk="1" hangingPunct="1"/>
            <a:r>
              <a:rPr lang="en-US" altLang="en-US" b="1" smtClean="0">
                <a:ea typeface="ＭＳ Ｐゴシック" panose="020B0600070205080204" pitchFamily="34" charset="-128"/>
              </a:rPr>
              <a:t>Cladograms are used to…</a:t>
            </a:r>
          </a:p>
        </p:txBody>
      </p:sp>
      <p:sp>
        <p:nvSpPr>
          <p:cNvPr id="56322" name="Rectangle 3"/>
          <p:cNvSpPr>
            <a:spLocks noGrp="1" noChangeArrowheads="1"/>
          </p:cNvSpPr>
          <p:nvPr>
            <p:ph idx="1"/>
          </p:nvPr>
        </p:nvSpPr>
        <p:spPr>
          <a:xfrm>
            <a:off x="1524000" y="1752600"/>
            <a:ext cx="9144000" cy="4114800"/>
          </a:xfrm>
        </p:spPr>
        <p:txBody>
          <a:bodyPr/>
          <a:lstStyle/>
          <a:p>
            <a:pPr eaLnBrk="1" hangingPunct="1"/>
            <a:r>
              <a:rPr lang="en-US" altLang="en-US" sz="3600">
                <a:ea typeface="ＭＳ Ｐゴシック" panose="020B0600070205080204" pitchFamily="34" charset="-128"/>
              </a:rPr>
              <a:t>Organize organisms based on evolutionary relationships (phylogeny).</a:t>
            </a:r>
          </a:p>
          <a:p>
            <a:pPr eaLnBrk="1" hangingPunct="1"/>
            <a:endParaRPr lang="en-US" altLang="en-US" sz="3600">
              <a:ea typeface="ＭＳ Ｐゴシック" panose="020B0600070205080204" pitchFamily="34" charset="-128"/>
            </a:endParaRPr>
          </a:p>
          <a:p>
            <a:pPr eaLnBrk="1" hangingPunct="1"/>
            <a:r>
              <a:rPr lang="en-US" altLang="en-US" sz="3600">
                <a:ea typeface="ＭＳ Ｐゴシック" panose="020B0600070205080204" pitchFamily="34" charset="-128"/>
              </a:rPr>
              <a:t>In other words… who is related to who and where did we come from…</a:t>
            </a:r>
          </a:p>
          <a:p>
            <a:pPr eaLnBrk="1" hangingPunct="1"/>
            <a:endParaRPr lang="en-US" altLang="en-US" sz="3600">
              <a:ea typeface="ＭＳ Ｐゴシック" panose="020B0600070205080204" pitchFamily="34" charset="-128"/>
            </a:endParaRPr>
          </a:p>
          <a:p>
            <a:pPr eaLnBrk="1" hangingPunct="1">
              <a:buFont typeface="Wingdings" panose="05000000000000000000" pitchFamily="2" charset="2"/>
              <a:buNone/>
            </a:pPr>
            <a:endParaRPr lang="en-US" altLang="en-US" sz="3600">
              <a:ea typeface="ＭＳ Ｐゴシック" panose="020B0600070205080204" pitchFamily="34" charset="-128"/>
            </a:endParaRPr>
          </a:p>
        </p:txBody>
      </p:sp>
    </p:spTree>
    <p:extLst>
      <p:ext uri="{BB962C8B-B14F-4D97-AF65-F5344CB8AC3E}">
        <p14:creationId xmlns:p14="http://schemas.microsoft.com/office/powerpoint/2010/main" val="1776509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PTC</a:t>
            </a:r>
            <a:endParaRPr lang="en-US" dirty="0"/>
          </a:p>
        </p:txBody>
      </p:sp>
      <p:sp>
        <p:nvSpPr>
          <p:cNvPr id="3" name="Content Placeholder 2"/>
          <p:cNvSpPr>
            <a:spLocks noGrp="1"/>
          </p:cNvSpPr>
          <p:nvPr>
            <p:ph idx="1"/>
          </p:nvPr>
        </p:nvSpPr>
        <p:spPr/>
        <p:txBody>
          <a:bodyPr/>
          <a:lstStyle/>
          <a:p>
            <a:r>
              <a:rPr lang="en-US" dirty="0"/>
              <a:t>Genetics of PTC : </a:t>
            </a:r>
            <a:r>
              <a:rPr lang="en-US" u="sng" dirty="0">
                <a:hlinkClick r:id="rId2"/>
              </a:rPr>
              <a:t>http://learn.genetics.utah.edu/content/basics/ptc/</a:t>
            </a:r>
            <a:r>
              <a:rPr lang="en-US" dirty="0"/>
              <a:t> </a:t>
            </a:r>
            <a:r>
              <a:rPr lang="en-US" dirty="0" err="1"/>
              <a:t>ap</a:t>
            </a:r>
            <a:r>
              <a:rPr lang="en-US" dirty="0"/>
              <a:t> evolution for use with hardy </a:t>
            </a:r>
            <a:r>
              <a:rPr lang="en-US" dirty="0" smtClean="0"/>
              <a:t>Weinberg</a:t>
            </a:r>
          </a:p>
          <a:p>
            <a:endParaRPr lang="en-US"/>
          </a:p>
          <a:p>
            <a:endParaRPr lang="en-US"/>
          </a:p>
        </p:txBody>
      </p:sp>
    </p:spTree>
    <p:extLst>
      <p:ext uri="{BB962C8B-B14F-4D97-AF65-F5344CB8AC3E}">
        <p14:creationId xmlns:p14="http://schemas.microsoft.com/office/powerpoint/2010/main" val="143617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943100" y="381000"/>
            <a:ext cx="8229600" cy="990600"/>
          </a:xfrm>
        </p:spPr>
        <p:txBody>
          <a:bodyPr/>
          <a:lstStyle/>
          <a:p>
            <a:pPr eaLnBrk="1" hangingPunct="1"/>
            <a:r>
              <a:rPr lang="en-US" altLang="en-US" sz="4000">
                <a:ea typeface="ＭＳ Ｐゴシック" panose="020B0600070205080204" pitchFamily="34" charset="-128"/>
              </a:rPr>
              <a:t>How are cladograms constructed?</a:t>
            </a:r>
          </a:p>
        </p:txBody>
      </p:sp>
      <p:sp>
        <p:nvSpPr>
          <p:cNvPr id="58370" name="Rectangle 3"/>
          <p:cNvSpPr>
            <a:spLocks noGrp="1" noChangeArrowheads="1"/>
          </p:cNvSpPr>
          <p:nvPr>
            <p:ph type="body" sz="half" idx="1"/>
          </p:nvPr>
        </p:nvSpPr>
        <p:spPr>
          <a:xfrm>
            <a:off x="1943100" y="1295400"/>
            <a:ext cx="8229600" cy="1295400"/>
          </a:xfrm>
        </p:spPr>
        <p:txBody>
          <a:bodyPr/>
          <a:lstStyle/>
          <a:p>
            <a:pPr eaLnBrk="1" hangingPunct="1">
              <a:lnSpc>
                <a:spcPct val="90000"/>
              </a:lnSpc>
            </a:pPr>
            <a:r>
              <a:rPr lang="en-US" altLang="en-US">
                <a:ea typeface="ＭＳ Ｐゴシック" panose="020B0600070205080204" pitchFamily="34" charset="-128"/>
              </a:rPr>
              <a:t>Organisms are grouped together based on their shared derived characteristics (trait modified from the ancestral trait).</a:t>
            </a:r>
          </a:p>
        </p:txBody>
      </p:sp>
      <p:pic>
        <p:nvPicPr>
          <p:cNvPr id="58371" name="Picture 6" descr="cladogram_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971800" y="2713038"/>
            <a:ext cx="6172200" cy="3611562"/>
          </a:xfrm>
          <a:noFill/>
        </p:spPr>
      </p:pic>
    </p:spTree>
    <p:extLst>
      <p:ext uri="{BB962C8B-B14F-4D97-AF65-F5344CB8AC3E}">
        <p14:creationId xmlns:p14="http://schemas.microsoft.com/office/powerpoint/2010/main" val="1795793387"/>
      </p:ext>
    </p:extLst>
  </p:cSld>
  <p:clrMapOvr>
    <a:masterClrMapping/>
  </p:clrMapOvr>
  <p:transition>
    <p:split orient="vert" dir="in"/>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8"/>
          <p:cNvSpPr>
            <a:spLocks noGrp="1" noChangeArrowheads="1"/>
          </p:cNvSpPr>
          <p:nvPr>
            <p:ph type="title"/>
          </p:nvPr>
        </p:nvSpPr>
        <p:spPr>
          <a:xfrm>
            <a:off x="1981200" y="0"/>
            <a:ext cx="8229600" cy="1371600"/>
          </a:xfrm>
        </p:spPr>
        <p:txBody>
          <a:bodyPr/>
          <a:lstStyle/>
          <a:p>
            <a:pPr eaLnBrk="1" hangingPunct="1"/>
            <a:r>
              <a:rPr lang="en-US" altLang="en-US" smtClean="0">
                <a:ea typeface="ＭＳ Ｐゴシック" panose="020B0600070205080204" pitchFamily="34" charset="-128"/>
              </a:rPr>
              <a:t>Cladogram construction	</a:t>
            </a:r>
          </a:p>
        </p:txBody>
      </p:sp>
      <p:sp>
        <p:nvSpPr>
          <p:cNvPr id="60418" name="Rectangle 9"/>
          <p:cNvSpPr>
            <a:spLocks noGrp="1" noChangeArrowheads="1"/>
          </p:cNvSpPr>
          <p:nvPr>
            <p:ph type="body" sz="half" idx="1"/>
          </p:nvPr>
        </p:nvSpPr>
        <p:spPr>
          <a:xfrm>
            <a:off x="2057400" y="1524000"/>
            <a:ext cx="8229600" cy="990600"/>
          </a:xfrm>
        </p:spPr>
        <p:txBody>
          <a:bodyPr/>
          <a:lstStyle/>
          <a:p>
            <a:pPr eaLnBrk="1" hangingPunct="1"/>
            <a:r>
              <a:rPr lang="en-US" altLang="en-US">
                <a:ea typeface="ＭＳ Ｐゴシック" panose="020B0600070205080204" pitchFamily="34" charset="-128"/>
              </a:rPr>
              <a:t>Given a table of derived characters (traits), create a cladogram</a:t>
            </a:r>
          </a:p>
        </p:txBody>
      </p:sp>
      <p:pic>
        <p:nvPicPr>
          <p:cNvPr id="60419" name="Picture 1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676400" y="2590800"/>
            <a:ext cx="8839200" cy="3683000"/>
          </a:xfrm>
          <a:noFill/>
        </p:spPr>
      </p:pic>
    </p:spTree>
    <p:extLst>
      <p:ext uri="{BB962C8B-B14F-4D97-AF65-F5344CB8AC3E}">
        <p14:creationId xmlns:p14="http://schemas.microsoft.com/office/powerpoint/2010/main" val="413468378"/>
      </p:ext>
    </p:extLst>
  </p:cSld>
  <p:clrMapOvr>
    <a:masterClrMapping/>
  </p:clrMapOvr>
  <p:transition>
    <p:split orient="vert" dir="in"/>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1981200" y="0"/>
            <a:ext cx="8229600" cy="1371600"/>
          </a:xfrm>
        </p:spPr>
        <p:txBody>
          <a:bodyPr/>
          <a:lstStyle/>
          <a:p>
            <a:pPr eaLnBrk="1" hangingPunct="1"/>
            <a:r>
              <a:rPr lang="en-US" altLang="en-US" smtClean="0">
                <a:ea typeface="ＭＳ Ｐゴシック" panose="020B0600070205080204" pitchFamily="34" charset="-128"/>
              </a:rPr>
              <a:t>Step 1 – Create a Venn Diagram</a:t>
            </a:r>
          </a:p>
        </p:txBody>
      </p:sp>
      <p:sp>
        <p:nvSpPr>
          <p:cNvPr id="62466" name="Rectangle 3"/>
          <p:cNvSpPr>
            <a:spLocks noGrp="1" noChangeArrowheads="1"/>
          </p:cNvSpPr>
          <p:nvPr>
            <p:ph idx="1"/>
          </p:nvPr>
        </p:nvSpPr>
        <p:spPr>
          <a:xfrm>
            <a:off x="1524000" y="1752600"/>
            <a:ext cx="9144000" cy="4191000"/>
          </a:xfrm>
        </p:spPr>
        <p:txBody>
          <a:bodyPr/>
          <a:lstStyle/>
          <a:p>
            <a:pPr eaLnBrk="1" hangingPunct="1"/>
            <a:r>
              <a:rPr lang="en-US" altLang="en-US" smtClean="0">
                <a:ea typeface="ＭＳ Ｐゴシック" panose="020B0600070205080204" pitchFamily="34" charset="-128"/>
              </a:rPr>
              <a:t>How many organisms are you comparing?  </a:t>
            </a:r>
          </a:p>
          <a:p>
            <a:pPr lvl="1" eaLnBrk="1" hangingPunct="1"/>
            <a:r>
              <a:rPr lang="en-US" altLang="en-US" smtClean="0">
                <a:ea typeface="ＭＳ Ｐゴシック" panose="020B0600070205080204" pitchFamily="34" charset="-128"/>
              </a:rPr>
              <a:t>This number will equal the number of circles in your Venn diagram.</a:t>
            </a:r>
          </a:p>
          <a:p>
            <a:pPr eaLnBrk="1" hangingPunct="1"/>
            <a:r>
              <a:rPr lang="en-US" altLang="en-US" smtClean="0">
                <a:ea typeface="ＭＳ Ｐゴシック" panose="020B0600070205080204" pitchFamily="34" charset="-128"/>
              </a:rPr>
              <a:t>Now count the number of characters each organism has.</a:t>
            </a:r>
          </a:p>
          <a:p>
            <a:pPr lvl="1" eaLnBrk="1" hangingPunct="1"/>
            <a:r>
              <a:rPr lang="en-US" altLang="en-US" smtClean="0">
                <a:ea typeface="ＭＳ Ｐゴシック" panose="020B0600070205080204" pitchFamily="34" charset="-128"/>
              </a:rPr>
              <a:t>This will be the order that you place the organisms in the Venn Diagram.</a:t>
            </a:r>
          </a:p>
        </p:txBody>
      </p:sp>
    </p:spTree>
    <p:extLst>
      <p:ext uri="{BB962C8B-B14F-4D97-AF65-F5344CB8AC3E}">
        <p14:creationId xmlns:p14="http://schemas.microsoft.com/office/powerpoint/2010/main" val="2610629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4"/>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Venn Diagram</a:t>
            </a:r>
          </a:p>
        </p:txBody>
      </p:sp>
      <p:sp>
        <p:nvSpPr>
          <p:cNvPr id="64514" name="Rectangle 5"/>
          <p:cNvSpPr>
            <a:spLocks noGrp="1" noChangeArrowheads="1"/>
          </p:cNvSpPr>
          <p:nvPr>
            <p:ph idx="1"/>
          </p:nvPr>
        </p:nvSpPr>
        <p:spPr/>
        <p:txBody>
          <a:bodyPr/>
          <a:lstStyle/>
          <a:p>
            <a:pPr eaLnBrk="1" hangingPunct="1"/>
            <a:endParaRPr lang="en-US" altLang="en-US" smtClean="0">
              <a:ea typeface="ＭＳ Ｐゴシック" panose="020B0600070205080204" pitchFamily="34" charset="-128"/>
            </a:endParaRPr>
          </a:p>
        </p:txBody>
      </p:sp>
      <p:sp>
        <p:nvSpPr>
          <p:cNvPr id="64515" name="AutoShape 7"/>
          <p:cNvSpPr>
            <a:spLocks noChangeArrowheads="1"/>
          </p:cNvSpPr>
          <p:nvPr/>
        </p:nvSpPr>
        <p:spPr bwMode="auto">
          <a:xfrm>
            <a:off x="2590800" y="2209800"/>
            <a:ext cx="7010400" cy="3733800"/>
          </a:xfrm>
          <a:prstGeom prst="roundRect">
            <a:avLst>
              <a:gd name="adj" fmla="val 16667"/>
            </a:avLst>
          </a:prstGeom>
          <a:solidFill>
            <a:schemeClr val="accent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sz="1800">
              <a:latin typeface="Tahoma" panose="020B0604030504040204" pitchFamily="34" charset="0"/>
              <a:cs typeface="Arial" panose="020B0604020202020204" pitchFamily="34" charset="0"/>
            </a:endParaRPr>
          </a:p>
        </p:txBody>
      </p:sp>
      <p:sp>
        <p:nvSpPr>
          <p:cNvPr id="50184" name="Text Box 8"/>
          <p:cNvSpPr txBox="1">
            <a:spLocks noChangeArrowheads="1"/>
          </p:cNvSpPr>
          <p:nvPr/>
        </p:nvSpPr>
        <p:spPr bwMode="auto">
          <a:xfrm>
            <a:off x="3124200" y="5410201"/>
            <a:ext cx="563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a:latin typeface="Tahoma" panose="020B0604030504040204" pitchFamily="34" charset="0"/>
                <a:cs typeface="Arial" panose="020B0604020202020204" pitchFamily="34" charset="0"/>
              </a:rPr>
              <a:t>Vertebrae: Shark, bullfrog, kangaroo &amp; humans</a:t>
            </a:r>
          </a:p>
        </p:txBody>
      </p:sp>
      <p:sp>
        <p:nvSpPr>
          <p:cNvPr id="64517" name="AutoShape 9"/>
          <p:cNvSpPr>
            <a:spLocks noChangeArrowheads="1"/>
          </p:cNvSpPr>
          <p:nvPr/>
        </p:nvSpPr>
        <p:spPr bwMode="auto">
          <a:xfrm>
            <a:off x="3048000" y="2819400"/>
            <a:ext cx="6096000" cy="2438400"/>
          </a:xfrm>
          <a:prstGeom prst="roundRect">
            <a:avLst>
              <a:gd name="adj" fmla="val 16667"/>
            </a:avLst>
          </a:prstGeom>
          <a:solidFill>
            <a:schemeClr val="accent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sz="1800">
              <a:latin typeface="Tahoma" panose="020B0604030504040204" pitchFamily="34" charset="0"/>
              <a:cs typeface="Arial" panose="020B0604020202020204" pitchFamily="34" charset="0"/>
            </a:endParaRPr>
          </a:p>
        </p:txBody>
      </p:sp>
      <p:sp>
        <p:nvSpPr>
          <p:cNvPr id="50186" name="Text Box 10"/>
          <p:cNvSpPr txBox="1">
            <a:spLocks noChangeArrowheads="1"/>
          </p:cNvSpPr>
          <p:nvPr/>
        </p:nvSpPr>
        <p:spPr bwMode="auto">
          <a:xfrm>
            <a:off x="3200400" y="4724401"/>
            <a:ext cx="594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a:latin typeface="Tahoma" panose="020B0604030504040204" pitchFamily="34" charset="0"/>
                <a:cs typeface="Arial" panose="020B0604020202020204" pitchFamily="34" charset="0"/>
              </a:rPr>
              <a:t>Two pairs of limbs: Bullfrog, kangaroo &amp; Human</a:t>
            </a:r>
          </a:p>
        </p:txBody>
      </p:sp>
      <p:sp>
        <p:nvSpPr>
          <p:cNvPr id="64519" name="AutoShape 11"/>
          <p:cNvSpPr>
            <a:spLocks noChangeArrowheads="1"/>
          </p:cNvSpPr>
          <p:nvPr/>
        </p:nvSpPr>
        <p:spPr bwMode="auto">
          <a:xfrm>
            <a:off x="3429000" y="3200400"/>
            <a:ext cx="5257800" cy="1447800"/>
          </a:xfrm>
          <a:prstGeom prst="roundRect">
            <a:avLst>
              <a:gd name="adj" fmla="val 16667"/>
            </a:avLst>
          </a:prstGeom>
          <a:solidFill>
            <a:schemeClr val="accent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sz="1800">
              <a:latin typeface="Tahoma" panose="020B0604030504040204" pitchFamily="34" charset="0"/>
              <a:cs typeface="Arial" panose="020B0604020202020204" pitchFamily="34" charset="0"/>
            </a:endParaRPr>
          </a:p>
        </p:txBody>
      </p:sp>
      <p:sp>
        <p:nvSpPr>
          <p:cNvPr id="50188" name="Text Box 12"/>
          <p:cNvSpPr txBox="1">
            <a:spLocks noChangeArrowheads="1"/>
          </p:cNvSpPr>
          <p:nvPr/>
        </p:nvSpPr>
        <p:spPr bwMode="auto">
          <a:xfrm>
            <a:off x="3505200" y="4114801"/>
            <a:ext cx="495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a:latin typeface="Tahoma" panose="020B0604030504040204" pitchFamily="34" charset="0"/>
                <a:cs typeface="Arial" panose="020B0604020202020204" pitchFamily="34" charset="0"/>
              </a:rPr>
              <a:t>Mammary glands: Kangaroo &amp; Human</a:t>
            </a:r>
          </a:p>
        </p:txBody>
      </p:sp>
      <p:sp>
        <p:nvSpPr>
          <p:cNvPr id="64521" name="AutoShape 13"/>
          <p:cNvSpPr>
            <a:spLocks noChangeArrowheads="1"/>
          </p:cNvSpPr>
          <p:nvPr/>
        </p:nvSpPr>
        <p:spPr bwMode="auto">
          <a:xfrm>
            <a:off x="3962400" y="3352800"/>
            <a:ext cx="4267200" cy="762000"/>
          </a:xfrm>
          <a:prstGeom prst="roundRect">
            <a:avLst>
              <a:gd name="adj" fmla="val 16667"/>
            </a:avLst>
          </a:prstGeom>
          <a:solidFill>
            <a:schemeClr val="accent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sz="1800">
              <a:latin typeface="Tahoma" panose="020B0604030504040204" pitchFamily="34" charset="0"/>
              <a:cs typeface="Arial" panose="020B0604020202020204" pitchFamily="34" charset="0"/>
            </a:endParaRPr>
          </a:p>
        </p:txBody>
      </p:sp>
      <p:sp>
        <p:nvSpPr>
          <p:cNvPr id="50190" name="Text Box 14"/>
          <p:cNvSpPr txBox="1">
            <a:spLocks noChangeArrowheads="1"/>
          </p:cNvSpPr>
          <p:nvPr/>
        </p:nvSpPr>
        <p:spPr bwMode="auto">
          <a:xfrm>
            <a:off x="4114800" y="3595688"/>
            <a:ext cx="2286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a:latin typeface="Tahoma" panose="020B0604030504040204" pitchFamily="34" charset="0"/>
                <a:cs typeface="Arial" panose="020B0604020202020204" pitchFamily="34" charset="0"/>
              </a:rPr>
              <a:t>Placenta: Human</a:t>
            </a:r>
          </a:p>
        </p:txBody>
      </p:sp>
    </p:spTree>
    <p:extLst>
      <p:ext uri="{BB962C8B-B14F-4D97-AF65-F5344CB8AC3E}">
        <p14:creationId xmlns:p14="http://schemas.microsoft.com/office/powerpoint/2010/main" val="1986435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8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8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4" grpId="0"/>
      <p:bldP spid="50186" grpId="0"/>
      <p:bldP spid="50188" grpId="0"/>
      <p:bldP spid="50190"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5"/>
          <p:cNvSpPr txBox="1">
            <a:spLocks noChangeArrowheads="1"/>
          </p:cNvSpPr>
          <p:nvPr/>
        </p:nvSpPr>
        <p:spPr bwMode="auto">
          <a:xfrm>
            <a:off x="3565526" y="5562601"/>
            <a:ext cx="1311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sz="1800">
              <a:latin typeface="Tahoma" panose="020B0604030504040204" pitchFamily="34" charset="0"/>
              <a:cs typeface="Arial" panose="020B0604020202020204" pitchFamily="34" charset="0"/>
            </a:endParaRPr>
          </a:p>
        </p:txBody>
      </p:sp>
      <p:sp>
        <p:nvSpPr>
          <p:cNvPr id="66562" name="Rectangle 2"/>
          <p:cNvSpPr>
            <a:spLocks noGrp="1" noChangeArrowheads="1"/>
          </p:cNvSpPr>
          <p:nvPr>
            <p:ph type="title"/>
          </p:nvPr>
        </p:nvSpPr>
        <p:spPr/>
        <p:txBody>
          <a:bodyPr/>
          <a:lstStyle/>
          <a:p>
            <a:pPr eaLnBrk="1" hangingPunct="1"/>
            <a:r>
              <a:rPr lang="en-US" altLang="en-US" sz="4000">
                <a:ea typeface="ＭＳ Ｐゴシック" panose="020B0600070205080204" pitchFamily="34" charset="-128"/>
              </a:rPr>
              <a:t>Step Two – Convert the Venn Diagram into a Cladogram</a:t>
            </a:r>
          </a:p>
        </p:txBody>
      </p:sp>
      <p:grpSp>
        <p:nvGrpSpPr>
          <p:cNvPr id="66563" name="Group 25"/>
          <p:cNvGrpSpPr>
            <a:grpSpLocks/>
          </p:cNvGrpSpPr>
          <p:nvPr/>
        </p:nvGrpSpPr>
        <p:grpSpPr bwMode="auto">
          <a:xfrm>
            <a:off x="2209800" y="1676400"/>
            <a:ext cx="7696200" cy="3886200"/>
            <a:chOff x="432" y="1056"/>
            <a:chExt cx="4848" cy="2448"/>
          </a:xfrm>
        </p:grpSpPr>
        <p:sp>
          <p:nvSpPr>
            <p:cNvPr id="66572" name="Line 8"/>
            <p:cNvSpPr>
              <a:spLocks noChangeShapeType="1"/>
            </p:cNvSpPr>
            <p:nvPr/>
          </p:nvSpPr>
          <p:spPr bwMode="auto">
            <a:xfrm flipV="1">
              <a:off x="432" y="1632"/>
              <a:ext cx="4848" cy="1872"/>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6573" name="Line 9"/>
            <p:cNvSpPr>
              <a:spLocks noChangeShapeType="1"/>
            </p:cNvSpPr>
            <p:nvPr/>
          </p:nvSpPr>
          <p:spPr bwMode="auto">
            <a:xfrm>
              <a:off x="864" y="3120"/>
              <a:ext cx="192" cy="33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4" name="Line 10"/>
            <p:cNvSpPr>
              <a:spLocks noChangeShapeType="1"/>
            </p:cNvSpPr>
            <p:nvPr/>
          </p:nvSpPr>
          <p:spPr bwMode="auto">
            <a:xfrm>
              <a:off x="4704" y="1584"/>
              <a:ext cx="192" cy="33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5" name="Line 11"/>
            <p:cNvSpPr>
              <a:spLocks noChangeShapeType="1"/>
            </p:cNvSpPr>
            <p:nvPr/>
          </p:nvSpPr>
          <p:spPr bwMode="auto">
            <a:xfrm>
              <a:off x="3456" y="2064"/>
              <a:ext cx="192" cy="33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6" name="Line 12"/>
            <p:cNvSpPr>
              <a:spLocks noChangeShapeType="1"/>
            </p:cNvSpPr>
            <p:nvPr/>
          </p:nvSpPr>
          <p:spPr bwMode="auto">
            <a:xfrm>
              <a:off x="2112" y="2592"/>
              <a:ext cx="192" cy="33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7" name="Line 13"/>
            <p:cNvSpPr>
              <a:spLocks noChangeShapeType="1"/>
            </p:cNvSpPr>
            <p:nvPr/>
          </p:nvSpPr>
          <p:spPr bwMode="auto">
            <a:xfrm flipH="1" flipV="1">
              <a:off x="816" y="2160"/>
              <a:ext cx="432" cy="105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8" name="Line 14"/>
            <p:cNvSpPr>
              <a:spLocks noChangeShapeType="1"/>
            </p:cNvSpPr>
            <p:nvPr/>
          </p:nvSpPr>
          <p:spPr bwMode="auto">
            <a:xfrm flipH="1" flipV="1">
              <a:off x="2160" y="1632"/>
              <a:ext cx="432" cy="105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9" name="Line 15"/>
            <p:cNvSpPr>
              <a:spLocks noChangeShapeType="1"/>
            </p:cNvSpPr>
            <p:nvPr/>
          </p:nvSpPr>
          <p:spPr bwMode="auto">
            <a:xfrm flipH="1" flipV="1">
              <a:off x="3648" y="1056"/>
              <a:ext cx="432" cy="105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2240" name="Text Box 16"/>
          <p:cNvSpPr txBox="1">
            <a:spLocks noChangeArrowheads="1"/>
          </p:cNvSpPr>
          <p:nvPr/>
        </p:nvSpPr>
        <p:spPr bwMode="auto">
          <a:xfrm>
            <a:off x="3200400" y="5486401"/>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a:latin typeface="Tahoma" panose="020B0604030504040204" pitchFamily="34" charset="0"/>
                <a:cs typeface="Arial" panose="020B0604020202020204" pitchFamily="34" charset="0"/>
              </a:rPr>
              <a:t>Vertebrae</a:t>
            </a:r>
          </a:p>
        </p:txBody>
      </p:sp>
      <p:sp>
        <p:nvSpPr>
          <p:cNvPr id="52242" name="Text Box 18"/>
          <p:cNvSpPr txBox="1">
            <a:spLocks noChangeArrowheads="1"/>
          </p:cNvSpPr>
          <p:nvPr/>
        </p:nvSpPr>
        <p:spPr bwMode="auto">
          <a:xfrm>
            <a:off x="2286000" y="3048001"/>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a:latin typeface="Tahoma" panose="020B0604030504040204" pitchFamily="34" charset="0"/>
                <a:cs typeface="Arial" panose="020B0604020202020204" pitchFamily="34" charset="0"/>
              </a:rPr>
              <a:t>Shark</a:t>
            </a:r>
          </a:p>
        </p:txBody>
      </p:sp>
      <p:sp>
        <p:nvSpPr>
          <p:cNvPr id="52243" name="Text Box 19"/>
          <p:cNvSpPr txBox="1">
            <a:spLocks noChangeArrowheads="1"/>
          </p:cNvSpPr>
          <p:nvPr/>
        </p:nvSpPr>
        <p:spPr bwMode="auto">
          <a:xfrm>
            <a:off x="4724400" y="4724400"/>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a:latin typeface="Tahoma" panose="020B0604030504040204" pitchFamily="34" charset="0"/>
                <a:cs typeface="Arial" panose="020B0604020202020204" pitchFamily="34" charset="0"/>
              </a:rPr>
              <a:t>Two pairs of limbs</a:t>
            </a:r>
          </a:p>
        </p:txBody>
      </p:sp>
      <p:sp>
        <p:nvSpPr>
          <p:cNvPr id="52244" name="Text Box 20"/>
          <p:cNvSpPr txBox="1">
            <a:spLocks noChangeArrowheads="1"/>
          </p:cNvSpPr>
          <p:nvPr/>
        </p:nvSpPr>
        <p:spPr bwMode="auto">
          <a:xfrm>
            <a:off x="4648200" y="1981201"/>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a:latin typeface="Tahoma" panose="020B0604030504040204" pitchFamily="34" charset="0"/>
                <a:cs typeface="Arial" panose="020B0604020202020204" pitchFamily="34" charset="0"/>
              </a:rPr>
              <a:t>Bullfrog</a:t>
            </a:r>
          </a:p>
        </p:txBody>
      </p:sp>
      <p:sp>
        <p:nvSpPr>
          <p:cNvPr id="52245" name="Text Box 21"/>
          <p:cNvSpPr txBox="1">
            <a:spLocks noChangeArrowheads="1"/>
          </p:cNvSpPr>
          <p:nvPr/>
        </p:nvSpPr>
        <p:spPr bwMode="auto">
          <a:xfrm>
            <a:off x="6781800" y="3810000"/>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a:latin typeface="Tahoma" panose="020B0604030504040204" pitchFamily="34" charset="0"/>
                <a:cs typeface="Arial" panose="020B0604020202020204" pitchFamily="34" charset="0"/>
              </a:rPr>
              <a:t>Mammary Glands</a:t>
            </a:r>
          </a:p>
        </p:txBody>
      </p:sp>
      <p:sp>
        <p:nvSpPr>
          <p:cNvPr id="52246" name="Text Box 22"/>
          <p:cNvSpPr txBox="1">
            <a:spLocks noChangeArrowheads="1"/>
          </p:cNvSpPr>
          <p:nvPr/>
        </p:nvSpPr>
        <p:spPr bwMode="auto">
          <a:xfrm>
            <a:off x="7467600" y="1752601"/>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a:latin typeface="Tahoma" panose="020B0604030504040204" pitchFamily="34" charset="0"/>
                <a:cs typeface="Arial" panose="020B0604020202020204" pitchFamily="34" charset="0"/>
              </a:rPr>
              <a:t>Kangaroo</a:t>
            </a:r>
          </a:p>
        </p:txBody>
      </p:sp>
      <p:sp>
        <p:nvSpPr>
          <p:cNvPr id="52247" name="Text Box 23"/>
          <p:cNvSpPr txBox="1">
            <a:spLocks noChangeArrowheads="1"/>
          </p:cNvSpPr>
          <p:nvPr/>
        </p:nvSpPr>
        <p:spPr bwMode="auto">
          <a:xfrm>
            <a:off x="8763000" y="3048001"/>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a:latin typeface="Tahoma" panose="020B0604030504040204" pitchFamily="34" charset="0"/>
                <a:cs typeface="Arial" panose="020B0604020202020204" pitchFamily="34" charset="0"/>
              </a:rPr>
              <a:t>Placenta</a:t>
            </a:r>
          </a:p>
        </p:txBody>
      </p:sp>
      <p:sp>
        <p:nvSpPr>
          <p:cNvPr id="52248" name="Text Box 24"/>
          <p:cNvSpPr txBox="1">
            <a:spLocks noChangeArrowheads="1"/>
          </p:cNvSpPr>
          <p:nvPr/>
        </p:nvSpPr>
        <p:spPr bwMode="auto">
          <a:xfrm>
            <a:off x="9220200" y="2133601"/>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a:latin typeface="Tahoma" panose="020B0604030504040204" pitchFamily="34" charset="0"/>
                <a:cs typeface="Arial" panose="020B0604020202020204" pitchFamily="34" charset="0"/>
              </a:rPr>
              <a:t>Human</a:t>
            </a:r>
          </a:p>
        </p:txBody>
      </p:sp>
    </p:spTree>
    <p:extLst>
      <p:ext uri="{BB962C8B-B14F-4D97-AF65-F5344CB8AC3E}">
        <p14:creationId xmlns:p14="http://schemas.microsoft.com/office/powerpoint/2010/main" val="1632406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4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4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4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24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24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24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40" grpId="0"/>
      <p:bldP spid="52242" grpId="0"/>
      <p:bldP spid="52243" grpId="0"/>
      <p:bldP spid="52244" grpId="0"/>
      <p:bldP spid="52245" grpId="0"/>
      <p:bldP spid="52246" grpId="0"/>
      <p:bldP spid="52247" grpId="0"/>
      <p:bldP spid="52248"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5"/>
          <p:cNvPicPr>
            <a:picLocks noChangeAspect="1" noChangeArrowheads="1"/>
          </p:cNvPicPr>
          <p:nvPr/>
        </p:nvPicPr>
        <p:blipFill>
          <a:blip r:embed="rId3">
            <a:extLst>
              <a:ext uri="{28A0092B-C50C-407E-A947-70E740481C1C}">
                <a14:useLocalDpi xmlns:a14="http://schemas.microsoft.com/office/drawing/2010/main" val="0"/>
              </a:ext>
            </a:extLst>
          </a:blip>
          <a:srcRect l="26717" t="42000" r="26093" b="47530"/>
          <a:stretch>
            <a:fillRect/>
          </a:stretch>
        </p:blipFill>
        <p:spPr bwMode="auto">
          <a:xfrm>
            <a:off x="1524000" y="762001"/>
            <a:ext cx="91440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5634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7" name="Group 15"/>
          <p:cNvGrpSpPr>
            <a:grpSpLocks/>
          </p:cNvGrpSpPr>
          <p:nvPr/>
        </p:nvGrpSpPr>
        <p:grpSpPr bwMode="auto">
          <a:xfrm>
            <a:off x="2819400" y="2209800"/>
            <a:ext cx="6858000" cy="3505200"/>
            <a:chOff x="864" y="2208"/>
            <a:chExt cx="4224" cy="2112"/>
          </a:xfrm>
        </p:grpSpPr>
        <p:sp>
          <p:nvSpPr>
            <p:cNvPr id="70659" name="Rectangle 9"/>
            <p:cNvSpPr>
              <a:spLocks noChangeArrowheads="1"/>
            </p:cNvSpPr>
            <p:nvPr/>
          </p:nvSpPr>
          <p:spPr bwMode="auto">
            <a:xfrm>
              <a:off x="864" y="2208"/>
              <a:ext cx="4224" cy="2112"/>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sz="1800">
                <a:latin typeface="Tahoma" panose="020B0604030504040204" pitchFamily="34" charset="0"/>
                <a:cs typeface="Arial" panose="020B0604020202020204" pitchFamily="34" charset="0"/>
              </a:endParaRPr>
            </a:p>
          </p:txBody>
        </p:sp>
        <p:sp>
          <p:nvSpPr>
            <p:cNvPr id="70660" name="AutoShape 5"/>
            <p:cNvSpPr>
              <a:spLocks noChangeArrowheads="1"/>
            </p:cNvSpPr>
            <p:nvPr/>
          </p:nvSpPr>
          <p:spPr bwMode="auto">
            <a:xfrm>
              <a:off x="2016" y="2976"/>
              <a:ext cx="1440" cy="336"/>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US" altLang="en-US" sz="1800">
                  <a:latin typeface="Tahoma" panose="020B0604030504040204" pitchFamily="34" charset="0"/>
                  <a:cs typeface="Arial" panose="020B0604020202020204" pitchFamily="34" charset="0"/>
                </a:rPr>
                <a:t>Human</a:t>
              </a:r>
            </a:p>
          </p:txBody>
        </p:sp>
        <p:sp>
          <p:nvSpPr>
            <p:cNvPr id="70661" name="AutoShape 6"/>
            <p:cNvSpPr>
              <a:spLocks noChangeArrowheads="1"/>
            </p:cNvSpPr>
            <p:nvPr/>
          </p:nvSpPr>
          <p:spPr bwMode="auto">
            <a:xfrm>
              <a:off x="1680" y="2784"/>
              <a:ext cx="2160" cy="768"/>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sz="1800">
                <a:latin typeface="Tahoma" panose="020B0604030504040204" pitchFamily="34" charset="0"/>
                <a:cs typeface="Arial" panose="020B0604020202020204" pitchFamily="34" charset="0"/>
              </a:endParaRPr>
            </a:p>
          </p:txBody>
        </p:sp>
        <p:sp>
          <p:nvSpPr>
            <p:cNvPr id="70662" name="AutoShape 7"/>
            <p:cNvSpPr>
              <a:spLocks noChangeArrowheads="1"/>
            </p:cNvSpPr>
            <p:nvPr/>
          </p:nvSpPr>
          <p:spPr bwMode="auto">
            <a:xfrm>
              <a:off x="1392" y="2544"/>
              <a:ext cx="2880" cy="1296"/>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sz="1800">
                <a:latin typeface="Tahoma" panose="020B0604030504040204" pitchFamily="34" charset="0"/>
                <a:cs typeface="Arial" panose="020B0604020202020204" pitchFamily="34" charset="0"/>
              </a:endParaRPr>
            </a:p>
          </p:txBody>
        </p:sp>
        <p:sp>
          <p:nvSpPr>
            <p:cNvPr id="70663" name="AutoShape 8"/>
            <p:cNvSpPr>
              <a:spLocks noChangeArrowheads="1"/>
            </p:cNvSpPr>
            <p:nvPr/>
          </p:nvSpPr>
          <p:spPr bwMode="auto">
            <a:xfrm>
              <a:off x="1248" y="2400"/>
              <a:ext cx="3456" cy="1776"/>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sz="1800">
                <a:latin typeface="Tahoma" panose="020B0604030504040204" pitchFamily="34" charset="0"/>
                <a:cs typeface="Arial" panose="020B0604020202020204" pitchFamily="34" charset="0"/>
              </a:endParaRPr>
            </a:p>
          </p:txBody>
        </p:sp>
        <p:sp>
          <p:nvSpPr>
            <p:cNvPr id="70664" name="Text Box 11"/>
            <p:cNvSpPr txBox="1">
              <a:spLocks noChangeArrowheads="1"/>
            </p:cNvSpPr>
            <p:nvPr/>
          </p:nvSpPr>
          <p:spPr bwMode="auto">
            <a:xfrm>
              <a:off x="2054" y="3024"/>
              <a:ext cx="90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a:solidFill>
                    <a:srgbClr val="000000"/>
                  </a:solidFill>
                  <a:latin typeface="Tahoma" panose="020B0604030504040204" pitchFamily="34" charset="0"/>
                  <a:cs typeface="Arial" panose="020B0604020202020204" pitchFamily="34" charset="0"/>
                </a:rPr>
                <a:t>Human: hair</a:t>
              </a:r>
            </a:p>
          </p:txBody>
        </p:sp>
        <p:sp>
          <p:nvSpPr>
            <p:cNvPr id="70665" name="Text Box 12"/>
            <p:cNvSpPr txBox="1">
              <a:spLocks noChangeArrowheads="1"/>
            </p:cNvSpPr>
            <p:nvPr/>
          </p:nvSpPr>
          <p:spPr bwMode="auto">
            <a:xfrm>
              <a:off x="1824" y="3321"/>
              <a:ext cx="82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a:solidFill>
                    <a:srgbClr val="000000"/>
                  </a:solidFill>
                  <a:latin typeface="Tahoma" panose="020B0604030504040204" pitchFamily="34" charset="0"/>
                  <a:cs typeface="Arial" panose="020B0604020202020204" pitchFamily="34" charset="0"/>
                </a:rPr>
                <a:t>Lizard: legs</a:t>
              </a:r>
            </a:p>
          </p:txBody>
        </p:sp>
        <p:sp>
          <p:nvSpPr>
            <p:cNvPr id="70666" name="Text Box 13"/>
            <p:cNvSpPr txBox="1">
              <a:spLocks noChangeArrowheads="1"/>
            </p:cNvSpPr>
            <p:nvPr/>
          </p:nvSpPr>
          <p:spPr bwMode="auto">
            <a:xfrm>
              <a:off x="1584" y="3609"/>
              <a:ext cx="115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a:solidFill>
                    <a:srgbClr val="000000"/>
                  </a:solidFill>
                  <a:latin typeface="Tahoma" panose="020B0604030504040204" pitchFamily="34" charset="0"/>
                  <a:cs typeface="Arial" panose="020B0604020202020204" pitchFamily="34" charset="0"/>
                </a:rPr>
                <a:t>Trout: Vertebrae</a:t>
              </a:r>
            </a:p>
          </p:txBody>
        </p:sp>
        <p:sp>
          <p:nvSpPr>
            <p:cNvPr id="70667" name="Text Box 14"/>
            <p:cNvSpPr txBox="1">
              <a:spLocks noChangeArrowheads="1"/>
            </p:cNvSpPr>
            <p:nvPr/>
          </p:nvSpPr>
          <p:spPr bwMode="auto">
            <a:xfrm>
              <a:off x="1488" y="3888"/>
              <a:ext cx="79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a:solidFill>
                    <a:srgbClr val="000000"/>
                  </a:solidFill>
                  <a:latin typeface="Tahoma" panose="020B0604030504040204" pitchFamily="34" charset="0"/>
                  <a:cs typeface="Arial" panose="020B0604020202020204" pitchFamily="34" charset="0"/>
                </a:rPr>
                <a:t>Earthworm</a:t>
              </a:r>
            </a:p>
          </p:txBody>
        </p:sp>
      </p:grpSp>
      <p:pic>
        <p:nvPicPr>
          <p:cNvPr id="70658" name="Picture 16"/>
          <p:cNvPicPr>
            <a:picLocks noChangeAspect="1" noChangeArrowheads="1"/>
          </p:cNvPicPr>
          <p:nvPr/>
        </p:nvPicPr>
        <p:blipFill>
          <a:blip r:embed="rId2">
            <a:extLst>
              <a:ext uri="{28A0092B-C50C-407E-A947-70E740481C1C}">
                <a14:useLocalDpi xmlns:a14="http://schemas.microsoft.com/office/drawing/2010/main" val="0"/>
              </a:ext>
            </a:extLst>
          </a:blip>
          <a:srcRect l="26717" t="42000" r="26093" b="47530"/>
          <a:stretch>
            <a:fillRect/>
          </a:stretch>
        </p:blipFill>
        <p:spPr bwMode="auto">
          <a:xfrm>
            <a:off x="1524000" y="762001"/>
            <a:ext cx="91440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5779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pPr eaLnBrk="1" hangingPunct="1"/>
            <a:r>
              <a:rPr lang="en-US" altLang="en-US" sz="4000">
                <a:ea typeface="ＭＳ Ｐゴシック" panose="020B0600070205080204" pitchFamily="34" charset="-128"/>
              </a:rPr>
              <a:t>Convert the Venn Diagram into a Cladogram</a:t>
            </a:r>
          </a:p>
        </p:txBody>
      </p:sp>
      <p:sp>
        <p:nvSpPr>
          <p:cNvPr id="71682" name="Line 5"/>
          <p:cNvSpPr>
            <a:spLocks noChangeShapeType="1"/>
          </p:cNvSpPr>
          <p:nvPr/>
        </p:nvSpPr>
        <p:spPr bwMode="auto">
          <a:xfrm flipV="1">
            <a:off x="2514600" y="3124200"/>
            <a:ext cx="7696200" cy="297180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683" name="Line 7"/>
          <p:cNvSpPr>
            <a:spLocks noChangeShapeType="1"/>
          </p:cNvSpPr>
          <p:nvPr/>
        </p:nvSpPr>
        <p:spPr bwMode="auto">
          <a:xfrm>
            <a:off x="9296400" y="3048000"/>
            <a:ext cx="304800" cy="5334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84" name="Line 8"/>
          <p:cNvSpPr>
            <a:spLocks noChangeShapeType="1"/>
          </p:cNvSpPr>
          <p:nvPr/>
        </p:nvSpPr>
        <p:spPr bwMode="auto">
          <a:xfrm>
            <a:off x="7315200" y="3810000"/>
            <a:ext cx="304800" cy="5334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85" name="Line 9"/>
          <p:cNvSpPr>
            <a:spLocks noChangeShapeType="1"/>
          </p:cNvSpPr>
          <p:nvPr/>
        </p:nvSpPr>
        <p:spPr bwMode="auto">
          <a:xfrm>
            <a:off x="5181600" y="4648200"/>
            <a:ext cx="304800" cy="5334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86" name="Line 10"/>
          <p:cNvSpPr>
            <a:spLocks noChangeShapeType="1"/>
          </p:cNvSpPr>
          <p:nvPr/>
        </p:nvSpPr>
        <p:spPr bwMode="auto">
          <a:xfrm flipH="1" flipV="1">
            <a:off x="3124200" y="3962400"/>
            <a:ext cx="685800" cy="16764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87" name="Line 11"/>
          <p:cNvSpPr>
            <a:spLocks noChangeShapeType="1"/>
          </p:cNvSpPr>
          <p:nvPr/>
        </p:nvSpPr>
        <p:spPr bwMode="auto">
          <a:xfrm flipH="1" flipV="1">
            <a:off x="5257800" y="3124200"/>
            <a:ext cx="685800" cy="16764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88" name="Line 12"/>
          <p:cNvSpPr>
            <a:spLocks noChangeShapeType="1"/>
          </p:cNvSpPr>
          <p:nvPr/>
        </p:nvSpPr>
        <p:spPr bwMode="auto">
          <a:xfrm flipH="1" flipV="1">
            <a:off x="7620000" y="2209800"/>
            <a:ext cx="685800" cy="16764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3" name="Text Box 13"/>
          <p:cNvSpPr txBox="1">
            <a:spLocks noChangeArrowheads="1"/>
          </p:cNvSpPr>
          <p:nvPr/>
        </p:nvSpPr>
        <p:spPr bwMode="auto">
          <a:xfrm>
            <a:off x="2438400" y="3505201"/>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a:latin typeface="Tahoma" panose="020B0604030504040204" pitchFamily="34" charset="0"/>
                <a:cs typeface="Arial" panose="020B0604020202020204" pitchFamily="34" charset="0"/>
              </a:rPr>
              <a:t>Earthworm</a:t>
            </a:r>
          </a:p>
        </p:txBody>
      </p:sp>
      <p:sp>
        <p:nvSpPr>
          <p:cNvPr id="61454" name="Text Box 14"/>
          <p:cNvSpPr txBox="1">
            <a:spLocks noChangeArrowheads="1"/>
          </p:cNvSpPr>
          <p:nvPr/>
        </p:nvSpPr>
        <p:spPr bwMode="auto">
          <a:xfrm>
            <a:off x="4800600" y="2667001"/>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a:latin typeface="Tahoma" panose="020B0604030504040204" pitchFamily="34" charset="0"/>
                <a:cs typeface="Arial" panose="020B0604020202020204" pitchFamily="34" charset="0"/>
              </a:rPr>
              <a:t>Trout</a:t>
            </a:r>
          </a:p>
        </p:txBody>
      </p:sp>
      <p:sp>
        <p:nvSpPr>
          <p:cNvPr id="61455" name="Text Box 15"/>
          <p:cNvSpPr txBox="1">
            <a:spLocks noChangeArrowheads="1"/>
          </p:cNvSpPr>
          <p:nvPr/>
        </p:nvSpPr>
        <p:spPr bwMode="auto">
          <a:xfrm>
            <a:off x="7239000" y="1828801"/>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a:latin typeface="Tahoma" panose="020B0604030504040204" pitchFamily="34" charset="0"/>
                <a:cs typeface="Arial" panose="020B0604020202020204" pitchFamily="34" charset="0"/>
              </a:rPr>
              <a:t>Lizard</a:t>
            </a:r>
          </a:p>
        </p:txBody>
      </p:sp>
      <p:sp>
        <p:nvSpPr>
          <p:cNvPr id="61456" name="Text Box 16"/>
          <p:cNvSpPr txBox="1">
            <a:spLocks noChangeArrowheads="1"/>
          </p:cNvSpPr>
          <p:nvPr/>
        </p:nvSpPr>
        <p:spPr bwMode="auto">
          <a:xfrm>
            <a:off x="9753600" y="2667001"/>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a:latin typeface="Tahoma" panose="020B0604030504040204" pitchFamily="34" charset="0"/>
                <a:cs typeface="Arial" panose="020B0604020202020204" pitchFamily="34" charset="0"/>
              </a:rPr>
              <a:t>Human</a:t>
            </a:r>
          </a:p>
        </p:txBody>
      </p:sp>
      <p:sp>
        <p:nvSpPr>
          <p:cNvPr id="61457" name="Text Box 17"/>
          <p:cNvSpPr txBox="1">
            <a:spLocks noChangeArrowheads="1"/>
          </p:cNvSpPr>
          <p:nvPr/>
        </p:nvSpPr>
        <p:spPr bwMode="auto">
          <a:xfrm>
            <a:off x="5334000" y="5181601"/>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a:latin typeface="Tahoma" panose="020B0604030504040204" pitchFamily="34" charset="0"/>
                <a:cs typeface="Arial" panose="020B0604020202020204" pitchFamily="34" charset="0"/>
              </a:rPr>
              <a:t>Vertebrae</a:t>
            </a:r>
          </a:p>
        </p:txBody>
      </p:sp>
      <p:sp>
        <p:nvSpPr>
          <p:cNvPr id="61458" name="Text Box 18"/>
          <p:cNvSpPr txBox="1">
            <a:spLocks noChangeArrowheads="1"/>
          </p:cNvSpPr>
          <p:nvPr/>
        </p:nvSpPr>
        <p:spPr bwMode="auto">
          <a:xfrm>
            <a:off x="7391400" y="4419601"/>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a:latin typeface="Tahoma" panose="020B0604030504040204" pitchFamily="34" charset="0"/>
                <a:cs typeface="Arial" panose="020B0604020202020204" pitchFamily="34" charset="0"/>
              </a:rPr>
              <a:t>Legs</a:t>
            </a:r>
          </a:p>
        </p:txBody>
      </p:sp>
      <p:sp>
        <p:nvSpPr>
          <p:cNvPr id="61459" name="Text Box 19"/>
          <p:cNvSpPr txBox="1">
            <a:spLocks noChangeArrowheads="1"/>
          </p:cNvSpPr>
          <p:nvPr/>
        </p:nvSpPr>
        <p:spPr bwMode="auto">
          <a:xfrm>
            <a:off x="9372600" y="3657601"/>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a:latin typeface="Tahoma" panose="020B0604030504040204" pitchFamily="34" charset="0"/>
                <a:cs typeface="Arial" panose="020B0604020202020204" pitchFamily="34" charset="0"/>
              </a:rPr>
              <a:t>Hair</a:t>
            </a:r>
          </a:p>
        </p:txBody>
      </p:sp>
    </p:spTree>
    <p:extLst>
      <p:ext uri="{BB962C8B-B14F-4D97-AF65-F5344CB8AC3E}">
        <p14:creationId xmlns:p14="http://schemas.microsoft.com/office/powerpoint/2010/main" val="2573453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5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5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5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5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5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3" grpId="0"/>
      <p:bldP spid="61454" grpId="0"/>
      <p:bldP spid="61455" grpId="0"/>
      <p:bldP spid="61456" grpId="0"/>
      <p:bldP spid="61457" grpId="0"/>
      <p:bldP spid="61458" grpId="0"/>
      <p:bldP spid="61459"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4"/>
          <p:cNvPicPr>
            <a:picLocks noChangeAspect="1" noChangeArrowheads="1"/>
          </p:cNvPicPr>
          <p:nvPr/>
        </p:nvPicPr>
        <p:blipFill>
          <a:blip r:embed="rId3">
            <a:extLst>
              <a:ext uri="{28A0092B-C50C-407E-A947-70E740481C1C}">
                <a14:useLocalDpi xmlns:a14="http://schemas.microsoft.com/office/drawing/2010/main" val="0"/>
              </a:ext>
            </a:extLst>
          </a:blip>
          <a:srcRect l="2882" t="5284" r="3238" b="4881"/>
          <a:stretch>
            <a:fillRect/>
          </a:stretch>
        </p:blipFill>
        <p:spPr bwMode="auto">
          <a:xfrm>
            <a:off x="1524000" y="990600"/>
            <a:ext cx="91440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0" name="Rectangle 5"/>
          <p:cNvSpPr>
            <a:spLocks noGrp="1" noChangeArrowheads="1"/>
          </p:cNvSpPr>
          <p:nvPr>
            <p:ph idx="1"/>
          </p:nvPr>
        </p:nvSpPr>
        <p:spPr>
          <a:xfrm>
            <a:off x="1828800" y="304800"/>
            <a:ext cx="7924800" cy="1371600"/>
          </a:xfrm>
        </p:spPr>
        <p:txBody>
          <a:bodyPr/>
          <a:lstStyle/>
          <a:p>
            <a:pPr eaLnBrk="1" hangingPunct="1"/>
            <a:r>
              <a:rPr lang="en-US" altLang="en-US" smtClean="0">
                <a:ea typeface="ＭＳ Ｐゴシック" panose="020B0600070205080204" pitchFamily="34" charset="-128"/>
              </a:rPr>
              <a:t>Independent Practice Problems:</a:t>
            </a:r>
          </a:p>
        </p:txBody>
      </p:sp>
    </p:spTree>
    <p:extLst>
      <p:ext uri="{BB962C8B-B14F-4D97-AF65-F5344CB8AC3E}">
        <p14:creationId xmlns:p14="http://schemas.microsoft.com/office/powerpoint/2010/main" val="2595543106"/>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700" y="1020764"/>
            <a:ext cx="8610600" cy="481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8" name="Rectangle 6"/>
          <p:cNvSpPr>
            <a:spLocks noGrp="1" noChangeArrowheads="1"/>
          </p:cNvSpPr>
          <p:nvPr>
            <p:ph idx="1"/>
          </p:nvPr>
        </p:nvSpPr>
        <p:spPr/>
        <p:txBody>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115417621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Microevolution, I</a:t>
            </a:r>
          </a:p>
        </p:txBody>
      </p:sp>
      <p:sp>
        <p:nvSpPr>
          <p:cNvPr id="10243" name="Rectangle 3"/>
          <p:cNvSpPr>
            <a:spLocks noGrp="1" noChangeArrowheads="1"/>
          </p:cNvSpPr>
          <p:nvPr>
            <p:ph type="body" sz="half" idx="1"/>
          </p:nvPr>
        </p:nvSpPr>
        <p:spPr>
          <a:xfrm>
            <a:off x="1752600" y="1981200"/>
            <a:ext cx="4495800" cy="4114800"/>
          </a:xfrm>
        </p:spPr>
        <p:txBody>
          <a:bodyPr>
            <a:normAutofit/>
          </a:bodyPr>
          <a:lstStyle/>
          <a:p>
            <a:r>
              <a:rPr lang="en-US" altLang="en-US" i="1" dirty="0"/>
              <a:t>A change in the gene pool of a population over a succession of generations</a:t>
            </a:r>
          </a:p>
          <a:p>
            <a:r>
              <a:rPr lang="en-US" altLang="en-US" dirty="0"/>
              <a:t>1- </a:t>
            </a:r>
            <a:r>
              <a:rPr lang="en-US" altLang="en-US" u="sng" dirty="0"/>
              <a:t>Genetic drift</a:t>
            </a:r>
            <a:r>
              <a:rPr lang="en-US" altLang="en-US" dirty="0"/>
              <a:t>:  changes in the gene pool of a small population due to chance  (usually reduces genetic variability)</a:t>
            </a:r>
          </a:p>
        </p:txBody>
      </p:sp>
      <p:pic>
        <p:nvPicPr>
          <p:cNvPr id="10247" name="Picture 7" descr="23-04-GeneticDrift-L.gif                                       0000002ABIOLOGY6eCIPLchapters18-28     B847A324:"/>
          <p:cNvPicPr>
            <a:picLocks noGrp="1" noChangeAspect="1" noChangeArrowheads="1"/>
          </p:cNvPicPr>
          <p:nvPr>
            <p:ph type="clipArt" sz="half" idx="2"/>
          </p:nvPr>
        </p:nvPicPr>
        <p:blipFill>
          <a:blip r:embed="rId3" cstate="print"/>
          <a:srcRect/>
          <a:stretch>
            <a:fillRect/>
          </a:stretch>
        </p:blipFill>
        <p:spPr>
          <a:xfrm>
            <a:off x="6019800" y="2286000"/>
            <a:ext cx="4572000" cy="3962400"/>
          </a:xfrm>
        </p:spPr>
      </p:pic>
    </p:spTree>
    <p:extLst>
      <p:ext uri="{BB962C8B-B14F-4D97-AF65-F5344CB8AC3E}">
        <p14:creationId xmlns:p14="http://schemas.microsoft.com/office/powerpoint/2010/main" val="24553785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43">
                                            <p:txEl>
                                              <p:pRg st="0" end="0"/>
                                            </p:txEl>
                                          </p:spTgt>
                                        </p:tgtEl>
                                        <p:attrNameLst>
                                          <p:attrName>ppt_c</p:attrName>
                                        </p:attrNameLst>
                                      </p:cBhvr>
                                      <p:to>
                                        <a:schemeClr val="fo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43">
                                            <p:txEl>
                                              <p:pRg st="1" end="1"/>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7</a:t>
            </a:r>
            <a:endParaRPr lang="en-US" dirty="0"/>
          </a:p>
        </p:txBody>
      </p:sp>
      <p:sp>
        <p:nvSpPr>
          <p:cNvPr id="3" name="Content Placeholder 2"/>
          <p:cNvSpPr>
            <a:spLocks noGrp="1"/>
          </p:cNvSpPr>
          <p:nvPr>
            <p:ph idx="1"/>
          </p:nvPr>
        </p:nvSpPr>
        <p:spPr/>
        <p:txBody>
          <a:bodyPr>
            <a:normAutofit/>
          </a:bodyPr>
          <a:lstStyle/>
          <a:p>
            <a:r>
              <a:rPr lang="en-US" dirty="0" smtClean="0"/>
              <a:t>Species</a:t>
            </a:r>
          </a:p>
          <a:p>
            <a:r>
              <a:rPr lang="en-US" dirty="0" smtClean="0"/>
              <a:t>Objectives:</a:t>
            </a:r>
            <a:endParaRPr lang="en-US" dirty="0"/>
          </a:p>
          <a:p>
            <a:pPr marL="971550" lvl="1" indent="-514350">
              <a:buFont typeface="+mj-lt"/>
              <a:buAutoNum type="arabicPeriod"/>
            </a:pPr>
            <a:r>
              <a:rPr lang="en-US" dirty="0"/>
              <a:t>Explain how homeotic genes are involved in developmental patterns and sequences</a:t>
            </a:r>
          </a:p>
          <a:p>
            <a:pPr marL="971550" lvl="1" indent="-514350">
              <a:buFont typeface="+mj-lt"/>
              <a:buAutoNum type="arabicPeriod"/>
            </a:pPr>
            <a:r>
              <a:rPr lang="en-US" dirty="0"/>
              <a:t>Describe how the process of embryonic induction in development results in the correct timing of events.  </a:t>
            </a:r>
          </a:p>
          <a:p>
            <a:pPr marL="971550" lvl="1" indent="-514350">
              <a:buFont typeface="+mj-lt"/>
              <a:buAutoNum type="arabicPeriod"/>
            </a:pPr>
            <a:r>
              <a:rPr lang="en-US" dirty="0"/>
              <a:t>Give an example in which an organism’s adaptation to local environment reflects a flexible response to the genome.</a:t>
            </a:r>
          </a:p>
          <a:p>
            <a:pPr marL="971550" lvl="1" indent="-514350">
              <a:buFont typeface="+mj-lt"/>
              <a:buAutoNum type="arabicPeriod"/>
            </a:pPr>
            <a:r>
              <a:rPr lang="en-US" dirty="0"/>
              <a:t>Explain what causes variation in rates of speciation </a:t>
            </a:r>
          </a:p>
          <a:p>
            <a:pPr marL="971550" lvl="1" indent="-514350">
              <a:buFont typeface="+mj-lt"/>
              <a:buAutoNum type="arabicPeriod"/>
            </a:pPr>
            <a:r>
              <a:rPr lang="en-US" dirty="0"/>
              <a:t>Explain how reproductive isolation can lead to speciation </a:t>
            </a:r>
          </a:p>
          <a:p>
            <a:pPr marL="971550" lvl="1" indent="-514350">
              <a:buFont typeface="+mj-lt"/>
              <a:buAutoNum type="arabicPeriod"/>
            </a:pPr>
            <a:r>
              <a:rPr lang="en-US" dirty="0"/>
              <a:t>Give specific examples of isolating mechanisms leading to speciation</a:t>
            </a:r>
          </a:p>
          <a:p>
            <a:endParaRPr lang="en-US" dirty="0"/>
          </a:p>
        </p:txBody>
      </p:sp>
    </p:spTree>
    <p:extLst>
      <p:ext uri="{BB962C8B-B14F-4D97-AF65-F5344CB8AC3E}">
        <p14:creationId xmlns:p14="http://schemas.microsoft.com/office/powerpoint/2010/main" val="167891870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24</a:t>
            </a:r>
            <a:br>
              <a:rPr lang="en-US" dirty="0" smtClean="0"/>
            </a:br>
            <a:r>
              <a:rPr lang="en-US" dirty="0" smtClean="0"/>
              <a:t>Genome Evolution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1729349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20331" y="1825625"/>
            <a:ext cx="4351338" cy="4351338"/>
          </a:xfrm>
        </p:spPr>
      </p:pic>
    </p:spTree>
    <p:extLst>
      <p:ext uri="{BB962C8B-B14F-4D97-AF65-F5344CB8AC3E}">
        <p14:creationId xmlns:p14="http://schemas.microsoft.com/office/powerpoint/2010/main" val="189999767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97998" y="2910200"/>
            <a:ext cx="4596004" cy="2182188"/>
          </a:xfrm>
        </p:spPr>
      </p:pic>
    </p:spTree>
    <p:extLst>
      <p:ext uri="{BB962C8B-B14F-4D97-AF65-F5344CB8AC3E}">
        <p14:creationId xmlns:p14="http://schemas.microsoft.com/office/powerpoint/2010/main" val="351492101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smtClean="0">
                <a:solidFill>
                  <a:schemeClr val="bg2"/>
                </a:solidFill>
                <a:effectLst/>
              </a:rPr>
              <a:t>Warm-up</a:t>
            </a:r>
            <a:endParaRPr lang="en-US" altLang="en-US" smtClean="0">
              <a:effectLst/>
            </a:endParaRPr>
          </a:p>
        </p:txBody>
      </p:sp>
      <p:sp>
        <p:nvSpPr>
          <p:cNvPr id="3075" name="Rectangle 3"/>
          <p:cNvSpPr>
            <a:spLocks noGrp="1" noChangeArrowheads="1"/>
          </p:cNvSpPr>
          <p:nvPr>
            <p:ph type="body" idx="1"/>
          </p:nvPr>
        </p:nvSpPr>
        <p:spPr>
          <a:xfrm>
            <a:off x="1524000" y="1447800"/>
            <a:ext cx="4495800" cy="541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What are the 2 parts that make up the Latin name of a species?</a:t>
            </a:r>
          </a:p>
          <a:p>
            <a:r>
              <a:rPr lang="en-US" altLang="en-US"/>
              <a:t>Using the cladogram, which animals have claws/nails?</a:t>
            </a:r>
          </a:p>
          <a:p>
            <a:r>
              <a:rPr lang="en-US" altLang="en-US"/>
              <a:t>Which animals have fur/mammary glands?</a:t>
            </a:r>
          </a:p>
          <a:p>
            <a:r>
              <a:rPr lang="en-US" altLang="en-US"/>
              <a:t>To what is the chimp most closely related to?</a:t>
            </a:r>
          </a:p>
          <a:p>
            <a:endParaRPr lang="en-US" altLang="en-US"/>
          </a:p>
        </p:txBody>
      </p:sp>
      <p:pic>
        <p:nvPicPr>
          <p:cNvPr id="3076" name="Picture 6" descr="cladogram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828800"/>
            <a:ext cx="4648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708233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828800" y="152400"/>
            <a:ext cx="8610600" cy="2743200"/>
          </a:xfrm>
        </p:spPr>
        <p:txBody>
          <a:bodyPr/>
          <a:lstStyle/>
          <a:p>
            <a:pPr eaLnBrk="1" hangingPunct="1">
              <a:defRPr/>
            </a:pPr>
            <a:r>
              <a:rPr lang="en-US" sz="4000"/>
              <a:t>Is a hippopotamus more closely related to a pig or to a whale?  List 3 reasons to defend your answer.</a:t>
            </a:r>
          </a:p>
        </p:txBody>
      </p:sp>
      <p:pic>
        <p:nvPicPr>
          <p:cNvPr id="409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2004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819401"/>
            <a:ext cx="31242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4648200"/>
            <a:ext cx="2743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1371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81200" y="0"/>
            <a:ext cx="8229600" cy="1371600"/>
          </a:xfrm>
        </p:spPr>
        <p:txBody>
          <a:bodyPr/>
          <a:lstStyle/>
          <a:p>
            <a:pPr eaLnBrk="1" hangingPunct="1">
              <a:defRPr/>
            </a:pPr>
            <a:r>
              <a:rPr lang="en-US" smtClean="0"/>
              <a:t>HIPPO        WHALE</a:t>
            </a:r>
          </a:p>
        </p:txBody>
      </p:sp>
      <p:sp>
        <p:nvSpPr>
          <p:cNvPr id="5123" name="Line 4"/>
          <p:cNvSpPr>
            <a:spLocks noChangeShapeType="1"/>
          </p:cNvSpPr>
          <p:nvPr/>
        </p:nvSpPr>
        <p:spPr bwMode="auto">
          <a:xfrm>
            <a:off x="5562600" y="762000"/>
            <a:ext cx="914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5124" name="Picture 8"/>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524000" y="1447801"/>
            <a:ext cx="2971800" cy="2525713"/>
          </a:xfrm>
          <a:noFill/>
          <a:extLst>
            <a:ext uri="{909E8E84-426E-40DD-AFC4-6F175D3DCCD1}">
              <a14:hiddenFill xmlns:a14="http://schemas.microsoft.com/office/drawing/2010/main">
                <a:solidFill>
                  <a:srgbClr val="FFFFFF"/>
                </a:solidFill>
              </a14:hiddenFill>
            </a:ext>
          </a:extLst>
        </p:spPr>
      </p:pic>
      <p:pic>
        <p:nvPicPr>
          <p:cNvPr id="5125" name="Picture 9"/>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l="15384" t="9561" r="9616" b="9163"/>
          <a:stretch>
            <a:fillRect/>
          </a:stretch>
        </p:blipFill>
        <p:spPr>
          <a:xfrm>
            <a:off x="7696200" y="1676400"/>
            <a:ext cx="2971800" cy="2590800"/>
          </a:xfrm>
          <a:noFill/>
          <a:extLst>
            <a:ext uri="{909E8E84-426E-40DD-AFC4-6F175D3DCCD1}">
              <a14:hiddenFill xmlns:a14="http://schemas.microsoft.com/office/drawing/2010/main">
                <a:solidFill>
                  <a:srgbClr val="FFFFFF"/>
                </a:solidFill>
              </a14:hiddenFill>
            </a:ext>
          </a:extLst>
        </p:spPr>
      </p:pic>
      <p:pic>
        <p:nvPicPr>
          <p:cNvPr id="512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828800"/>
            <a:ext cx="3200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12"/>
          <p:cNvSpPr txBox="1">
            <a:spLocks noChangeArrowheads="1"/>
          </p:cNvSpPr>
          <p:nvPr/>
        </p:nvSpPr>
        <p:spPr bwMode="auto">
          <a:xfrm>
            <a:off x="1752600" y="4419600"/>
            <a:ext cx="8686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200"/>
              <a:t>	Based on physical comparisons (particularly dental structure and number of toes) it was originally thought that hippos were most closely related to pigs but DNA analysis indicates that hippos are more closely related to whales!</a:t>
            </a:r>
          </a:p>
        </p:txBody>
      </p:sp>
    </p:spTree>
    <p:extLst>
      <p:ext uri="{BB962C8B-B14F-4D97-AF65-F5344CB8AC3E}">
        <p14:creationId xmlns:p14="http://schemas.microsoft.com/office/powerpoint/2010/main" val="324807508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981200" y="0"/>
            <a:ext cx="8229600" cy="1371600"/>
          </a:xfrm>
        </p:spPr>
        <p:txBody>
          <a:bodyPr/>
          <a:lstStyle/>
          <a:p>
            <a:pPr eaLnBrk="1" hangingPunct="1">
              <a:defRPr/>
            </a:pPr>
            <a:r>
              <a:rPr lang="en-US" smtClean="0"/>
              <a:t>Evolutionary Link</a:t>
            </a:r>
          </a:p>
        </p:txBody>
      </p:sp>
      <p:sp>
        <p:nvSpPr>
          <p:cNvPr id="28675" name="Rectangle 3"/>
          <p:cNvSpPr>
            <a:spLocks noGrp="1" noChangeArrowheads="1"/>
          </p:cNvSpPr>
          <p:nvPr>
            <p:ph type="body" idx="1"/>
          </p:nvPr>
        </p:nvSpPr>
        <p:spPr>
          <a:xfrm>
            <a:off x="1981200" y="1066800"/>
            <a:ext cx="8229600" cy="1752600"/>
          </a:xfrm>
        </p:spPr>
        <p:txBody>
          <a:bodyPr/>
          <a:lstStyle/>
          <a:p>
            <a:pPr eaLnBrk="1" hangingPunct="1">
              <a:defRPr/>
            </a:pPr>
            <a:r>
              <a:rPr lang="en-US" smtClean="0"/>
              <a:t>Whales and hippos had a common water-loving ancestor 50 to 60 million years ago that evolved and split into two groups:</a:t>
            </a:r>
          </a:p>
        </p:txBody>
      </p:sp>
      <p:sp>
        <p:nvSpPr>
          <p:cNvPr id="6148" name="Text Box 4"/>
          <p:cNvSpPr txBox="1">
            <a:spLocks noChangeArrowheads="1"/>
          </p:cNvSpPr>
          <p:nvPr/>
        </p:nvSpPr>
        <p:spPr bwMode="auto">
          <a:xfrm>
            <a:off x="2727325" y="597535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28678" name="Rectangle 6"/>
          <p:cNvSpPr>
            <a:spLocks noChangeArrowheads="1"/>
          </p:cNvSpPr>
          <p:nvPr/>
        </p:nvSpPr>
        <p:spPr bwMode="auto">
          <a:xfrm>
            <a:off x="1905000" y="5257801"/>
            <a:ext cx="4572000" cy="830997"/>
          </a:xfrm>
          <a:prstGeom prst="rect">
            <a:avLst/>
          </a:prstGeom>
          <a:noFill/>
          <a:ln w="9525">
            <a:noFill/>
            <a:miter lim="800000"/>
            <a:headEnd/>
            <a:tailEnd/>
          </a:ln>
          <a:effectLst/>
        </p:spPr>
        <p:txBody>
          <a:bodyPr>
            <a:spAutoFit/>
          </a:bodyPr>
          <a:lstStyle/>
          <a:p>
            <a:pPr lvl="1" eaLnBrk="1" hangingPunct="1">
              <a:defRPr/>
            </a:pPr>
            <a:r>
              <a:rPr lang="en-US" sz="2400">
                <a:effectLst>
                  <a:outerShdw blurRad="38100" dist="38100" dir="2700000" algn="tl">
                    <a:srgbClr val="000000"/>
                  </a:outerShdw>
                </a:effectLst>
                <a:cs typeface="Arial" charset="0"/>
              </a:rPr>
              <a:t>The cetaceans (whales, dolphins, and porpoises)</a:t>
            </a:r>
          </a:p>
        </p:txBody>
      </p:sp>
      <p:sp>
        <p:nvSpPr>
          <p:cNvPr id="28679" name="Rectangle 7"/>
          <p:cNvSpPr>
            <a:spLocks noChangeArrowheads="1"/>
          </p:cNvSpPr>
          <p:nvPr/>
        </p:nvSpPr>
        <p:spPr bwMode="auto">
          <a:xfrm>
            <a:off x="5867400" y="4800600"/>
            <a:ext cx="4572000" cy="1569660"/>
          </a:xfrm>
          <a:prstGeom prst="rect">
            <a:avLst/>
          </a:prstGeom>
          <a:noFill/>
          <a:ln w="9525">
            <a:noFill/>
            <a:miter lim="800000"/>
            <a:headEnd/>
            <a:tailEnd/>
          </a:ln>
          <a:effectLst/>
        </p:spPr>
        <p:txBody>
          <a:bodyPr>
            <a:spAutoFit/>
          </a:bodyPr>
          <a:lstStyle/>
          <a:p>
            <a:pPr lvl="1" eaLnBrk="1" hangingPunct="1">
              <a:defRPr/>
            </a:pPr>
            <a:r>
              <a:rPr lang="en-US" sz="2400">
                <a:effectLst>
                  <a:outerShdw blurRad="38100" dist="38100" dir="2700000" algn="tl">
                    <a:srgbClr val="000000"/>
                  </a:outerShdw>
                </a:effectLst>
                <a:cs typeface="Arial" charset="0"/>
              </a:rPr>
              <a:t>The pig-like anthracotheres – died out less than 2.5 million years ago, leaving only the hippo as a descendent</a:t>
            </a:r>
          </a:p>
        </p:txBody>
      </p:sp>
      <p:pic>
        <p:nvPicPr>
          <p:cNvPr id="615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895600"/>
            <a:ext cx="32766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895600"/>
            <a:ext cx="28575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23209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5</a:t>
            </a:r>
            <a:endParaRPr lang="en-US" dirty="0"/>
          </a:p>
        </p:txBody>
      </p:sp>
      <p:sp>
        <p:nvSpPr>
          <p:cNvPr id="3" name="Content Placeholder 2"/>
          <p:cNvSpPr>
            <a:spLocks noGrp="1"/>
          </p:cNvSpPr>
          <p:nvPr>
            <p:ph idx="1"/>
          </p:nvPr>
        </p:nvSpPr>
        <p:spPr/>
        <p:txBody>
          <a:bodyPr/>
          <a:lstStyle/>
          <a:p>
            <a:r>
              <a:rPr lang="en-US" dirty="0" smtClean="0"/>
              <a:t>Fossils</a:t>
            </a:r>
          </a:p>
          <a:p>
            <a:pPr lvl="0"/>
            <a:r>
              <a:rPr lang="en-US" dirty="0" smtClean="0"/>
              <a:t>Objective:</a:t>
            </a:r>
          </a:p>
          <a:p>
            <a:pPr marL="971550" lvl="1" indent="-514350">
              <a:buFont typeface="+mj-lt"/>
              <a:buAutoNum type="arabicPeriod"/>
            </a:pPr>
            <a:r>
              <a:rPr lang="en-US" dirty="0" smtClean="0"/>
              <a:t>Use </a:t>
            </a:r>
            <a:r>
              <a:rPr lang="en-US" dirty="0"/>
              <a:t>phylogenetic trees and cladograms to represent traits that are either derived or lost due to evolution</a:t>
            </a:r>
          </a:p>
          <a:p>
            <a:endParaRPr lang="en-US" dirty="0"/>
          </a:p>
        </p:txBody>
      </p:sp>
    </p:spTree>
    <p:extLst>
      <p:ext uri="{BB962C8B-B14F-4D97-AF65-F5344CB8AC3E}">
        <p14:creationId xmlns:p14="http://schemas.microsoft.com/office/powerpoint/2010/main" val="27053010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title"/>
          </p:nvPr>
        </p:nvSpPr>
        <p:spPr>
          <a:xfrm>
            <a:off x="1981200" y="381000"/>
            <a:ext cx="8229600" cy="685800"/>
          </a:xfrm>
        </p:spPr>
        <p:txBody>
          <a:bodyPr/>
          <a:lstStyle/>
          <a:p>
            <a:pPr eaLnBrk="1" hangingPunct="1">
              <a:defRPr/>
            </a:pPr>
            <a:r>
              <a:rPr lang="en-US" sz="4000"/>
              <a:t>Cladogram</a:t>
            </a:r>
          </a:p>
        </p:txBody>
      </p:sp>
      <p:pic>
        <p:nvPicPr>
          <p:cNvPr id="7171" name="Picture 2" descr="The family tree of modern whales and hippo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57400" y="1143000"/>
            <a:ext cx="8001000" cy="5265738"/>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955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TotalTime>
  <Words>2973</Words>
  <Application>Microsoft Office PowerPoint</Application>
  <PresentationFormat>Widescreen</PresentationFormat>
  <Paragraphs>542</Paragraphs>
  <Slides>116</Slides>
  <Notes>71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116</vt:i4>
      </vt:variant>
    </vt:vector>
  </HeadingPairs>
  <TitlesOfParts>
    <vt:vector size="127" baseType="lpstr">
      <vt:lpstr>MS PGothic</vt:lpstr>
      <vt:lpstr>MS PGothic</vt:lpstr>
      <vt:lpstr>Arial</vt:lpstr>
      <vt:lpstr>Calibri</vt:lpstr>
      <vt:lpstr>Calibri Light</vt:lpstr>
      <vt:lpstr>Tahoma</vt:lpstr>
      <vt:lpstr>Times</vt:lpstr>
      <vt:lpstr>Times New Roman</vt:lpstr>
      <vt:lpstr>Wingdings</vt:lpstr>
      <vt:lpstr>Office Theme</vt:lpstr>
      <vt:lpstr>MS_ClipArt_Gallery</vt:lpstr>
      <vt:lpstr>AP Biology</vt:lpstr>
      <vt:lpstr>PowerPoint Presentation</vt:lpstr>
      <vt:lpstr>Blue People of Kentucky</vt:lpstr>
      <vt:lpstr>PowerPoint Presentation</vt:lpstr>
      <vt:lpstr>Population genetics</vt:lpstr>
      <vt:lpstr>Hardy-Weinberg Theorem</vt:lpstr>
      <vt:lpstr>Hardy-Weinberg Equation</vt:lpstr>
      <vt:lpstr>PTC</vt:lpstr>
      <vt:lpstr>Microevolution, I</vt:lpstr>
      <vt:lpstr>Microevolution, II</vt:lpstr>
      <vt:lpstr>Microevolution, III</vt:lpstr>
      <vt:lpstr>Microevolution, IV</vt:lpstr>
      <vt:lpstr>Microevolution, V</vt:lpstr>
      <vt:lpstr>Microevolution, VI</vt:lpstr>
      <vt:lpstr>Microevolution, VII</vt:lpstr>
      <vt:lpstr>Population variation</vt:lpstr>
      <vt:lpstr>Variation preservation</vt:lpstr>
      <vt:lpstr>Vocabulary Posters </vt:lpstr>
      <vt:lpstr>Natural selection</vt:lpstr>
      <vt:lpstr>Sexual selection</vt:lpstr>
      <vt:lpstr>Day 1</vt:lpstr>
      <vt:lpstr>Day 2</vt:lpstr>
      <vt:lpstr>Day 3</vt:lpstr>
      <vt:lpstr>Day 4</vt:lpstr>
      <vt:lpstr>Early history of life</vt:lpstr>
      <vt:lpstr>The Origin of Life</vt:lpstr>
      <vt:lpstr>Organic monomers/polymer synthesis</vt:lpstr>
      <vt:lpstr>Abiotic genetic replication</vt:lpstr>
      <vt:lpstr>PowerPoint Presentation</vt:lpstr>
      <vt:lpstr>PowerPoint Presentation</vt:lpstr>
      <vt:lpstr>PowerPoint Presentation</vt:lpstr>
      <vt:lpstr>PowerPoint Presentation</vt:lpstr>
      <vt:lpstr>Evolution</vt:lpstr>
      <vt:lpstr>Evolutionary history</vt:lpstr>
      <vt:lpstr>1 Page Poster Assignment</vt:lpstr>
      <vt:lpstr>Descent with Modification, I</vt:lpstr>
      <vt:lpstr>Descent with Modification, II</vt:lpstr>
      <vt:lpstr>Evolution evidence:  Biogeography</vt:lpstr>
      <vt:lpstr>Evolution evidence:  The Fossil Record</vt:lpstr>
      <vt:lpstr>Living Fossils</vt:lpstr>
      <vt:lpstr>Fig. 1.9</vt:lpstr>
      <vt:lpstr>Microfossils</vt:lpstr>
      <vt:lpstr>PowerPoint Presentation</vt:lpstr>
      <vt:lpstr>Evolution evidence:     Comparative Anatomy</vt:lpstr>
      <vt:lpstr>Evolution evidence:     Comparative Embryology</vt:lpstr>
      <vt:lpstr>Evolution evidence:     Molecular Biology</vt:lpstr>
      <vt:lpstr>Final words…...</vt:lpstr>
      <vt:lpstr>PowerPoint Presentation</vt:lpstr>
      <vt:lpstr>Macroevolution: the origin of new taxonomic groups</vt:lpstr>
      <vt:lpstr>What is a species?</vt:lpstr>
      <vt:lpstr>Speciation</vt:lpstr>
      <vt:lpstr>Reproductive Isolation (isolation of gene pools), I</vt:lpstr>
      <vt:lpstr>Reproductive Isolation, II</vt:lpstr>
      <vt:lpstr>Modes of speciation  (based on how gene flow is interrupted)</vt:lpstr>
      <vt:lpstr>Punctuated equilibria</vt:lpstr>
      <vt:lpstr>Natural Selection</vt:lpstr>
      <vt:lpstr>PowerPoint Presentation</vt:lpstr>
      <vt:lpstr>PowerPoint Presentation</vt:lpstr>
      <vt:lpstr>Fig. 1.10</vt:lpstr>
      <vt:lpstr>PowerPoint Presentation</vt:lpstr>
      <vt:lpstr>Phylogeny: the evolutionary history of a species</vt:lpstr>
      <vt:lpstr>The fossil record</vt:lpstr>
      <vt:lpstr>Day 9</vt:lpstr>
      <vt:lpstr>Biogeography: the study of the past and present distribution of species</vt:lpstr>
      <vt:lpstr>Mass extinction</vt:lpstr>
      <vt:lpstr>PowerPoint Presentation</vt:lpstr>
      <vt:lpstr>Phylogenetics</vt:lpstr>
      <vt:lpstr>Phylogenetic Trees</vt:lpstr>
      <vt:lpstr>PowerPoint Presentation</vt:lpstr>
      <vt:lpstr>Constructing a Cladogram</vt:lpstr>
      <vt:lpstr>A Cladogram – The basics</vt:lpstr>
      <vt:lpstr>Spot the difference</vt:lpstr>
      <vt:lpstr>Make Your Own</vt:lpstr>
      <vt:lpstr>Warm-up</vt:lpstr>
      <vt:lpstr>Is a hippopotamus more closely related to a pig or to a whale?  List 3 reasons to defend your answer.</vt:lpstr>
      <vt:lpstr>HIPPO        WHALE</vt:lpstr>
      <vt:lpstr>Evolutionary Link</vt:lpstr>
      <vt:lpstr>Cladogram</vt:lpstr>
      <vt:lpstr>Cladograms are used to…</vt:lpstr>
      <vt:lpstr>How are cladograms constructed?</vt:lpstr>
      <vt:lpstr>Cladogram construction </vt:lpstr>
      <vt:lpstr>Step 1 – Create a Venn Diagram</vt:lpstr>
      <vt:lpstr>Venn Diagram</vt:lpstr>
      <vt:lpstr>Step Two – Convert the Venn Diagram into a Cladogram</vt:lpstr>
      <vt:lpstr>PowerPoint Presentation</vt:lpstr>
      <vt:lpstr>PowerPoint Presentation</vt:lpstr>
      <vt:lpstr>Convert the Venn Diagram into a Cladogram</vt:lpstr>
      <vt:lpstr>PowerPoint Presentation</vt:lpstr>
      <vt:lpstr>PowerPoint Presentation</vt:lpstr>
      <vt:lpstr>Day 7</vt:lpstr>
      <vt:lpstr>Chapter 24 Genome Evolution</vt:lpstr>
      <vt:lpstr>PowerPoint Presentation</vt:lpstr>
      <vt:lpstr>PowerPoint Presentation</vt:lpstr>
      <vt:lpstr>Warm-up</vt:lpstr>
      <vt:lpstr>Is a hippopotamus more closely related to a pig or to a whale?  List 3 reasons to defend your answer.</vt:lpstr>
      <vt:lpstr>HIPPO        WHALE</vt:lpstr>
      <vt:lpstr>Evolutionary Link</vt:lpstr>
      <vt:lpstr>Day 5</vt:lpstr>
      <vt:lpstr>Cladogram</vt:lpstr>
      <vt:lpstr>Cladograms are used to…</vt:lpstr>
      <vt:lpstr>How are cladograms constructed?</vt:lpstr>
      <vt:lpstr>Cladogram construction </vt:lpstr>
      <vt:lpstr>Step 1 – Create a Venn Diagram</vt:lpstr>
      <vt:lpstr>Venn Diagram</vt:lpstr>
      <vt:lpstr>Step Two – Convert the Venn Diagram into a Cladogram</vt:lpstr>
      <vt:lpstr>PowerPoint Presentation</vt:lpstr>
      <vt:lpstr>PowerPoint Presentation</vt:lpstr>
      <vt:lpstr>Convert the Venn Diagram into a Cladogram</vt:lpstr>
      <vt:lpstr>PowerPoint Presentation</vt:lpstr>
      <vt:lpstr>PowerPoint Presentation</vt:lpstr>
      <vt:lpstr>Day 6</vt:lpstr>
      <vt:lpstr>Day 8</vt:lpstr>
      <vt:lpstr>The 6 craziest extinctions ever</vt:lpstr>
      <vt:lpstr>Day 10</vt:lpstr>
      <vt:lpstr>Day 11</vt:lpstr>
      <vt:lpstr>Day 12</vt:lpstr>
    </vt:vector>
  </TitlesOfParts>
  <Company>Brevard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Biology</dc:title>
  <dc:creator>Feldbush, Angela@West Shore</dc:creator>
  <cp:lastModifiedBy>Feldbush, Angela@West Shore</cp:lastModifiedBy>
  <cp:revision>8</cp:revision>
  <dcterms:created xsi:type="dcterms:W3CDTF">2016-02-18T16:48:34Z</dcterms:created>
  <dcterms:modified xsi:type="dcterms:W3CDTF">2018-05-22T17:43:04Z</dcterms:modified>
</cp:coreProperties>
</file>