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25" r:id="rId21"/>
    <p:sldId id="358" r:id="rId22"/>
    <p:sldId id="326" r:id="rId23"/>
    <p:sldId id="327" r:id="rId24"/>
    <p:sldId id="359" r:id="rId25"/>
    <p:sldId id="345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339" r:id="rId45"/>
    <p:sldId id="283" r:id="rId46"/>
    <p:sldId id="284" r:id="rId47"/>
    <p:sldId id="285" r:id="rId48"/>
    <p:sldId id="286" r:id="rId49"/>
    <p:sldId id="287" r:id="rId50"/>
    <p:sldId id="340" r:id="rId51"/>
    <p:sldId id="288" r:id="rId52"/>
    <p:sldId id="289" r:id="rId53"/>
    <p:sldId id="290" r:id="rId54"/>
    <p:sldId id="291" r:id="rId55"/>
    <p:sldId id="341" r:id="rId56"/>
    <p:sldId id="292" r:id="rId57"/>
    <p:sldId id="342" r:id="rId58"/>
    <p:sldId id="293" r:id="rId59"/>
    <p:sldId id="294" r:id="rId60"/>
    <p:sldId id="295" r:id="rId61"/>
    <p:sldId id="296" r:id="rId62"/>
    <p:sldId id="297" r:id="rId63"/>
    <p:sldId id="298" r:id="rId64"/>
    <p:sldId id="302" r:id="rId65"/>
    <p:sldId id="346" r:id="rId66"/>
    <p:sldId id="347" r:id="rId67"/>
    <p:sldId id="348" r:id="rId68"/>
    <p:sldId id="303" r:id="rId69"/>
    <p:sldId id="305" r:id="rId70"/>
    <p:sldId id="349" r:id="rId71"/>
    <p:sldId id="306" r:id="rId72"/>
    <p:sldId id="307" r:id="rId73"/>
    <p:sldId id="350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51" r:id="rId82"/>
    <p:sldId id="352" r:id="rId83"/>
    <p:sldId id="353" r:id="rId84"/>
    <p:sldId id="354" r:id="rId85"/>
    <p:sldId id="355" r:id="rId86"/>
    <p:sldId id="315" r:id="rId87"/>
    <p:sldId id="316" r:id="rId88"/>
    <p:sldId id="356" r:id="rId89"/>
    <p:sldId id="357" r:id="rId90"/>
    <p:sldId id="317" r:id="rId91"/>
    <p:sldId id="318" r:id="rId92"/>
    <p:sldId id="319" r:id="rId93"/>
    <p:sldId id="320" r:id="rId94"/>
    <p:sldId id="321" r:id="rId95"/>
    <p:sldId id="322" r:id="rId96"/>
    <p:sldId id="323" r:id="rId97"/>
    <p:sldId id="324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5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F0C8-ED35-4553-8246-20537C09FAC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35CF2-B7C6-45F4-9F98-C1443721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5CF2-B7C6-45F4-9F98-C1443721DC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2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6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62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9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3952E7-619C-4C04-8E85-428CDA37B05D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79737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66FA5-B533-47D9-BC44-F2B41919661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3859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94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C1632-71DE-4B29-991A-9E3FDB02066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3654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68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81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C6FDE-34E6-40EB-B181-CCBBC8734A8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406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097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24668-6D51-4C99-9276-0637633B6E3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4678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172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CDE07-B1A4-4FF0-9E22-37A0C500ADE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488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68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A0518-34F0-4CBE-BD2C-2785605F2DE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560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46DF0A-CF0E-4AD6-9D25-6E775B84A94F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96140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787CAD-DAD4-41B7-8846-E90B9E6CABEA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55428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1D489D-36DF-47AC-902A-54AE8D61F783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14922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E3AACF-4615-48A9-A96C-9B043DE592D0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22482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56E845-E561-470D-ACF8-78501090BBDE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94884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71C524-46A0-48A3-AC08-CE5EDF65BB7C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6876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1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294FBE-5A02-4A78-A7E8-ADF37714E1D9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14597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04E85C-251A-4571-8EB4-D0B5934667A8}" type="slidenum">
              <a:rPr lang="en-US" altLang="en-US" sz="1200" smtClean="0"/>
              <a:pPr/>
              <a:t>46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95500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C678B4-30E0-41B7-A935-EE2776704715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83966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32B9DA-30ED-4FF9-8E25-EF1BC670C3A7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985673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E80AB5-7C23-412E-9FCC-092B772001F8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59379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BEADA6-8DD1-483C-9C3A-2769785A754E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15451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1DAE63-B4EF-4525-9593-55D54752FE6A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44084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66BAF7-42C7-4E81-BD6F-13031944D69D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141127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91D12-377B-45E3-8C68-E127B9C17440}" type="slidenum">
              <a:rPr lang="en-US" altLang="en-US" sz="1200" smtClean="0"/>
              <a:pPr/>
              <a:t>54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619053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AC74FA-1D58-44C9-8428-78518AB36BFB}" type="slidenum">
              <a:rPr lang="en-US" altLang="en-US" sz="1200" smtClean="0"/>
              <a:pPr/>
              <a:t>56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7591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984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FE6CC5-E3DB-4AB8-8082-77D340D27F69}" type="slidenum">
              <a:rPr lang="en-US" altLang="en-US" sz="1200" smtClean="0"/>
              <a:pPr/>
              <a:t>58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89485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7CA5C4-9FD8-4812-8B15-EF2A5DCF9986}" type="slidenum">
              <a:rPr lang="en-US" altLang="en-US" sz="1200" smtClean="0"/>
              <a:pPr/>
              <a:t>59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7323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19D34C-5C9F-401E-BEF2-BF3C9C5EBE31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381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62BFE4-9A6E-455E-B538-EACB561B88FB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768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C61497-FA15-44C4-91AA-02D4C5C51C75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57556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98B373-1058-4383-B750-CD753069EC08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207658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E17A47-BD2A-4622-B923-C5D042167391}" type="slidenum">
              <a:rPr lang="en-US" altLang="en-US" sz="1200"/>
              <a:pPr/>
              <a:t>71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95801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6024E1-C94B-4E7E-9E6C-C89AC9D715EE}" type="slidenum">
              <a:rPr lang="en-US" altLang="en-US" sz="1200"/>
              <a:pPr/>
              <a:t>72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59629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60DD7F-74FB-4D23-A266-75E6B3F6CDB7}" type="slidenum">
              <a:rPr lang="en-US" altLang="en-US" sz="1200"/>
              <a:pPr/>
              <a:t>74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09039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B5BCD1-9DD7-4C79-AFA7-C5BDEB9209F7}" type="slidenum">
              <a:rPr lang="en-US" altLang="en-US" sz="1200"/>
              <a:pPr/>
              <a:t>75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068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56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206454-3E64-4D67-8034-5CFE0A99B282}" type="slidenum">
              <a:rPr lang="en-US" altLang="en-US" sz="1200"/>
              <a:pPr/>
              <a:t>76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837310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93940F-5B20-4AB2-BA99-8691ECF07FA6}" type="slidenum">
              <a:rPr lang="en-US" altLang="en-US" sz="1200"/>
              <a:pPr/>
              <a:t>77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70995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667A21-419B-4E5C-822D-2C1247677330}" type="slidenum">
              <a:rPr lang="en-US" altLang="en-US" sz="1200"/>
              <a:pPr/>
              <a:t>78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866329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D4097F-17EA-4CAE-AABC-C670309839E0}" type="slidenum">
              <a:rPr lang="en-US" altLang="en-US" sz="1200"/>
              <a:pPr/>
              <a:t>79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69661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0A754A-E630-46BB-AA33-53C8B269648A}" type="slidenum">
              <a:rPr lang="en-US" altLang="en-US" sz="1200"/>
              <a:pPr/>
              <a:t>80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304068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06AA31-7205-4D73-A016-EE90E1A12261}" type="slidenum">
              <a:rPr lang="en-US" altLang="en-US" sz="1200" smtClean="0"/>
              <a:pPr/>
              <a:t>83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446859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51FA67-AB77-4FD5-9BD0-482748D0879E}" type="slidenum">
              <a:rPr lang="en-US" altLang="en-US" sz="1200" smtClean="0"/>
              <a:pPr/>
              <a:t>85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617076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26C255-C8EE-4FDB-928E-9B227AB1E04E}" type="slidenum">
              <a:rPr lang="en-US" altLang="en-US" sz="1200"/>
              <a:pPr/>
              <a:t>86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67029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9D5B5D-4640-4971-B227-923B6C5AEFFC}" type="slidenum">
              <a:rPr lang="en-US" altLang="en-US" sz="1200"/>
              <a:pPr/>
              <a:t>87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512809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A44FCA-F6A5-40B1-97E7-273655766B77}" type="slidenum">
              <a:rPr lang="en-US" altLang="en-US" sz="1200"/>
              <a:pPr/>
              <a:t>90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3512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23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0B7E87-E907-417A-8914-8877000CF1C2}" type="slidenum">
              <a:rPr lang="en-US" altLang="en-US" sz="1200"/>
              <a:pPr/>
              <a:t>91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21475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7E7E7D-2AF7-4200-A20E-358B3B3390F7}" type="slidenum">
              <a:rPr lang="en-US" altLang="en-US" sz="1200"/>
              <a:pPr/>
              <a:t>92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965070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AF19B1-0C9C-4F15-AD37-0E41619AF51F}" type="slidenum">
              <a:rPr lang="en-US" altLang="en-US" sz="1200"/>
              <a:pPr/>
              <a:t>93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60677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3BC315-6FD2-46D6-B279-CD7D6798AA8B}" type="slidenum">
              <a:rPr lang="en-US" altLang="en-US" sz="1200"/>
              <a:pPr/>
              <a:t>94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046759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945412-9281-4D18-B433-82C5DA6E1F87}" type="slidenum">
              <a:rPr lang="en-US" altLang="en-US" sz="1200"/>
              <a:pPr/>
              <a:t>95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841232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7D7832-D36B-40F4-86FC-E43692914644}" type="slidenum">
              <a:rPr lang="en-US" altLang="en-US" sz="1200"/>
              <a:pPr/>
              <a:t>96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970910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58694F-731B-4E83-A3B6-4C44505860F7}" type="slidenum">
              <a:rPr lang="en-US" altLang="en-US" sz="1200"/>
              <a:pPr/>
              <a:t>97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8086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95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9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909F-7CE2-4743-BF33-52501AE80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8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1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75B61-11AB-4562-9378-1800DFA85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913249"/>
      </p:ext>
    </p:extLst>
  </p:cSld>
  <p:clrMapOvr>
    <a:masterClrMapping/>
  </p:clrMapOvr>
  <p:transition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C92D-6F8B-4157-B272-6B96C7EAD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59576"/>
      </p:ext>
    </p:extLst>
  </p:cSld>
  <p:clrMapOvr>
    <a:masterClrMapping/>
  </p:clrMapOvr>
  <p:transition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35563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88544-7B2C-4629-ACEA-1BEEC2FF9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534093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15DDFB-57A6-4B02-9D4D-9175F0EF4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52700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3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6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4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8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5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1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4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4" Type="http://schemas.openxmlformats.org/officeDocument/2006/relationships/image" Target="../media/image4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4" Type="http://schemas.openxmlformats.org/officeDocument/2006/relationships/image" Target="../media/image57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hydrangeas&amp;source=images&amp;cd=&amp;cad=rja&amp;docid=y_3WC0eXcNsruM&amp;tbnid=1mO9CAz1O-JdfM:&amp;ved=0CAUQjRw&amp;url=http://www.hydrangeashydrangeas.com/colorchange.html&amp;ei=Puv4UpWoCaP70wGU9IGgDw&amp;bvm=bv.60983673,d.dmQ&amp;psig=AFQjCNHwyKdZroM_siPqLf0UXTxUHyT8zQ&amp;ust=1392131259735588" TargetMode="External"/><Relationship Id="rId3" Type="http://schemas.openxmlformats.org/officeDocument/2006/relationships/hyperlink" Target="http://www.google.com/url?sa=i&amp;rct=j&amp;q=turtle+hatching&amp;source=images&amp;cd=&amp;cad=rja&amp;docid=oTGgkUHBMAFxYM&amp;tbnid=f0iLI1MSg80ltM:&amp;ved=0CAUQjRw&amp;url=http://worldwildlife.org/tours/mexico-sea-turtle-odyssey&amp;ei=W-r4UpLTLceR0QHx0YHQCQ&amp;bvm=bv.60983673,d.dmQ&amp;psig=AFQjCNEpNwVA9GnHN79RARW4YxpcB3rBEw&amp;ust=1392131031680012" TargetMode="External"/><Relationship Id="rId7" Type="http://schemas.openxmlformats.org/officeDocument/2006/relationships/hyperlink" Target="http://www.google.com/url?sa=i&amp;rct=j&amp;q=azaleas&amp;source=images&amp;cd=&amp;cad=rja&amp;docid=OCVOOimtVI4KPM&amp;tbnid=xlEo5Omh1LjSrM:&amp;ved=0CAUQjRw&amp;url=http://www.donaldhyatt.com/&amp;ei=6ur4UuypHcT90wGNloGQDQ&amp;bvm=bv.60983673,d.dmQ&amp;psig=AFQjCNFdnqjmFQjq_qM0SZIBHm0z0Me8eQ&amp;ust=1392131171612296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hyperlink" Target="http://www.google.com/url?sa=i&amp;rct=j&amp;q=arctic%20fox%20in%20different%20seasons&amp;source=images&amp;cd=&amp;cad=rja&amp;docid=2uRurWOP00gFjM&amp;tbnid=8ntb7HNys5docM:&amp;ved=0CAUQjRw&amp;url=http://animaloftheweek.blogspot.com/&amp;ei=wur4UquxJebA0AGX1YHQBQ&amp;bvm=bv.60983673,d.eW0&amp;psig=AFQjCNHEph8NXUuzWU4YJ69Ks_VYrYX27g&amp;ust=1392131123591619" TargetMode="External"/><Relationship Id="rId4" Type="http://schemas.openxmlformats.org/officeDocument/2006/relationships/image" Target="../media/image60.jpeg"/><Relationship Id="rId9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ydrangea+ph+chart&amp;source=images&amp;cd=&amp;cad=rja&amp;docid=Sdoy2byY1OgScM&amp;tbnid=qBU-A2T5NyfEyM:&amp;ved=0CAUQjRw&amp;url=http://flowersbulbs.com/ql_hydrangea_color.htm&amp;ei=kuv4UpqNDuSQ0QGY64DoAQ&amp;bvm=bv.60983673,d.dmQ&amp;psig=AFQjCNFbs_-mYeb9LxPL153lfKNPs_gUXQ&amp;ust=1392131343941967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hyperlink" Target="http://www.google.com/url?sa=i&amp;rct=j&amp;q=hydrangea+pigment&amp;source=images&amp;cd=&amp;cad=rja&amp;docid=HLRed4Z3Z6KiFM&amp;tbnid=4dXXAk9ZvhLGnM:&amp;ved=0CAUQjRw&amp;url=http://pubs.rsc.org/en/content/articlehtml/2009/NP/B800165K&amp;ei=zev4UquqFouD1AGyhoGoAw&amp;bvm=bv.60983673,d.dmQ&amp;psig=AFQjCNHz_dNJigJfoUqLqDU3Db8A45nZrg&amp;ust=1392131388172534" TargetMode="External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urtle+gender+temperature+graph&amp;source=images&amp;cd=&amp;cad=rja&amp;docid=g_fmaPAg9B9goM&amp;tbnid=70j4Ljt94d3MxM:&amp;ved=0CAUQjRw&amp;url=http://www.seaturtle.org/mtn/archives/mtn128/mtn128p12.shtml&amp;ei=Au34UpKJJ6LF0QHw5YHYAQ&amp;bvm=bv.60983673,d.dmQ&amp;psig=AFQjCNEmpYcF6ptcnB09fkcrieAbiOCZNw&amp;ust=1392131641758204" TargetMode="External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tresearchnews.gatech.edu/wp-content/uploads/2010/02/turtle_Alan_Rees.jpg" TargetMode="External"/><Relationship Id="rId5" Type="http://schemas.openxmlformats.org/officeDocument/2006/relationships/hyperlink" Target="http://www.google.com/url?sa=i&amp;rct=j&amp;q=turtle&amp;source=images&amp;cd=&amp;cad=rja&amp;docid=AjBmTDQZgaDQxM&amp;tbnid=nxB_WpA5xSe0VM:&amp;ved=0CAUQjRw&amp;url=http://www.gtresearchnews.gatech.edu/sea-turtles/&amp;ei=Lu34UoTEM6iN1AH4l4HwAQ&amp;bvm=bv.60983673,d.dmQ&amp;psig=AFQjCNHi61GvvgI-aFUFncuCIhN9eG7HHg&amp;ust=1392131752909603" TargetMode="External"/><Relationship Id="rId4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rctic+fox+fur+color+changes+with+season&amp;source=images&amp;cd=&amp;cad=rja&amp;docid=a-MkeesGWvn_ZM&amp;tbnid=DmwqkTyRAVcYOM:&amp;ved=0CAUQjRw&amp;url=http://bio1100.nicerweb.com/johnson4e-errata.html&amp;ei=de34Ur_MK8Wz0QHLmYG4DQ&amp;bvm=bv.60983673,d.dmQ&amp;psig=AFQjCNHP_lkaEk1b5fioIWq_AJEXVwanfQ&amp;ust=1392131826376330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9QIVM_JunQ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hmi.org/biointeractive/making-fittest-evolving-switches-evolving-bodies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6.png"/><Relationship Id="rId4" Type="http://schemas.openxmlformats.org/officeDocument/2006/relationships/oleObject" Target="../embeddings/oleObject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7.png"/><Relationship Id="rId4" Type="http://schemas.openxmlformats.org/officeDocument/2006/relationships/oleObject" Target="../embeddings/oleObject6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james-watson-on-how-he-discovered-dn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hmi.org/biointeractive/genes-as-medicine" TargetMode="Externa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4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Molecular Biology</a:t>
            </a:r>
          </a:p>
          <a:p>
            <a:r>
              <a:rPr lang="en-US" smtClean="0"/>
              <a:t>Chapters 14, 15, 16, 17,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DNA Replication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990600"/>
            <a:ext cx="7742237" cy="4495800"/>
          </a:xfrm>
        </p:spPr>
        <p:txBody>
          <a:bodyPr>
            <a:normAutofit/>
          </a:bodyPr>
          <a:lstStyle/>
          <a:p>
            <a:r>
              <a:rPr lang="en-US" altLang="en-US" sz="2800" u="sng" dirty="0" smtClean="0"/>
              <a:t>Watson &amp; Crick</a:t>
            </a:r>
            <a:r>
              <a:rPr lang="en-US" altLang="en-US" sz="2800" dirty="0" smtClean="0"/>
              <a:t>  </a:t>
            </a:r>
            <a:r>
              <a:rPr lang="en-US" altLang="en-US" sz="2000" dirty="0" smtClean="0"/>
              <a:t>strands are complementary; nucleotides line up on template according to base pair rules (Watson)																																																																												</a:t>
            </a:r>
          </a:p>
          <a:p>
            <a:r>
              <a:rPr lang="en-US" altLang="en-US" sz="2800" u="sng" dirty="0" smtClean="0"/>
              <a:t>Meselson &amp; Stahl</a:t>
            </a:r>
            <a:r>
              <a:rPr lang="en-US" altLang="en-US" sz="2800" dirty="0" smtClean="0"/>
              <a:t> </a:t>
            </a:r>
            <a:r>
              <a:rPr lang="en-US" altLang="en-US" sz="2000" dirty="0" smtClean="0"/>
              <a:t>replication is semiconservative; varying densities of radioactive nitrogen</a:t>
            </a:r>
          </a:p>
        </p:txBody>
      </p:sp>
      <p:pic>
        <p:nvPicPr>
          <p:cNvPr id="9221" name="Picture 8" descr="16-08-ReplicationModels-L.gif                                  00000034BIOLOGY6eCIPLchapters1-17      B847A8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458197" cy="180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6-07-DNAReplication-L4.gif                                    00000034BIOLOGY6eCIPLchapters1-17      B847A8CB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414837"/>
            <a:ext cx="7010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994019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Replication: a closer look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8153400" cy="2971800"/>
          </a:xfrm>
        </p:spPr>
        <p:txBody>
          <a:bodyPr/>
          <a:lstStyle/>
          <a:p>
            <a:r>
              <a:rPr lang="en-US" altLang="en-US" sz="2000" smtClean="0"/>
              <a:t>Origin of replication (“bubbles”):  beginning of replication</a:t>
            </a:r>
          </a:p>
          <a:p>
            <a:r>
              <a:rPr lang="en-US" altLang="en-US" sz="2000" smtClean="0"/>
              <a:t>Replication fork: ‘Y’-shaped region where new strands of DNA are elongating</a:t>
            </a:r>
          </a:p>
          <a:p>
            <a:r>
              <a:rPr lang="en-US" altLang="en-US" sz="2000" smtClean="0"/>
              <a:t>Helicase:catalyzes the untwisting of the DNA at the replication fork</a:t>
            </a:r>
          </a:p>
          <a:p>
            <a:r>
              <a:rPr lang="en-US" altLang="en-US" sz="2000" smtClean="0"/>
              <a:t>DNA polymerase:catalyzes the elongation of new DNA</a:t>
            </a:r>
          </a:p>
        </p:txBody>
      </p:sp>
      <p:pic>
        <p:nvPicPr>
          <p:cNvPr id="11268" name="Picture 7" descr="16-10-OriginsOfReplicat-L.jpg                                  00000034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9646" y="3657600"/>
            <a:ext cx="7772400" cy="3200400"/>
          </a:xfrm>
        </p:spPr>
      </p:pic>
    </p:spTree>
    <p:extLst>
      <p:ext uri="{BB962C8B-B14F-4D97-AF65-F5344CB8AC3E}">
        <p14:creationId xmlns:p14="http://schemas.microsoft.com/office/powerpoint/2010/main" val="5785620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http://glencoe.mcgraw-hill.com/olcweb/cgi/pluginpop.cgi?it=swf::640::480::/sites/dl/free/0003292010/811325/Structural_Basis_of_DNA_Replication.swf::Structural Basis of DNA Replication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13424927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Replication, II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u="sng" smtClean="0"/>
              <a:t>Antiparallel nature</a:t>
            </a:r>
            <a:r>
              <a:rPr lang="en-US" altLang="en-US" sz="2800" smtClean="0"/>
              <a:t>:  • </a:t>
            </a:r>
            <a:r>
              <a:rPr lang="en-US" altLang="en-US" sz="2000" smtClean="0"/>
              <a:t>sugar/phosphate backbone runs in opposite directions (Crick);                              • one strand runs 5’ to 3’, while the other runs 3’ to 5’;   • DNA polymerase only adds nucleotides at the free 3’ end, forming new DNA strands in the 5’ to 3’ direction only   </a:t>
            </a:r>
            <a:r>
              <a:rPr lang="en-US" altLang="en-US" sz="2800" smtClean="0"/>
              <a:t>   </a:t>
            </a:r>
          </a:p>
        </p:txBody>
      </p:sp>
      <p:pic>
        <p:nvPicPr>
          <p:cNvPr id="12292" name="Picture 7" descr="16-12-AntiparallelStrand-L.gif                                 00000034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54688" y="1981200"/>
            <a:ext cx="2571750" cy="4114800"/>
          </a:xfrm>
        </p:spPr>
      </p:pic>
    </p:spTree>
    <p:extLst>
      <p:ext uri="{BB962C8B-B14F-4D97-AF65-F5344CB8AC3E}">
        <p14:creationId xmlns:p14="http://schemas.microsoft.com/office/powerpoint/2010/main" val="13201496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Replication, III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371600"/>
            <a:ext cx="3810000" cy="4724400"/>
          </a:xfrm>
        </p:spPr>
        <p:txBody>
          <a:bodyPr/>
          <a:lstStyle/>
          <a:p>
            <a:r>
              <a:rPr lang="en-US" altLang="en-US" sz="1800" u="sng" smtClean="0"/>
              <a:t>Leading strand</a:t>
            </a:r>
            <a:r>
              <a:rPr lang="en-US" altLang="en-US" sz="1800" smtClean="0"/>
              <a:t>:  		synthesis toward the replication fork (only in a 5’ to 3’ direction from the 3’ to 5’ master strand)</a:t>
            </a:r>
          </a:p>
          <a:p>
            <a:r>
              <a:rPr lang="en-US" altLang="en-US" sz="1800" u="sng" smtClean="0"/>
              <a:t>Lagging strand</a:t>
            </a:r>
            <a:r>
              <a:rPr lang="en-US" altLang="en-US" sz="1800" smtClean="0"/>
              <a:t>:  		synthesis away from the replication fork (Okazaki fragments); joined by DNA ligase (must wait for 3’ end to open; again in a 5’ to 3’ direction)</a:t>
            </a:r>
          </a:p>
          <a:p>
            <a:r>
              <a:rPr lang="en-US" altLang="en-US" sz="1800" u="sng" smtClean="0"/>
              <a:t>Initiation:</a:t>
            </a:r>
            <a:r>
              <a:rPr lang="en-US" altLang="en-US" sz="1800" smtClean="0"/>
              <a:t>	            		Primer (short RNA sequence~w/primase enzyme), begins the replication process	</a:t>
            </a:r>
            <a:r>
              <a:rPr lang="en-US" altLang="en-US" sz="2800" smtClean="0"/>
              <a:t>            </a:t>
            </a:r>
          </a:p>
        </p:txBody>
      </p:sp>
      <p:pic>
        <p:nvPicPr>
          <p:cNvPr id="13316" name="Picture 7" descr="16-13-DNAStrandSynthesis-L.gif                                 00000034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6667" y="1981200"/>
            <a:ext cx="2907792" cy="4114800"/>
          </a:xfrm>
        </p:spPr>
      </p:pic>
    </p:spTree>
    <p:extLst>
      <p:ext uri="{BB962C8B-B14F-4D97-AF65-F5344CB8AC3E}">
        <p14:creationId xmlns:p14="http://schemas.microsoft.com/office/powerpoint/2010/main" val="229634038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Repair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64677"/>
            <a:ext cx="3810000" cy="3505200"/>
          </a:xfrm>
        </p:spPr>
        <p:txBody>
          <a:bodyPr/>
          <a:lstStyle/>
          <a:p>
            <a:r>
              <a:rPr lang="en-US" altLang="en-US" sz="2800" dirty="0" smtClean="0"/>
              <a:t>Mismatch repair:  DNA polymerase</a:t>
            </a:r>
          </a:p>
          <a:p>
            <a:r>
              <a:rPr lang="en-US" altLang="en-US" sz="2800" dirty="0" smtClean="0"/>
              <a:t>Excision repair:	Nuclease</a:t>
            </a:r>
          </a:p>
          <a:p>
            <a:r>
              <a:rPr lang="en-US" altLang="en-US" sz="2800" dirty="0" smtClean="0"/>
              <a:t>Telomere ends:	telomerase</a:t>
            </a:r>
          </a:p>
        </p:txBody>
      </p:sp>
      <p:pic>
        <p:nvPicPr>
          <p:cNvPr id="16388" name="Picture 7" descr="16-17-DNARepair-L.gif                                          00000034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762000"/>
            <a:ext cx="2155825" cy="2667000"/>
          </a:xfrm>
        </p:spPr>
      </p:pic>
      <p:pic>
        <p:nvPicPr>
          <p:cNvPr id="16389" name="Picture 8" descr="16-19b-Telomeres-L.gif                                         00000034BIOLOGY6eCIPLchapters1-17      B847A8CB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33800"/>
            <a:ext cx="2228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86475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Repair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http://glencoe.mcgraw-hill.com/olcweb/cgi/pluginpop.cgi?it=swf::640::480::/sites/dl/free/0003292010/811325/proofreading_function_DNA_Polymerase.swf::Proofreading Function of DNA Polymerase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89558393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Transposons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4265613" cy="4114800"/>
          </a:xfrm>
        </p:spPr>
        <p:txBody>
          <a:bodyPr/>
          <a:lstStyle/>
          <a:p>
            <a:r>
              <a:rPr lang="en-US" altLang="en-US" smtClean="0"/>
              <a:t>Jumping genes</a:t>
            </a:r>
          </a:p>
          <a:p>
            <a:r>
              <a:rPr lang="en-US" altLang="en-US" smtClean="0"/>
              <a:t>Portable DNA</a:t>
            </a:r>
          </a:p>
          <a:p>
            <a:r>
              <a:rPr lang="en-US" altLang="en-US" smtClean="0"/>
              <a:t>Increases genetic diversity</a:t>
            </a:r>
          </a:p>
          <a:p>
            <a:r>
              <a:rPr lang="en-US" altLang="en-US" smtClean="0"/>
              <a:t>Barbara McClintock won a Nobel prize for her work on corn in 1983</a:t>
            </a:r>
          </a:p>
          <a:p>
            <a:endParaRPr lang="en-US" altLang="en-US" smtClean="0"/>
          </a:p>
        </p:txBody>
      </p:sp>
      <p:pic>
        <p:nvPicPr>
          <p:cNvPr id="8196" name="Picture 2" descr="File:Barbara McClintock (1902-199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1905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the &lt;b&gt;transposable element&lt;/b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352800"/>
            <a:ext cx="2762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42379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370013" y="381000"/>
            <a:ext cx="7772400" cy="609600"/>
          </a:xfrm>
        </p:spPr>
        <p:txBody>
          <a:bodyPr/>
          <a:lstStyle/>
          <a:p>
            <a:r>
              <a:rPr lang="en-US" altLang="en-US" smtClean="0"/>
              <a:t>Transposons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20" name="ClipArt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9221" name="Picture 2" descr="The LINE transpos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9175"/>
            <a:ext cx="7467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8564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Homeotic Genes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352800" cy="4114800"/>
          </a:xfrm>
        </p:spPr>
        <p:txBody>
          <a:bodyPr/>
          <a:lstStyle/>
          <a:p>
            <a:r>
              <a:rPr lang="en-US" altLang="en-US" sz="2400" smtClean="0"/>
              <a:t>Genes important in development</a:t>
            </a:r>
          </a:p>
          <a:p>
            <a:r>
              <a:rPr lang="en-US" altLang="en-US" sz="2400" smtClean="0"/>
              <a:t>Especially of body segments along the axis</a:t>
            </a:r>
          </a:p>
          <a:p>
            <a:r>
              <a:rPr lang="en-US" altLang="en-US" sz="2400" smtClean="0"/>
              <a:t>Changes in these genes can have a large impact on structure of organism</a:t>
            </a:r>
          </a:p>
        </p:txBody>
      </p:sp>
      <p:pic>
        <p:nvPicPr>
          <p:cNvPr id="10244" name="Picture 2" descr="homeo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45928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5588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7" descr="16-00-WatsonCrick.jpg                                          00000034BIOLOGY6eCIPLchapters1-17      B847A8CB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73163" y="2111113"/>
            <a:ext cx="3810000" cy="3854974"/>
          </a:xfrm>
        </p:spPr>
      </p:pic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5563" y="3200400"/>
            <a:ext cx="3810000" cy="2895600"/>
          </a:xfrm>
        </p:spPr>
        <p:txBody>
          <a:bodyPr/>
          <a:lstStyle/>
          <a:p>
            <a:r>
              <a:rPr lang="en-US" altLang="en-US" sz="2800" smtClean="0"/>
              <a:t>DNA</a:t>
            </a:r>
          </a:p>
          <a:p>
            <a:r>
              <a:rPr lang="en-US" altLang="en-US" sz="2800" smtClean="0"/>
              <a:t>	   </a:t>
            </a:r>
            <a:r>
              <a:rPr lang="en-US" altLang="en-US" sz="2800" i="1" smtClean="0"/>
              <a:t>The Molecular Basis of Inheritance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77205106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World Hypothesis</a:t>
            </a:r>
            <a:endParaRPr lang="en-US" dirty="0"/>
          </a:p>
        </p:txBody>
      </p:sp>
      <p:pic>
        <p:nvPicPr>
          <p:cNvPr id="1026" name="Picture 2" descr="RNA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743450" cy="3398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RNA World Hypothesis?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/>
              <a:t>http://statedclearly.com/videos/RNA-World/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37731"/>
            <a:ext cx="50863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7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1193800"/>
            <a:ext cx="3708400" cy="4457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9169" y="260128"/>
            <a:ext cx="694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Aim: </a:t>
            </a:r>
            <a:r>
              <a:rPr lang="en-US" dirty="0" smtClean="0"/>
              <a:t>How </a:t>
            </a:r>
            <a:r>
              <a:rPr lang="en-US" dirty="0"/>
              <a:t>does DNA direct the production of proteins in the cell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Do now? State three ways DNA differs from RNA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5307" y="2034833"/>
            <a:ext cx="318251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 The sugar is ribose instead of deoxyribose</a:t>
            </a:r>
          </a:p>
          <a:p>
            <a:endParaRPr lang="en-US" dirty="0"/>
          </a:p>
          <a:p>
            <a:r>
              <a:rPr lang="en-US" dirty="0" smtClean="0"/>
              <a:t>2. Single stranded</a:t>
            </a:r>
          </a:p>
          <a:p>
            <a:endParaRPr lang="en-US" dirty="0"/>
          </a:p>
          <a:p>
            <a:r>
              <a:rPr lang="en-US" dirty="0" smtClean="0"/>
              <a:t>3. Uracil replaces Thymine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types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mRNA – carries message from DNA</a:t>
            </a:r>
          </a:p>
          <a:p>
            <a:r>
              <a:rPr lang="en-US" dirty="0" err="1" smtClean="0"/>
              <a:t>tRNA</a:t>
            </a:r>
            <a:r>
              <a:rPr lang="en-US" dirty="0" smtClean="0"/>
              <a:t> – carries amino acid to mRNA</a:t>
            </a:r>
          </a:p>
          <a:p>
            <a:r>
              <a:rPr lang="en-US" dirty="0" err="1" smtClean="0"/>
              <a:t>rRNA</a:t>
            </a:r>
            <a:r>
              <a:rPr lang="en-US" dirty="0" smtClean="0"/>
              <a:t> – makes up the ribosome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snRNA</a:t>
            </a:r>
            <a:r>
              <a:rPr lang="en-US" dirty="0" smtClean="0"/>
              <a:t> (small nuclear RNA) –make up </a:t>
            </a:r>
            <a:r>
              <a:rPr lang="en-US" dirty="0" err="1" smtClean="0"/>
              <a:t>splicesomes</a:t>
            </a:r>
            <a:r>
              <a:rPr lang="en-US" dirty="0" smtClean="0"/>
              <a:t> that cut </a:t>
            </a:r>
            <a:r>
              <a:rPr lang="en-US" dirty="0" err="1" smtClean="0"/>
              <a:t>introns</a:t>
            </a:r>
            <a:r>
              <a:rPr lang="en-US" dirty="0" smtClean="0"/>
              <a:t> out of pre-mRNA this enzymatic activity leads us to believe RNA came before DNA and proteins</a:t>
            </a:r>
          </a:p>
          <a:p>
            <a:r>
              <a:rPr lang="en-US" dirty="0" err="1" smtClean="0"/>
              <a:t>snoRNA</a:t>
            </a:r>
            <a:r>
              <a:rPr lang="en-US" dirty="0" smtClean="0"/>
              <a:t> (small </a:t>
            </a:r>
            <a:r>
              <a:rPr lang="en-US" dirty="0" err="1" smtClean="0"/>
              <a:t>nucleolar</a:t>
            </a:r>
            <a:r>
              <a:rPr lang="en-US" dirty="0" smtClean="0"/>
              <a:t> RNA) – direct </a:t>
            </a:r>
            <a:r>
              <a:rPr lang="en-US" smtClean="0"/>
              <a:t>nucleotide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3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snRNA (small nuclear RNA) –make up splicesomes that cut introns out of pre-mRNA this enzymatic activity leads us to believe RNA came before DNA and proteins</a:t>
            </a:r>
          </a:p>
          <a:p>
            <a:pPr eaLnBrk="1" hangingPunct="1"/>
            <a:r>
              <a:rPr lang="en-US" altLang="en-US" smtClean="0"/>
              <a:t>snoRNA (small nucleolar RNA) – direct nucleotide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2506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hoto on 4-11-15 at 9.35 AM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5" b="89918" l="28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22" t="30775" r="12361" b="29217"/>
          <a:stretch/>
        </p:blipFill>
        <p:spPr>
          <a:xfrm>
            <a:off x="548095" y="933210"/>
            <a:ext cx="8418718" cy="2667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095" y="121702"/>
            <a:ext cx="81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Do now: How are these pictures alike?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04" y="2953758"/>
            <a:ext cx="7545695" cy="3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RNA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267200" cy="4114800"/>
          </a:xfrm>
        </p:spPr>
        <p:txBody>
          <a:bodyPr/>
          <a:lstStyle/>
          <a:p>
            <a:pPr marL="457200" indent="-457200"/>
            <a:r>
              <a:rPr lang="en-US" altLang="en-US" sz="2400">
                <a:solidFill>
                  <a:srgbClr val="3A18CF"/>
                </a:solidFill>
              </a:rPr>
              <a:t>Ribonucleic Acid           </a:t>
            </a:r>
          </a:p>
          <a:p>
            <a:pPr marL="457200" indent="-457200">
              <a:buFontTx/>
              <a:buNone/>
            </a:pPr>
            <a:r>
              <a:rPr lang="en-US" altLang="en-US" sz="2400">
                <a:solidFill>
                  <a:srgbClr val="3A18CF"/>
                </a:solidFill>
              </a:rPr>
              <a:t>            (RNA)</a:t>
            </a:r>
            <a:endParaRPr lang="en-US" altLang="en-US" sz="2000">
              <a:solidFill>
                <a:srgbClr val="3A18CF"/>
              </a:solidFill>
            </a:endParaRPr>
          </a:p>
          <a:p>
            <a:pPr marL="457200" indent="-457200"/>
            <a:r>
              <a:rPr lang="en-US" altLang="en-US" sz="2000">
                <a:solidFill>
                  <a:srgbClr val="3A18CF"/>
                </a:solidFill>
              </a:rPr>
              <a:t>Sugar + Phosphate Backbone</a:t>
            </a:r>
          </a:p>
          <a:p>
            <a:pPr marL="457200" indent="-457200"/>
            <a:r>
              <a:rPr lang="en-US" altLang="en-US" sz="2000">
                <a:solidFill>
                  <a:srgbClr val="3A18CF"/>
                </a:solidFill>
              </a:rPr>
              <a:t>Differs from DNA</a:t>
            </a:r>
          </a:p>
          <a:p>
            <a:pPr marL="838200" lvl="1" indent="-381000"/>
            <a:r>
              <a:rPr lang="en-US" altLang="en-US" sz="2000">
                <a:solidFill>
                  <a:srgbClr val="3A18CF"/>
                </a:solidFill>
              </a:rPr>
              <a:t>Single Stranded</a:t>
            </a:r>
          </a:p>
          <a:p>
            <a:pPr marL="838200" lvl="1" indent="-381000"/>
            <a:r>
              <a:rPr lang="en-US" altLang="en-US" sz="2000">
                <a:solidFill>
                  <a:srgbClr val="3A18CF"/>
                </a:solidFill>
              </a:rPr>
              <a:t>Ribose Sugar</a:t>
            </a:r>
          </a:p>
          <a:p>
            <a:pPr marL="838200" lvl="1" indent="-381000"/>
            <a:r>
              <a:rPr lang="en-US" altLang="en-US" sz="2000">
                <a:solidFill>
                  <a:srgbClr val="3A18CF"/>
                </a:solidFill>
              </a:rPr>
              <a:t>Base Pairs A-</a:t>
            </a:r>
            <a:r>
              <a:rPr lang="en-US" altLang="en-US" sz="2000" b="1">
                <a:solidFill>
                  <a:srgbClr val="C52525"/>
                </a:solidFill>
              </a:rPr>
              <a:t>U</a:t>
            </a:r>
            <a:r>
              <a:rPr lang="en-US" altLang="en-US" sz="2000">
                <a:solidFill>
                  <a:srgbClr val="3A18CF"/>
                </a:solidFill>
              </a:rPr>
              <a:t>, G-C</a:t>
            </a:r>
          </a:p>
          <a:p>
            <a:pPr marL="838200" lvl="1" indent="-381000"/>
            <a:r>
              <a:rPr lang="en-US" altLang="en-US" sz="1800">
                <a:solidFill>
                  <a:srgbClr val="3A18CF"/>
                </a:solidFill>
              </a:rPr>
              <a:t>Are there T’s in RNA?</a:t>
            </a:r>
          </a:p>
          <a:p>
            <a:pPr marL="838200" lvl="1" indent="-381000"/>
            <a:r>
              <a:rPr lang="en-US" altLang="en-US" sz="1800">
                <a:solidFill>
                  <a:srgbClr val="3A18CF"/>
                </a:solidFill>
              </a:rPr>
              <a:t>A, U no T’s in RNA</a:t>
            </a:r>
          </a:p>
          <a:p>
            <a:pPr marL="457200" indent="-457200"/>
            <a:r>
              <a:rPr lang="en-US" altLang="en-US" sz="2000">
                <a:solidFill>
                  <a:srgbClr val="3A18CF"/>
                </a:solidFill>
              </a:rPr>
              <a:t>RNA assists DNA in manufacturing needed proteins</a:t>
            </a:r>
          </a:p>
        </p:txBody>
      </p:sp>
      <p:pic>
        <p:nvPicPr>
          <p:cNvPr id="52230" name="Picture 6" descr="50bldgblks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2362200"/>
            <a:ext cx="4248150" cy="3649663"/>
          </a:xfrm>
        </p:spPr>
      </p:pic>
    </p:spTree>
    <p:extLst>
      <p:ext uri="{BB962C8B-B14F-4D97-AF65-F5344CB8AC3E}">
        <p14:creationId xmlns:p14="http://schemas.microsoft.com/office/powerpoint/2010/main" val="2709824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096"/>
            <a:ext cx="568071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0710" y="-30599"/>
            <a:ext cx="3463290" cy="769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In transcription, a portion of DNA unzips and mRNA composes a strand complementary to the DNA template.  </a:t>
            </a:r>
          </a:p>
          <a:p>
            <a:endParaRPr lang="en-US" sz="2000" dirty="0" smtClean="0"/>
          </a:p>
          <a:p>
            <a:r>
              <a:rPr lang="en-US" sz="2000" dirty="0" smtClean="0"/>
              <a:t>Every three bases of mRNA is known as a CODON.</a:t>
            </a:r>
          </a:p>
          <a:p>
            <a:endParaRPr lang="en-US" sz="2000" dirty="0"/>
          </a:p>
          <a:p>
            <a:r>
              <a:rPr lang="en-US" sz="2000" dirty="0" smtClean="0"/>
              <a:t>Next,  mRNA exits the nucleus, moving to a ribosome in the cytoplasm</a:t>
            </a:r>
          </a:p>
          <a:p>
            <a:endParaRPr lang="en-US" sz="2000" dirty="0" smtClean="0"/>
          </a:p>
          <a:p>
            <a:r>
              <a:rPr lang="en-US" sz="2000" dirty="0" smtClean="0"/>
              <a:t> 2. In translation , the anticodon of transfer rna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ttaches the proper amino acid to make a specific protein.</a:t>
            </a:r>
          </a:p>
          <a:p>
            <a:endParaRPr lang="en-US" sz="2000" dirty="0"/>
          </a:p>
          <a:p>
            <a:r>
              <a:rPr lang="en-US" sz="2000" dirty="0" smtClean="0"/>
              <a:t>This universal triplet or three base amino acid code consists of 20 amino acids that make up proteins.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5067" y="516467"/>
            <a:ext cx="7789333" cy="812800"/>
          </a:xfrm>
        </p:spPr>
        <p:txBody>
          <a:bodyPr anchor="ctr"/>
          <a:lstStyle/>
          <a:p>
            <a:r>
              <a:rPr lang="en-US" altLang="en-US" sz="3200" b="1"/>
              <a:t>RNA vs. DNA</a:t>
            </a:r>
            <a:endParaRPr lang="en-US" altLang="en-US" sz="3911"/>
          </a:p>
        </p:txBody>
      </p:sp>
      <p:pic>
        <p:nvPicPr>
          <p:cNvPr id="237571" name="Picture 10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6"/>
          <a:stretch>
            <a:fillRect/>
          </a:stretch>
        </p:blipFill>
        <p:spPr bwMode="auto">
          <a:xfrm>
            <a:off x="2099734" y="1957212"/>
            <a:ext cx="2912533" cy="34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2" name="Oval 1028"/>
          <p:cNvSpPr>
            <a:spLocks noChangeArrowheads="1"/>
          </p:cNvSpPr>
          <p:nvPr/>
        </p:nvSpPr>
        <p:spPr bwMode="auto">
          <a:xfrm>
            <a:off x="2912533" y="2006600"/>
            <a:ext cx="2438400" cy="291253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7573" name="Oval 1029"/>
          <p:cNvSpPr>
            <a:spLocks noChangeArrowheads="1"/>
          </p:cNvSpPr>
          <p:nvPr/>
        </p:nvSpPr>
        <p:spPr bwMode="auto">
          <a:xfrm>
            <a:off x="1896533" y="2006600"/>
            <a:ext cx="3454400" cy="2912533"/>
          </a:xfrm>
          <a:prstGeom prst="ellipse">
            <a:avLst/>
          </a:prstGeom>
          <a:noFill/>
          <a:ln w="38100">
            <a:solidFill>
              <a:srgbClr val="C7A0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7574" name="Rectangle 1030"/>
          <p:cNvSpPr>
            <a:spLocks noChangeArrowheads="1"/>
          </p:cNvSpPr>
          <p:nvPr/>
        </p:nvSpPr>
        <p:spPr bwMode="auto">
          <a:xfrm>
            <a:off x="3454400" y="1464733"/>
            <a:ext cx="1422400" cy="3385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nucleoside</a:t>
            </a:r>
          </a:p>
        </p:txBody>
      </p:sp>
      <p:sp>
        <p:nvSpPr>
          <p:cNvPr id="237575" name="Rectangle 1031"/>
          <p:cNvSpPr>
            <a:spLocks noChangeArrowheads="1"/>
          </p:cNvSpPr>
          <p:nvPr/>
        </p:nvSpPr>
        <p:spPr bwMode="auto">
          <a:xfrm>
            <a:off x="640645" y="4387145"/>
            <a:ext cx="1210588" cy="338554"/>
          </a:xfrm>
          <a:prstGeom prst="rect">
            <a:avLst/>
          </a:prstGeom>
          <a:noFill/>
          <a:ln w="9525">
            <a:solidFill>
              <a:srgbClr val="C7A05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C7A053"/>
                </a:solidFill>
                <a:latin typeface="Chalkboard" pitchFamily="64" charset="0"/>
              </a:rPr>
              <a:t>nucleotide</a:t>
            </a:r>
            <a:endParaRPr lang="en-US" altLang="en-US" sz="1600" b="1">
              <a:latin typeface="Chalkboard" pitchFamily="64" charset="0"/>
            </a:endParaRPr>
          </a:p>
        </p:txBody>
      </p:sp>
      <p:sp>
        <p:nvSpPr>
          <p:cNvPr id="237576" name="Rectangle 1032"/>
          <p:cNvSpPr>
            <a:spLocks noChangeArrowheads="1"/>
          </p:cNvSpPr>
          <p:nvPr/>
        </p:nvSpPr>
        <p:spPr bwMode="auto">
          <a:xfrm>
            <a:off x="5084238" y="3265312"/>
            <a:ext cx="118814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Chalkboard" pitchFamily="64" charset="0"/>
              </a:rPr>
              <a:t>glycosidic</a:t>
            </a:r>
          </a:p>
          <a:p>
            <a:pPr algn="ctr"/>
            <a:r>
              <a:rPr lang="en-US" altLang="en-US" sz="1600" b="1">
                <a:latin typeface="Chalkboard" pitchFamily="64" charset="0"/>
              </a:rPr>
              <a:t>bond</a:t>
            </a:r>
          </a:p>
        </p:txBody>
      </p:sp>
      <p:pic>
        <p:nvPicPr>
          <p:cNvPr id="237577" name="Picture 10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3"/>
          <a:stretch>
            <a:fillRect/>
          </a:stretch>
        </p:blipFill>
        <p:spPr bwMode="auto">
          <a:xfrm>
            <a:off x="6570133" y="1871134"/>
            <a:ext cx="1761067" cy="34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8" name="Line 1034"/>
          <p:cNvSpPr>
            <a:spLocks noChangeShapeType="1"/>
          </p:cNvSpPr>
          <p:nvPr/>
        </p:nvSpPr>
        <p:spPr bwMode="auto">
          <a:xfrm flipH="1">
            <a:off x="4605867" y="3429000"/>
            <a:ext cx="40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7579" name="Rectangle 1035"/>
          <p:cNvSpPr>
            <a:spLocks noChangeArrowheads="1"/>
          </p:cNvSpPr>
          <p:nvPr/>
        </p:nvSpPr>
        <p:spPr bwMode="auto">
          <a:xfrm>
            <a:off x="685801" y="515337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 sz="1600"/>
          </a:p>
        </p:txBody>
      </p:sp>
      <p:cxnSp>
        <p:nvCxnSpPr>
          <p:cNvPr id="237580" name="AutoShape 1036"/>
          <p:cNvCxnSpPr>
            <a:cxnSpLocks noChangeShapeType="1"/>
          </p:cNvCxnSpPr>
          <p:nvPr/>
        </p:nvCxnSpPr>
        <p:spPr bwMode="auto">
          <a:xfrm rot="10800000" flipV="1">
            <a:off x="8195733" y="3022600"/>
            <a:ext cx="406400" cy="27093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7581" name="AutoShape 1037"/>
          <p:cNvCxnSpPr>
            <a:cxnSpLocks noChangeShapeType="1"/>
          </p:cNvCxnSpPr>
          <p:nvPr/>
        </p:nvCxnSpPr>
        <p:spPr bwMode="auto">
          <a:xfrm rot="10800000" flipV="1">
            <a:off x="8195733" y="4591756"/>
            <a:ext cx="406400" cy="27093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77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Searching for Genetic Material, 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524000"/>
            <a:ext cx="7818437" cy="2819400"/>
          </a:xfrm>
        </p:spPr>
        <p:txBody>
          <a:bodyPr/>
          <a:lstStyle/>
          <a:p>
            <a:r>
              <a:rPr lang="en-US" altLang="en-US" sz="2000" u="sng" smtClean="0"/>
              <a:t>Mendel:</a:t>
            </a:r>
            <a:r>
              <a:rPr lang="en-US" altLang="en-US" sz="2000" smtClean="0"/>
              <a:t>  modes of heredity in pea plants</a:t>
            </a:r>
          </a:p>
          <a:p>
            <a:r>
              <a:rPr lang="en-US" altLang="en-US" sz="2000" u="sng" smtClean="0"/>
              <a:t>Morgan:</a:t>
            </a:r>
            <a:r>
              <a:rPr lang="en-US" altLang="en-US" sz="2000" smtClean="0"/>
              <a:t>  genes located on chromosomes</a:t>
            </a:r>
          </a:p>
          <a:p>
            <a:r>
              <a:rPr lang="en-US" altLang="en-US" sz="2000" u="sng" smtClean="0"/>
              <a:t>Griffith:</a:t>
            </a:r>
            <a:r>
              <a:rPr lang="en-US" altLang="en-US" sz="2000" smtClean="0"/>
              <a:t>  bacterial work;  </a:t>
            </a:r>
            <a:r>
              <a:rPr lang="en-US" altLang="en-US" sz="2000" u="sng" smtClean="0"/>
              <a:t>transformation</a:t>
            </a:r>
            <a:r>
              <a:rPr lang="en-US" altLang="en-US" sz="2000" smtClean="0"/>
              <a:t>:  change in genotype and phenotype due to assimilation of external substance (DNA) by a cell</a:t>
            </a:r>
          </a:p>
          <a:p>
            <a:r>
              <a:rPr lang="en-US" altLang="en-US" sz="2000" u="sng" smtClean="0"/>
              <a:t>Avery:</a:t>
            </a:r>
            <a:r>
              <a:rPr lang="en-US" altLang="en-US" sz="2000" smtClean="0"/>
              <a:t> transformation agent was DNA</a:t>
            </a:r>
          </a:p>
        </p:txBody>
      </p:sp>
      <p:pic>
        <p:nvPicPr>
          <p:cNvPr id="4100" name="Picture 7" descr="16-01-BacterialTransform-L.gif                                 00000034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3810000"/>
            <a:ext cx="6248400" cy="2741613"/>
          </a:xfrm>
        </p:spPr>
      </p:pic>
    </p:spTree>
    <p:extLst>
      <p:ext uri="{BB962C8B-B14F-4D97-AF65-F5344CB8AC3E}">
        <p14:creationId xmlns:p14="http://schemas.microsoft.com/office/powerpoint/2010/main" val="340210929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19667"/>
            <a:ext cx="7772400" cy="1016000"/>
          </a:xfrm>
        </p:spPr>
        <p:txBody>
          <a:bodyPr/>
          <a:lstStyle/>
          <a:p>
            <a:r>
              <a:rPr lang="en-US" altLang="en-US" sz="3200" b="1"/>
              <a:t>Different bases in RNA and DNA</a:t>
            </a:r>
            <a:endParaRPr lang="en-US" altLang="en-US" sz="3200"/>
          </a:p>
        </p:txBody>
      </p:sp>
      <p:pic>
        <p:nvPicPr>
          <p:cNvPr id="235523" name="Picture 10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2209800"/>
            <a:ext cx="4605867" cy="22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4" name="Oval 1028"/>
          <p:cNvSpPr>
            <a:spLocks noChangeArrowheads="1"/>
          </p:cNvSpPr>
          <p:nvPr/>
        </p:nvSpPr>
        <p:spPr bwMode="auto">
          <a:xfrm>
            <a:off x="541867" y="2345267"/>
            <a:ext cx="1354667" cy="237066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5525" name="Oval 1029"/>
          <p:cNvSpPr>
            <a:spLocks noChangeArrowheads="1"/>
          </p:cNvSpPr>
          <p:nvPr/>
        </p:nvSpPr>
        <p:spPr bwMode="auto">
          <a:xfrm>
            <a:off x="2032000" y="2548467"/>
            <a:ext cx="1625600" cy="2235200"/>
          </a:xfrm>
          <a:prstGeom prst="ellipse">
            <a:avLst/>
          </a:prstGeom>
          <a:noFill/>
          <a:ln w="38100">
            <a:solidFill>
              <a:srgbClr val="C7A0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5526" name="Rectangle 1030"/>
          <p:cNvSpPr>
            <a:spLocks noChangeArrowheads="1"/>
          </p:cNvSpPr>
          <p:nvPr/>
        </p:nvSpPr>
        <p:spPr bwMode="auto">
          <a:xfrm>
            <a:off x="909887" y="4919134"/>
            <a:ext cx="6270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RNA</a:t>
            </a:r>
          </a:p>
          <a:p>
            <a:pPr algn="ctr"/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only</a:t>
            </a:r>
          </a:p>
        </p:txBody>
      </p:sp>
      <p:sp>
        <p:nvSpPr>
          <p:cNvPr id="235527" name="Rectangle 1031"/>
          <p:cNvSpPr>
            <a:spLocks noChangeArrowheads="1"/>
          </p:cNvSpPr>
          <p:nvPr/>
        </p:nvSpPr>
        <p:spPr bwMode="auto">
          <a:xfrm>
            <a:off x="2535487" y="4919134"/>
            <a:ext cx="6270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solidFill>
                  <a:srgbClr val="C7A053"/>
                </a:solidFill>
                <a:latin typeface="Chalkboard" pitchFamily="64" charset="0"/>
              </a:rPr>
              <a:t>DNA</a:t>
            </a:r>
          </a:p>
          <a:p>
            <a:pPr algn="ctr"/>
            <a:r>
              <a:rPr lang="en-US" altLang="en-US" sz="1600" b="1">
                <a:solidFill>
                  <a:srgbClr val="C7A053"/>
                </a:solidFill>
                <a:latin typeface="Chalkboard" pitchFamily="64" charset="0"/>
              </a:rPr>
              <a:t>only</a:t>
            </a:r>
          </a:p>
        </p:txBody>
      </p:sp>
      <p:pic>
        <p:nvPicPr>
          <p:cNvPr id="235528" name="Picture 10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67" y="2277534"/>
            <a:ext cx="3522133" cy="218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9" name="Rectangle 1033"/>
          <p:cNvSpPr>
            <a:spLocks noChangeArrowheads="1"/>
          </p:cNvSpPr>
          <p:nvPr/>
        </p:nvSpPr>
        <p:spPr bwMode="auto">
          <a:xfrm>
            <a:off x="5229449" y="5122333"/>
            <a:ext cx="1541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solidFill>
                  <a:srgbClr val="C82922"/>
                </a:solidFill>
                <a:latin typeface="Chalkboard" pitchFamily="64" charset="0"/>
              </a:rPr>
              <a:t>DNA and RNA</a:t>
            </a:r>
          </a:p>
        </p:txBody>
      </p:sp>
    </p:spTree>
    <p:extLst>
      <p:ext uri="{BB962C8B-B14F-4D97-AF65-F5344CB8AC3E}">
        <p14:creationId xmlns:p14="http://schemas.microsoft.com/office/powerpoint/2010/main" val="27312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9733" y="516467"/>
            <a:ext cx="7772400" cy="1016000"/>
          </a:xfrm>
        </p:spPr>
        <p:txBody>
          <a:bodyPr/>
          <a:lstStyle/>
          <a:p>
            <a:r>
              <a:rPr lang="en-US" altLang="en-US" sz="3200"/>
              <a:t>RNA chain is made single stranded!</a:t>
            </a:r>
          </a:p>
        </p:txBody>
      </p:sp>
      <p:pic>
        <p:nvPicPr>
          <p:cNvPr id="239619" name="Picture 3" descr="2AGU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35478"/>
            <a:ext cx="4131733" cy="39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1896533" y="5596467"/>
            <a:ext cx="36115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Chain is directional.  Convention: 5’     3’.</a:t>
            </a:r>
            <a:endParaRPr lang="en-US" altLang="en-US" sz="1600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6637867" y="5799667"/>
            <a:ext cx="2709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9622" name="Oval 6"/>
          <p:cNvSpPr>
            <a:spLocks noChangeArrowheads="1"/>
          </p:cNvSpPr>
          <p:nvPr/>
        </p:nvSpPr>
        <p:spPr bwMode="auto">
          <a:xfrm>
            <a:off x="4131733" y="2922411"/>
            <a:ext cx="948267" cy="745067"/>
          </a:xfrm>
          <a:prstGeom prst="ellipse">
            <a:avLst/>
          </a:prstGeom>
          <a:solidFill>
            <a:schemeClr val="folHlink">
              <a:alpha val="3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4652434" y="5596467"/>
            <a:ext cx="2641600" cy="406400"/>
          </a:xfrm>
          <a:prstGeom prst="rect">
            <a:avLst/>
          </a:prstGeom>
          <a:solidFill>
            <a:schemeClr val="folHlink">
              <a:alpha val="3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2558345" y="1329267"/>
            <a:ext cx="4246675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778">
                <a:solidFill>
                  <a:schemeClr val="accent2"/>
                </a:solidFill>
                <a:latin typeface="Chalkboard" pitchFamily="64" charset="0"/>
              </a:rPr>
              <a:t>Chemical schematic       One-letter code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6705600" y="2142067"/>
            <a:ext cx="182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ssDNA can signal DNA damage and promote cell death</a:t>
            </a:r>
          </a:p>
          <a:p>
            <a:endParaRPr lang="en-US" altLang="en-US" sz="1600" b="1"/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812800" y="2142067"/>
            <a:ext cx="16097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dsRNA can</a:t>
            </a:r>
          </a:p>
          <a:p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block protein</a:t>
            </a:r>
          </a:p>
          <a:p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synthesis and </a:t>
            </a:r>
          </a:p>
          <a:p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signal viral</a:t>
            </a:r>
          </a:p>
          <a:p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infections</a:t>
            </a:r>
            <a:endParaRPr lang="en-US" altLang="en-US" sz="1600" b="1"/>
          </a:p>
        </p:txBody>
      </p:sp>
    </p:spTree>
    <p:extLst>
      <p:ext uri="{BB962C8B-B14F-4D97-AF65-F5344CB8AC3E}">
        <p14:creationId xmlns:p14="http://schemas.microsoft.com/office/powerpoint/2010/main" val="20080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5067" y="516467"/>
            <a:ext cx="7789333" cy="812800"/>
          </a:xfrm>
        </p:spPr>
        <p:txBody>
          <a:bodyPr anchor="ctr"/>
          <a:lstStyle/>
          <a:p>
            <a:r>
              <a:rPr lang="en-US" altLang="en-US" sz="3200" b="1"/>
              <a:t>RNA vs. DNA: who cares?</a:t>
            </a:r>
            <a:endParaRPr lang="en-US" altLang="en-US" sz="3911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1219200" y="4919133"/>
            <a:ext cx="315060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Base-catalyzed RNA cleavage!</a:t>
            </a:r>
          </a:p>
        </p:txBody>
      </p:sp>
      <p:pic>
        <p:nvPicPr>
          <p:cNvPr id="24576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3"/>
          <a:stretch>
            <a:fillRect/>
          </a:stretch>
        </p:blipFill>
        <p:spPr bwMode="auto">
          <a:xfrm>
            <a:off x="5757333" y="1871134"/>
            <a:ext cx="1761067" cy="34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685801" y="515337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 sz="1600"/>
          </a:p>
        </p:txBody>
      </p:sp>
      <p:pic>
        <p:nvPicPr>
          <p:cNvPr id="24577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2074333"/>
            <a:ext cx="4391378" cy="242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3636434" y="2655711"/>
            <a:ext cx="630766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baseline="30000"/>
              <a:t>-</a:t>
            </a:r>
            <a:r>
              <a:rPr lang="en-US" altLang="en-US" sz="1244"/>
              <a:t>OH</a:t>
            </a:r>
            <a:endParaRPr lang="en-US" altLang="en-US" sz="1600"/>
          </a:p>
        </p:txBody>
      </p:sp>
      <p:cxnSp>
        <p:nvCxnSpPr>
          <p:cNvPr id="245774" name="AutoShape 14"/>
          <p:cNvCxnSpPr>
            <a:cxnSpLocks noChangeShapeType="1"/>
          </p:cNvCxnSpPr>
          <p:nvPr/>
        </p:nvCxnSpPr>
        <p:spPr bwMode="auto">
          <a:xfrm rot="10800000" flipV="1">
            <a:off x="3364089" y="2805289"/>
            <a:ext cx="317500" cy="206022"/>
          </a:xfrm>
          <a:prstGeom prst="curved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777" name="Rectangle 17"/>
          <p:cNvSpPr>
            <a:spLocks noChangeArrowheads="1"/>
          </p:cNvSpPr>
          <p:nvPr/>
        </p:nvSpPr>
        <p:spPr bwMode="auto">
          <a:xfrm>
            <a:off x="7586133" y="4059767"/>
            <a:ext cx="1249060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778" b="1">
                <a:solidFill>
                  <a:schemeClr val="accent2"/>
                </a:solidFill>
                <a:latin typeface="Chalkboard" pitchFamily="64" charset="0"/>
              </a:rPr>
              <a:t>Stable</a:t>
            </a:r>
          </a:p>
          <a:p>
            <a:r>
              <a:rPr lang="en-US" altLang="en-US" sz="1778" b="1">
                <a:solidFill>
                  <a:schemeClr val="accent2"/>
                </a:solidFill>
                <a:latin typeface="Chalkboard" pitchFamily="64" charset="0"/>
              </a:rPr>
              <a:t>backbone</a:t>
            </a:r>
          </a:p>
        </p:txBody>
      </p:sp>
      <p:sp>
        <p:nvSpPr>
          <p:cNvPr id="245778" name="Rectangle 18"/>
          <p:cNvSpPr>
            <a:spLocks noChangeArrowheads="1"/>
          </p:cNvSpPr>
          <p:nvPr/>
        </p:nvSpPr>
        <p:spPr bwMode="auto">
          <a:xfrm>
            <a:off x="7586133" y="2389011"/>
            <a:ext cx="1249060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778" b="1">
                <a:solidFill>
                  <a:schemeClr val="accent2"/>
                </a:solidFill>
                <a:latin typeface="Chalkboard" pitchFamily="64" charset="0"/>
              </a:rPr>
              <a:t>Unstable</a:t>
            </a:r>
          </a:p>
          <a:p>
            <a:r>
              <a:rPr lang="en-US" altLang="en-US" sz="1778" b="1">
                <a:solidFill>
                  <a:schemeClr val="accent2"/>
                </a:solidFill>
                <a:latin typeface="Chalkboard" pitchFamily="64" charset="0"/>
              </a:rPr>
              <a:t>backbone</a:t>
            </a:r>
          </a:p>
        </p:txBody>
      </p:sp>
    </p:spTree>
    <p:extLst>
      <p:ext uri="{BB962C8B-B14F-4D97-AF65-F5344CB8AC3E}">
        <p14:creationId xmlns:p14="http://schemas.microsoft.com/office/powerpoint/2010/main" val="18377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8" name="Picture 10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07" y="939005"/>
            <a:ext cx="1625600" cy="158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78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2800" y="381000"/>
            <a:ext cx="7789333" cy="1016000"/>
          </a:xfrm>
        </p:spPr>
        <p:txBody>
          <a:bodyPr anchor="ctr"/>
          <a:lstStyle/>
          <a:p>
            <a:r>
              <a:rPr lang="en-US" altLang="en-US" sz="2844" b="1"/>
              <a:t>-OH, what a difference an O makes!</a:t>
            </a:r>
            <a:endParaRPr lang="en-US" altLang="en-US" sz="3911"/>
          </a:p>
        </p:txBody>
      </p:sp>
      <p:sp>
        <p:nvSpPr>
          <p:cNvPr id="247812" name="Rectangle 1028"/>
          <p:cNvSpPr>
            <a:spLocks noChangeArrowheads="1"/>
          </p:cNvSpPr>
          <p:nvPr/>
        </p:nvSpPr>
        <p:spPr bwMode="auto">
          <a:xfrm>
            <a:off x="3016276" y="1168473"/>
            <a:ext cx="2976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accent2"/>
                </a:solidFill>
                <a:latin typeface="Chalkboard" pitchFamily="64" charset="0"/>
              </a:rPr>
              <a:t>Different functions of </a:t>
            </a:r>
          </a:p>
          <a:p>
            <a:pPr algn="ctr"/>
            <a:r>
              <a:rPr lang="en-US" altLang="en-US" sz="1600" b="1" u="sng" dirty="0">
                <a:solidFill>
                  <a:schemeClr val="accent2"/>
                </a:solidFill>
                <a:latin typeface="Chalkboard" pitchFamily="64" charset="0"/>
              </a:rPr>
              <a:t>DNA            and              </a:t>
            </a:r>
            <a:r>
              <a:rPr lang="en-US" altLang="en-US" sz="1600" b="1" u="sng" dirty="0">
                <a:solidFill>
                  <a:srgbClr val="BB180D"/>
                </a:solidFill>
                <a:latin typeface="Chalkboard" pitchFamily="64" charset="0"/>
              </a:rPr>
              <a:t>RNA </a:t>
            </a:r>
            <a:endParaRPr lang="en-US" altLang="en-US" sz="1600" b="1" dirty="0">
              <a:solidFill>
                <a:srgbClr val="BB180D"/>
              </a:solidFill>
              <a:latin typeface="Chalkboard" pitchFamily="64" charset="0"/>
            </a:endParaRPr>
          </a:p>
        </p:txBody>
      </p:sp>
      <p:sp>
        <p:nvSpPr>
          <p:cNvPr id="247815" name="Rectangle 1031"/>
          <p:cNvSpPr>
            <a:spLocks noChangeArrowheads="1"/>
          </p:cNvSpPr>
          <p:nvPr/>
        </p:nvSpPr>
        <p:spPr bwMode="auto">
          <a:xfrm>
            <a:off x="1735949" y="2280357"/>
            <a:ext cx="6986412" cy="38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778" b="1" dirty="0">
                <a:solidFill>
                  <a:schemeClr val="accent2"/>
                </a:solidFill>
                <a:latin typeface="Chalkboard" pitchFamily="64" charset="0"/>
              </a:rPr>
              <a:t>Stores genetic info		</a:t>
            </a:r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Stores genetic info</a:t>
            </a:r>
            <a:endParaRPr lang="en-US" altLang="en-US" sz="1778" b="1" dirty="0">
              <a:solidFill>
                <a:schemeClr val="accent2"/>
              </a:solidFill>
              <a:latin typeface="Chalkboard" pitchFamily="64" charset="0"/>
            </a:endParaRPr>
          </a:p>
          <a:p>
            <a:r>
              <a:rPr lang="en-US" altLang="en-US" sz="1778" b="1" dirty="0">
                <a:solidFill>
                  <a:schemeClr val="accent2"/>
                </a:solidFill>
                <a:latin typeface="Chalkboard" pitchFamily="64" charset="0"/>
              </a:rPr>
              <a:t>					</a:t>
            </a:r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mediates editing,  </a:t>
            </a:r>
          </a:p>
          <a:p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					RNA interference,</a:t>
            </a:r>
          </a:p>
          <a:p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					. . . </a:t>
            </a:r>
          </a:p>
          <a:p>
            <a:r>
              <a:rPr lang="en-US" altLang="en-US" sz="1778" b="1" dirty="0">
                <a:solidFill>
                  <a:schemeClr val="accent2"/>
                </a:solidFill>
                <a:latin typeface="Chalkboard" pitchFamily="64" charset="0"/>
              </a:rPr>
              <a:t>Double helical (B form)		</a:t>
            </a:r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Forms complex structures</a:t>
            </a:r>
            <a:endParaRPr lang="en-US" altLang="en-US" sz="1778" b="1" dirty="0">
              <a:solidFill>
                <a:schemeClr val="accent2"/>
              </a:solidFill>
              <a:latin typeface="Chalkboard" pitchFamily="64" charset="0"/>
            </a:endParaRPr>
          </a:p>
          <a:p>
            <a:r>
              <a:rPr lang="en-US" altLang="en-US" sz="1778" b="1" dirty="0">
                <a:solidFill>
                  <a:schemeClr val="accent2"/>
                </a:solidFill>
                <a:latin typeface="Chalkboard" pitchFamily="64" charset="0"/>
              </a:rPr>
              <a:t>Supercoiled				</a:t>
            </a:r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Enzymes (e.g. </a:t>
            </a:r>
            <a:r>
              <a:rPr lang="en-US" altLang="en-US" sz="1778" b="1" dirty="0" smtClean="0">
                <a:solidFill>
                  <a:srgbClr val="BB180D"/>
                </a:solidFill>
                <a:latin typeface="Chalkboard" pitchFamily="64" charset="0"/>
              </a:rPr>
              <a:t>						ribosome</a:t>
            </a:r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),</a:t>
            </a:r>
            <a:endParaRPr lang="en-US" altLang="en-US" sz="1778" b="1" dirty="0">
              <a:solidFill>
                <a:schemeClr val="accent2"/>
              </a:solidFill>
              <a:latin typeface="Chalkboard" pitchFamily="64" charset="0"/>
            </a:endParaRPr>
          </a:p>
          <a:p>
            <a:r>
              <a:rPr lang="en-US" altLang="en-US" sz="1778" b="1" dirty="0">
                <a:solidFill>
                  <a:schemeClr val="accent2"/>
                </a:solidFill>
                <a:latin typeface="Chalkboard" pitchFamily="64" charset="0"/>
              </a:rPr>
              <a:t>					</a:t>
            </a:r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Binding sites &amp; </a:t>
            </a:r>
            <a:r>
              <a:rPr lang="en-US" altLang="en-US" sz="1778" b="1" dirty="0" smtClean="0">
                <a:solidFill>
                  <a:srgbClr val="BB180D"/>
                </a:solidFill>
                <a:latin typeface="Chalkboard" pitchFamily="64" charset="0"/>
              </a:rPr>
              <a:t>						scaffolds</a:t>
            </a:r>
            <a:endParaRPr lang="en-US" altLang="en-US" sz="1778" b="1" dirty="0">
              <a:solidFill>
                <a:schemeClr val="accent2"/>
              </a:solidFill>
              <a:latin typeface="Chalkboard" pitchFamily="64" charset="0"/>
            </a:endParaRPr>
          </a:p>
          <a:p>
            <a:r>
              <a:rPr lang="en-US" altLang="en-US" sz="1778" b="1" dirty="0">
                <a:solidFill>
                  <a:schemeClr val="accent2"/>
                </a:solidFill>
                <a:latin typeface="Chalkboard" pitchFamily="64" charset="0"/>
              </a:rPr>
              <a:t>					</a:t>
            </a:r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Signals</a:t>
            </a:r>
            <a:endParaRPr lang="en-US" altLang="en-US" sz="1778" b="1" dirty="0">
              <a:solidFill>
                <a:schemeClr val="accent2"/>
              </a:solidFill>
              <a:latin typeface="Chalkboard" pitchFamily="64" charset="0"/>
            </a:endParaRPr>
          </a:p>
          <a:p>
            <a:r>
              <a:rPr lang="en-US" altLang="en-US" sz="1778" b="1" dirty="0">
                <a:solidFill>
                  <a:schemeClr val="accent2"/>
                </a:solidFill>
                <a:latin typeface="Chalkboard" pitchFamily="64" charset="0"/>
              </a:rPr>
              <a:t>					</a:t>
            </a:r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Templates (e.g. </a:t>
            </a:r>
            <a:r>
              <a:rPr lang="en-US" altLang="en-US" sz="1778" b="1" dirty="0" smtClean="0">
                <a:solidFill>
                  <a:srgbClr val="BB180D"/>
                </a:solidFill>
                <a:latin typeface="Chalkboard" pitchFamily="64" charset="0"/>
              </a:rPr>
              <a:t>t						telomeres</a:t>
            </a:r>
            <a:r>
              <a:rPr lang="en-US" altLang="en-US" sz="1778" b="1" dirty="0">
                <a:solidFill>
                  <a:srgbClr val="BB180D"/>
                </a:solidFill>
                <a:latin typeface="Chalkboard" pitchFamily="64" charset="0"/>
              </a:rPr>
              <a:t>)</a:t>
            </a:r>
            <a:endParaRPr lang="en-US" altLang="en-US" sz="1778" b="1" dirty="0">
              <a:solidFill>
                <a:schemeClr val="accent2"/>
              </a:solidFill>
              <a:latin typeface="Chalkboard" pitchFamily="64" charset="0"/>
            </a:endParaRPr>
          </a:p>
          <a:p>
            <a:endParaRPr lang="en-US" altLang="en-US" sz="1778" b="1" dirty="0">
              <a:solidFill>
                <a:schemeClr val="accent2"/>
              </a:solidFill>
              <a:latin typeface="Chalkboard" pitchFamily="64" charset="0"/>
            </a:endParaRPr>
          </a:p>
          <a:p>
            <a:r>
              <a:rPr lang="en-US" altLang="en-US" sz="1600" dirty="0"/>
              <a:t>				</a:t>
            </a:r>
          </a:p>
        </p:txBody>
      </p:sp>
      <p:pic>
        <p:nvPicPr>
          <p:cNvPr id="247817" name="Picture 10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"/>
          <a:stretch>
            <a:fillRect/>
          </a:stretch>
        </p:blipFill>
        <p:spPr bwMode="auto">
          <a:xfrm>
            <a:off x="382693" y="534048"/>
            <a:ext cx="135325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7819" name="Rectangle 1035"/>
          <p:cNvSpPr>
            <a:spLocks noChangeArrowheads="1"/>
          </p:cNvSpPr>
          <p:nvPr/>
        </p:nvSpPr>
        <p:spPr bwMode="auto">
          <a:xfrm rot="-357819">
            <a:off x="7458398" y="1104612"/>
            <a:ext cx="1259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/>
              <a:t>gene1gene2</a:t>
            </a:r>
          </a:p>
          <a:p>
            <a:r>
              <a:rPr lang="en-US" altLang="en-US" sz="1600" dirty="0"/>
              <a:t>gene3 . . .</a:t>
            </a:r>
          </a:p>
        </p:txBody>
      </p:sp>
    </p:spTree>
    <p:extLst>
      <p:ext uri="{BB962C8B-B14F-4D97-AF65-F5344CB8AC3E}">
        <p14:creationId xmlns:p14="http://schemas.microsoft.com/office/powerpoint/2010/main" val="22136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934" y="719667"/>
            <a:ext cx="8593667" cy="609600"/>
          </a:xfrm>
        </p:spPr>
        <p:txBody>
          <a:bodyPr/>
          <a:lstStyle/>
          <a:p>
            <a:r>
              <a:rPr lang="en-US" altLang="en-US" sz="2844" b="1"/>
              <a:t>Examples of RNA structural motifs</a:t>
            </a:r>
            <a:endParaRPr lang="en-US" alt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251200" y="1261533"/>
            <a:ext cx="3048000" cy="4552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2489" b="1">
                <a:solidFill>
                  <a:schemeClr val="accent2"/>
                </a:solidFill>
                <a:latin typeface="Chalkboard" pitchFamily="64" charset="0"/>
              </a:rPr>
              <a:t>Stem, bulge, loop 4-helix junction Tetraloop</a:t>
            </a:r>
          </a:p>
          <a:p>
            <a:r>
              <a:rPr lang="en-US" altLang="en-US" sz="2489" b="1">
                <a:solidFill>
                  <a:schemeClr val="accent2"/>
                </a:solidFill>
                <a:latin typeface="Chalkboard" pitchFamily="64" charset="0"/>
              </a:rPr>
              <a:t>Pseudoknot</a:t>
            </a:r>
          </a:p>
          <a:p>
            <a:r>
              <a:rPr lang="en-US" altLang="en-US" sz="2489" b="1">
                <a:solidFill>
                  <a:schemeClr val="accent2"/>
                </a:solidFill>
                <a:latin typeface="Chalkboard" pitchFamily="64" charset="0"/>
              </a:rPr>
              <a:t>Sheared AA pairs</a:t>
            </a:r>
          </a:p>
          <a:p>
            <a:r>
              <a:rPr lang="en-US" altLang="en-US" sz="2489" b="1">
                <a:solidFill>
                  <a:schemeClr val="accent2"/>
                </a:solidFill>
                <a:latin typeface="Chalkboard" pitchFamily="64" charset="0"/>
              </a:rPr>
              <a:t>Purine stacks</a:t>
            </a:r>
          </a:p>
          <a:p>
            <a:r>
              <a:rPr lang="en-US" altLang="en-US" sz="2489" b="1">
                <a:solidFill>
                  <a:schemeClr val="accent2"/>
                </a:solidFill>
                <a:latin typeface="Chalkboard" pitchFamily="64" charset="0"/>
              </a:rPr>
              <a:t>Metal binding sites</a:t>
            </a:r>
          </a:p>
          <a:p>
            <a:r>
              <a:rPr lang="en-US" altLang="en-US" sz="2489" b="1">
                <a:solidFill>
                  <a:schemeClr val="accent2"/>
                </a:solidFill>
                <a:latin typeface="Chalkboard" pitchFamily="64" charset="0"/>
              </a:rPr>
              <a:t>A-A platform</a:t>
            </a:r>
          </a:p>
          <a:p>
            <a:r>
              <a:rPr lang="en-US" altLang="en-US" sz="2489" b="1">
                <a:solidFill>
                  <a:schemeClr val="accent2"/>
                </a:solidFill>
                <a:latin typeface="Chalkboard" pitchFamily="64" charset="0"/>
              </a:rPr>
              <a:t>Tetraloop receptor</a:t>
            </a:r>
          </a:p>
          <a:p>
            <a:r>
              <a:rPr lang="en-US" altLang="en-US" sz="2489" b="1">
                <a:solidFill>
                  <a:schemeClr val="accent2"/>
                </a:solidFill>
                <a:latin typeface="Chalkboard" pitchFamily="64" charset="0"/>
              </a:rPr>
              <a:t>A-minor motif</a:t>
            </a:r>
          </a:p>
          <a:p>
            <a:r>
              <a:rPr lang="en-US" altLang="en-US" sz="2489" b="1">
                <a:solidFill>
                  <a:schemeClr val="accent2"/>
                </a:solidFill>
                <a:latin typeface="Chalkboard" pitchFamily="64" charset="0"/>
              </a:rPr>
              <a:t>Ribose zipper</a:t>
            </a:r>
          </a:p>
          <a:p>
            <a:r>
              <a:rPr lang="en-US" altLang="en-US" sz="1600" b="1">
                <a:solidFill>
                  <a:schemeClr val="accent2"/>
                </a:solidFill>
                <a:latin typeface="Chalkboard" pitchFamily="64" charset="0"/>
              </a:rPr>
              <a:t> . . . </a:t>
            </a:r>
          </a:p>
        </p:txBody>
      </p:sp>
      <p:pic>
        <p:nvPicPr>
          <p:cNvPr id="84999" name="Picture 7" descr="06_0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938867"/>
            <a:ext cx="259362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 descr="06_095"/>
          <p:cNvPicPr>
            <a:picLocks noChangeAspect="1" noChangeArrowheads="1"/>
          </p:cNvPicPr>
          <p:nvPr/>
        </p:nvPicPr>
        <p:blipFill>
          <a:blip r:embed="rId4" cstate="email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7" y="2074333"/>
            <a:ext cx="2264834" cy="197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745066" y="1464734"/>
            <a:ext cx="1745734" cy="3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22" u="sng"/>
              <a:t>Secondary structures</a:t>
            </a:r>
            <a:endParaRPr lang="en-US" altLang="en-US" sz="1600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6712656" y="1464734"/>
            <a:ext cx="1537087" cy="3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422" u="sng"/>
              <a:t>Tertiary structures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8133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examples of RNAs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snRNA</a:t>
            </a:r>
            <a:r>
              <a:rPr lang="en-US" b="1" dirty="0" smtClean="0"/>
              <a:t> </a:t>
            </a:r>
            <a:r>
              <a:rPr lang="en-US" dirty="0" smtClean="0"/>
              <a:t>(small nuclear RNA) –make up </a:t>
            </a:r>
            <a:r>
              <a:rPr lang="en-US" dirty="0" err="1" smtClean="0"/>
              <a:t>splicesomes</a:t>
            </a:r>
            <a:r>
              <a:rPr lang="en-US" dirty="0" smtClean="0"/>
              <a:t> that cut </a:t>
            </a:r>
            <a:r>
              <a:rPr lang="en-US" dirty="0" err="1" smtClean="0"/>
              <a:t>introns</a:t>
            </a:r>
            <a:r>
              <a:rPr lang="en-US" dirty="0" smtClean="0"/>
              <a:t> out of pre-mRNA this enzymatic activity leads us to believe RNA came before DNA and proteins</a:t>
            </a:r>
          </a:p>
          <a:p>
            <a:r>
              <a:rPr lang="en-US" b="1" dirty="0" err="1" smtClean="0"/>
              <a:t>snoRNA</a:t>
            </a:r>
            <a:r>
              <a:rPr lang="en-US" b="1" dirty="0" smtClean="0"/>
              <a:t> (</a:t>
            </a:r>
            <a:r>
              <a:rPr lang="en-US" dirty="0" smtClean="0"/>
              <a:t>small nucleolar RNA) – direct nucleotide modifications</a:t>
            </a:r>
          </a:p>
          <a:p>
            <a:r>
              <a:rPr lang="en-US" b="1" dirty="0" smtClean="0"/>
              <a:t>RNAi </a:t>
            </a:r>
            <a:r>
              <a:rPr lang="en-US" dirty="0" smtClean="0"/>
              <a:t>–(interfering RNA) post transcriptional gene silencing, neutralizes expression of targeted RNA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601913" y="3190875"/>
          <a:ext cx="9525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3190875"/>
                        <a:ext cx="9525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5563" y="3276600"/>
            <a:ext cx="3810000" cy="2819400"/>
          </a:xfrm>
        </p:spPr>
        <p:txBody>
          <a:bodyPr/>
          <a:lstStyle/>
          <a:p>
            <a:pPr eaLnBrk="1" hangingPunct="1"/>
            <a:r>
              <a:rPr lang="en-US" altLang="en-US" sz="2800" i="1" smtClean="0"/>
              <a:t>Transcription and Translation</a:t>
            </a:r>
          </a:p>
          <a:p>
            <a:pPr eaLnBrk="1" hangingPunct="1"/>
            <a:r>
              <a:rPr lang="en-US" altLang="en-US" sz="2800" i="1" smtClean="0"/>
              <a:t>From Gene to Protein</a:t>
            </a:r>
          </a:p>
        </p:txBody>
      </p:sp>
    </p:spTree>
    <p:extLst>
      <p:ext uri="{BB962C8B-B14F-4D97-AF65-F5344CB8AC3E}">
        <p14:creationId xmlns:p14="http://schemas.microsoft.com/office/powerpoint/2010/main" val="218312448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Protein Synthesis: 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One gene-one enzyme hypothesis (Beadle and Tatum)</a:t>
            </a:r>
          </a:p>
          <a:p>
            <a:pPr eaLnBrk="1" hangingPunct="1"/>
            <a:r>
              <a:rPr lang="en-US" altLang="en-US" sz="1800" smtClean="0"/>
              <a:t>One gene-one polypeptide (protein) hypothesis</a:t>
            </a:r>
          </a:p>
          <a:p>
            <a:pPr eaLnBrk="1" hangingPunct="1"/>
            <a:r>
              <a:rPr lang="en-US" altLang="en-US" sz="1800" u="sng" smtClean="0"/>
              <a:t>Transcription</a:t>
            </a:r>
            <a:r>
              <a:rPr lang="en-US" altLang="en-US" sz="1800" smtClean="0"/>
              <a:t>: 		synthesis of RNA under the direction of DNA (mRNA)</a:t>
            </a:r>
          </a:p>
          <a:p>
            <a:pPr eaLnBrk="1" hangingPunct="1"/>
            <a:r>
              <a:rPr lang="en-US" altLang="en-US" sz="1800" u="sng" smtClean="0"/>
              <a:t>Translation</a:t>
            </a:r>
            <a:r>
              <a:rPr lang="en-US" altLang="en-US" sz="1800" smtClean="0"/>
              <a:t>:           	     actual synthesis of a polypeptide under the direction of mRNA</a:t>
            </a:r>
          </a:p>
        </p:txBody>
      </p:sp>
      <p:pic>
        <p:nvPicPr>
          <p:cNvPr id="5124" name="Picture 7" descr="17-02-TranscriptTranslat-L5.gif                                00000035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981200"/>
            <a:ext cx="2346325" cy="4114800"/>
          </a:xfrm>
        </p:spPr>
      </p:pic>
    </p:spTree>
    <p:extLst>
      <p:ext uri="{BB962C8B-B14F-4D97-AF65-F5344CB8AC3E}">
        <p14:creationId xmlns:p14="http://schemas.microsoft.com/office/powerpoint/2010/main" val="33732825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Triplet Code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2209800"/>
            <a:ext cx="3810000" cy="3886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genetic instructions for a polypeptide chain are ‘written’ in the DNA as a series of                  3-nucleotide ‘words’</a:t>
            </a:r>
          </a:p>
          <a:p>
            <a:pPr eaLnBrk="1" hangingPunct="1"/>
            <a:r>
              <a:rPr lang="en-US" altLang="en-US" sz="2400" smtClean="0"/>
              <a:t>Codons	</a:t>
            </a:r>
          </a:p>
          <a:p>
            <a:pPr eaLnBrk="1" hangingPunct="1"/>
            <a:r>
              <a:rPr lang="en-US" altLang="en-US" sz="2400" smtClean="0"/>
              <a:t>‘U’ (uracil) replaces ‘T’ in RNA</a:t>
            </a:r>
          </a:p>
        </p:txBody>
      </p:sp>
      <p:pic>
        <p:nvPicPr>
          <p:cNvPr id="7172" name="Picture 7" descr="17-03-TripletCode-L.gif                                        00000035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981200"/>
            <a:ext cx="3660775" cy="4114800"/>
          </a:xfrm>
        </p:spPr>
      </p:pic>
    </p:spTree>
    <p:extLst>
      <p:ext uri="{BB962C8B-B14F-4D97-AF65-F5344CB8AC3E}">
        <p14:creationId xmlns:p14="http://schemas.microsoft.com/office/powerpoint/2010/main" val="352949034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Transcription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DNA micro-machine rolling across a fluorescently labeled RNA surface.</a:t>
            </a:r>
          </a:p>
        </p:txBody>
      </p:sp>
      <p:pic>
        <p:nvPicPr>
          <p:cNvPr id="9220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124200"/>
            <a:ext cx="5973763" cy="3232150"/>
          </a:xfrm>
        </p:spPr>
      </p:pic>
    </p:spTree>
    <p:extLst>
      <p:ext uri="{BB962C8B-B14F-4D97-AF65-F5344CB8AC3E}">
        <p14:creationId xmlns:p14="http://schemas.microsoft.com/office/powerpoint/2010/main" val="37914407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Searching for Genetic Material,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066800"/>
            <a:ext cx="7742237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800" dirty="0" smtClean="0"/>
              <a:t>Hershey and Chase</a:t>
            </a:r>
            <a:r>
              <a:rPr lang="en-US" altLang="en-US" sz="2800" dirty="0"/>
              <a:t> </a:t>
            </a:r>
            <a:r>
              <a:rPr lang="en-US" altLang="en-US" sz="2400" i="1" dirty="0" smtClean="0"/>
              <a:t>bacteriophages </a:t>
            </a:r>
            <a:r>
              <a:rPr lang="en-US" altLang="en-US" sz="2400" dirty="0" smtClean="0"/>
              <a:t>(phages)				</a:t>
            </a:r>
          </a:p>
          <a:p>
            <a:pPr>
              <a:buNone/>
            </a:pPr>
            <a:r>
              <a:rPr lang="en-US" altLang="en-US" sz="2400" dirty="0" smtClean="0"/>
              <a:t>DNA, not protein, is the hereditary material	sulfur(S) is in protein, phosphorus (P) is 	in DNA; only P was found in host cell</a:t>
            </a:r>
          </a:p>
          <a:p>
            <a:pPr>
              <a:buNone/>
            </a:pPr>
            <a:endParaRPr lang="en-US" altLang="en-US" sz="2400" dirty="0" smtClean="0"/>
          </a:p>
        </p:txBody>
      </p:sp>
      <p:pic>
        <p:nvPicPr>
          <p:cNvPr id="5124" name="Picture 7" descr="16-02b-PhageAttachGenes-L.gif                                  00000034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76350" y="3355145"/>
            <a:ext cx="6895681" cy="2915401"/>
          </a:xfrm>
        </p:spPr>
      </p:pic>
      <p:pic>
        <p:nvPicPr>
          <p:cNvPr id="5125" name="Picture 8" descr="16-02a-PhageAttachGenes-NL.jpg                                 00000034BIOLOGY6eCIPLchapters1-17      B847A8CB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5281" y="705154"/>
            <a:ext cx="1333500" cy="102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62145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Transcription, 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524000"/>
            <a:ext cx="3810000" cy="4572000"/>
          </a:xfrm>
        </p:spPr>
        <p:txBody>
          <a:bodyPr/>
          <a:lstStyle/>
          <a:p>
            <a:pPr eaLnBrk="1" hangingPunct="1"/>
            <a:r>
              <a:rPr lang="en-US" altLang="en-US" sz="2000" u="sng" smtClean="0"/>
              <a:t>RNA polymerase</a:t>
            </a:r>
            <a:r>
              <a:rPr lang="en-US" altLang="en-US" sz="2000" smtClean="0"/>
              <a:t>: 		pries DNA apart and hooks RNA nucleotides together from the DNA code</a:t>
            </a:r>
          </a:p>
          <a:p>
            <a:pPr eaLnBrk="1" hangingPunct="1"/>
            <a:r>
              <a:rPr lang="en-US" altLang="en-US" sz="2000" u="sng" smtClean="0"/>
              <a:t>Promoter region on DNA</a:t>
            </a:r>
            <a:r>
              <a:rPr lang="en-US" altLang="en-US" sz="2000" smtClean="0"/>
              <a:t>:  where RNA polymerase attaches and where initiation of RNA begins</a:t>
            </a:r>
          </a:p>
          <a:p>
            <a:pPr eaLnBrk="1" hangingPunct="1"/>
            <a:r>
              <a:rPr lang="en-US" altLang="en-US" sz="2000" u="sng" smtClean="0"/>
              <a:t>Terminator region</a:t>
            </a:r>
            <a:r>
              <a:rPr lang="en-US" altLang="en-US" sz="2000" smtClean="0"/>
              <a:t>:  sequence that signals the end of transcription</a:t>
            </a:r>
          </a:p>
          <a:p>
            <a:pPr eaLnBrk="1" hangingPunct="1"/>
            <a:r>
              <a:rPr lang="en-US" altLang="en-US" sz="2000" u="sng" smtClean="0"/>
              <a:t>Transcription unit</a:t>
            </a:r>
            <a:r>
              <a:rPr lang="en-US" altLang="en-US" sz="2000" smtClean="0"/>
              <a:t>:        stretch of DNA transcribed into an RNA molecule</a:t>
            </a:r>
          </a:p>
        </p:txBody>
      </p:sp>
      <p:pic>
        <p:nvPicPr>
          <p:cNvPr id="10244" name="Picture 7" descr="17-06a-TranscripStages-L1.gif                                  00000035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5213" y="2362200"/>
            <a:ext cx="4116387" cy="5867400"/>
          </a:xfrm>
        </p:spPr>
      </p:pic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4800600" y="4267200"/>
            <a:ext cx="43434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45448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Transcription, II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u="sng" smtClean="0"/>
              <a:t>Initiation</a:t>
            </a:r>
            <a:r>
              <a:rPr lang="en-US" altLang="en-US" sz="2000" smtClean="0"/>
              <a:t>~  transcription factors mediate the binding of RNA polymerase to an initiation sequence (TATA box)</a:t>
            </a:r>
          </a:p>
          <a:p>
            <a:pPr eaLnBrk="1" hangingPunct="1"/>
            <a:r>
              <a:rPr lang="en-US" altLang="en-US" sz="2000" u="sng" smtClean="0"/>
              <a:t>Elongation</a:t>
            </a:r>
            <a:r>
              <a:rPr lang="en-US" altLang="en-US" sz="2000" smtClean="0"/>
              <a:t>~  RNA polymerase continues unwinding DNA and adding nucleotides to the 3’ end</a:t>
            </a:r>
          </a:p>
          <a:p>
            <a:pPr eaLnBrk="1" hangingPunct="1"/>
            <a:r>
              <a:rPr lang="en-US" altLang="en-US" sz="2000" u="sng" smtClean="0"/>
              <a:t>Termination</a:t>
            </a:r>
            <a:r>
              <a:rPr lang="en-US" altLang="en-US" sz="2000" smtClean="0"/>
              <a:t>~  RNA polymerase reaches terminator sequence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724400" y="2184400"/>
          <a:ext cx="4221163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84400"/>
                        <a:ext cx="4221163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2899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Transcription: 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http://highered.mcgraw-hill.com/sites/9834092339/student_view0/chapter15/transcription.html</a:t>
            </a:r>
          </a:p>
        </p:txBody>
      </p:sp>
      <p:pic>
        <p:nvPicPr>
          <p:cNvPr id="15370" name="Picture 15369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5486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7815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70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mRNA modification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447800"/>
            <a:ext cx="7742237" cy="20574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1) </a:t>
            </a:r>
            <a:r>
              <a:rPr lang="en-US" altLang="en-US" sz="2000" u="sng" smtClean="0"/>
              <a:t>5’ cap</a:t>
            </a:r>
            <a:r>
              <a:rPr lang="en-US" altLang="en-US" sz="2000" smtClean="0"/>
              <a:t>:  modified guanine; protection; recognition site for ribosomes</a:t>
            </a:r>
          </a:p>
          <a:p>
            <a:pPr eaLnBrk="1" hangingPunct="1"/>
            <a:r>
              <a:rPr lang="en-US" altLang="en-US" sz="2000" smtClean="0"/>
              <a:t>2) </a:t>
            </a:r>
            <a:r>
              <a:rPr lang="en-US" altLang="en-US" sz="2000" u="sng" smtClean="0"/>
              <a:t>3’ tail</a:t>
            </a:r>
            <a:r>
              <a:rPr lang="en-US" altLang="en-US" sz="2000" smtClean="0"/>
              <a:t>:  poly(A) tail (adenine); protection; recognition; transport</a:t>
            </a:r>
          </a:p>
          <a:p>
            <a:pPr eaLnBrk="1" hangingPunct="1"/>
            <a:r>
              <a:rPr lang="en-US" altLang="en-US" sz="2000" smtClean="0"/>
              <a:t>3) </a:t>
            </a:r>
            <a:r>
              <a:rPr lang="en-US" altLang="en-US" sz="2000" u="sng" smtClean="0"/>
              <a:t>RNA splicing</a:t>
            </a:r>
            <a:r>
              <a:rPr lang="en-US" altLang="en-US" sz="2000" smtClean="0"/>
              <a:t>:  exons (expressed sequences) kept,introns (intervening sequences) spliced out; spliceosome</a:t>
            </a:r>
          </a:p>
        </p:txBody>
      </p:sp>
      <p:pic>
        <p:nvPicPr>
          <p:cNvPr id="16388" name="Picture 7" descr="17-08-RNAProcessing-L.gif                                      00000035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581400"/>
            <a:ext cx="7391400" cy="1582738"/>
          </a:xfrm>
        </p:spPr>
      </p:pic>
      <p:pic>
        <p:nvPicPr>
          <p:cNvPr id="16389" name="Picture 8" descr="17-09-RNASplicing-L.gif                                        00000035BIOLOGY6eCIPLchapters1-17      B847A8CB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731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84771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RNA Splicing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600200"/>
            <a:ext cx="3810000" cy="4495800"/>
          </a:xfrm>
        </p:spPr>
        <p:txBody>
          <a:bodyPr/>
          <a:lstStyle/>
          <a:p>
            <a:r>
              <a:rPr lang="en-US" altLang="en-US" smtClean="0"/>
              <a:t>https://www.youtube.com/watch?v=FVuAwBGw_pQ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459581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55221"/>
      </p:ext>
    </p:extLst>
  </p:cSld>
  <p:clrMapOvr>
    <a:masterClrMapping/>
  </p:clrMapOvr>
  <p:transition>
    <p:cover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QOD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smtClean="0"/>
              <a:t>There are many points along the pathway from DNA to protein during which regulation may happen.  List at least three and explain the benefit of each</a:t>
            </a:r>
          </a:p>
        </p:txBody>
      </p:sp>
      <p:pic>
        <p:nvPicPr>
          <p:cNvPr id="18436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563" y="2655888"/>
            <a:ext cx="3810000" cy="2765425"/>
          </a:xfrm>
        </p:spPr>
      </p:pic>
    </p:spTree>
    <p:extLst>
      <p:ext uri="{BB962C8B-B14F-4D97-AF65-F5344CB8AC3E}">
        <p14:creationId xmlns:p14="http://schemas.microsoft.com/office/powerpoint/2010/main" val="43196325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Translation, 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mRNA from nucleus is ‘read’ along its codons by tRNA’s anticodons at the ribosome</a:t>
            </a:r>
          </a:p>
          <a:p>
            <a:pPr eaLnBrk="1" hangingPunct="1"/>
            <a:r>
              <a:rPr lang="en-US" altLang="en-US" sz="2800" u="sng" smtClean="0"/>
              <a:t>tRNA</a:t>
            </a:r>
            <a:r>
              <a:rPr lang="en-US" altLang="en-US" sz="2800" smtClean="0"/>
              <a:t>           anticodon (nucleotide triplet);       amino acid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135563" y="2770188"/>
          <a:ext cx="3810000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2770188"/>
                        <a:ext cx="3810000" cy="253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81294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Translation, II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rRNA</a:t>
            </a:r>
            <a:r>
              <a:rPr lang="en-US" altLang="en-US" sz="2400" smtClean="0"/>
              <a:t>   </a:t>
            </a:r>
            <a:r>
              <a:rPr lang="en-US" altLang="en-US" sz="2800" smtClean="0"/>
              <a:t>                    </a:t>
            </a:r>
            <a:r>
              <a:rPr lang="en-US" altLang="en-US" sz="2000" smtClean="0"/>
              <a:t>site of mRNA codon &amp; tRNA anticodon coupling</a:t>
            </a:r>
          </a:p>
          <a:p>
            <a:pPr eaLnBrk="1" hangingPunct="1"/>
            <a:r>
              <a:rPr lang="en-US" altLang="en-US" sz="2400" u="sng" smtClean="0"/>
              <a:t>P site</a:t>
            </a:r>
            <a:r>
              <a:rPr lang="en-US" altLang="en-US" sz="2800" smtClean="0"/>
              <a:t>                    </a:t>
            </a:r>
            <a:r>
              <a:rPr lang="en-US" altLang="en-US" sz="2000" smtClean="0"/>
              <a:t>holds the tRNA carrying the growing polypeptide chain</a:t>
            </a:r>
          </a:p>
          <a:p>
            <a:pPr eaLnBrk="1" hangingPunct="1"/>
            <a:r>
              <a:rPr lang="en-US" altLang="en-US" sz="2400" u="sng" smtClean="0"/>
              <a:t>A site</a:t>
            </a:r>
            <a:r>
              <a:rPr lang="en-US" altLang="en-US" sz="2800" smtClean="0"/>
              <a:t>                    </a:t>
            </a:r>
            <a:r>
              <a:rPr lang="en-US" altLang="en-US" sz="2000" smtClean="0"/>
              <a:t>holds the tRNA carrying the next amino acid to be added to the chain</a:t>
            </a:r>
          </a:p>
          <a:p>
            <a:pPr eaLnBrk="1" hangingPunct="1"/>
            <a:r>
              <a:rPr lang="en-US" altLang="en-US" sz="2400" u="sng" smtClean="0"/>
              <a:t>E site</a:t>
            </a:r>
            <a:r>
              <a:rPr lang="en-US" altLang="en-US" sz="2000" smtClean="0"/>
              <a:t>		discharged tRNA’s</a:t>
            </a:r>
            <a:endParaRPr lang="en-US" altLang="en-US" sz="2800" smtClean="0"/>
          </a:p>
        </p:txBody>
      </p:sp>
      <p:pic>
        <p:nvPicPr>
          <p:cNvPr id="21508" name="Picture 7" descr="17-15-RibosomeModels-L.gif                                     00000035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81000"/>
            <a:ext cx="3581400" cy="6172200"/>
          </a:xfrm>
        </p:spPr>
      </p:pic>
    </p:spTree>
    <p:extLst>
      <p:ext uri="{BB962C8B-B14F-4D97-AF65-F5344CB8AC3E}">
        <p14:creationId xmlns:p14="http://schemas.microsoft.com/office/powerpoint/2010/main" val="250988847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Translation, III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371600"/>
            <a:ext cx="3810000" cy="4724400"/>
          </a:xfrm>
        </p:spPr>
        <p:txBody>
          <a:bodyPr/>
          <a:lstStyle/>
          <a:p>
            <a:pPr eaLnBrk="1" hangingPunct="1"/>
            <a:r>
              <a:rPr lang="en-US" altLang="en-US" sz="2400" u="sng" smtClean="0"/>
              <a:t>Initiation</a:t>
            </a:r>
            <a:r>
              <a:rPr lang="en-US" altLang="en-US" sz="2400" smtClean="0"/>
              <a:t>~</a:t>
            </a:r>
            <a:r>
              <a:rPr lang="en-US" altLang="en-US" sz="2800" smtClean="0"/>
              <a:t>              </a:t>
            </a:r>
            <a:r>
              <a:rPr lang="en-US" altLang="en-US" sz="2000" smtClean="0"/>
              <a:t>union of mRNA, tRNA, small ribosomal subunit; followed by large subunit</a:t>
            </a:r>
          </a:p>
          <a:p>
            <a:pPr eaLnBrk="1" hangingPunct="1"/>
            <a:r>
              <a:rPr lang="en-US" altLang="en-US" sz="2400" u="sng" smtClean="0"/>
              <a:t>Elongation</a:t>
            </a:r>
            <a:r>
              <a:rPr lang="en-US" altLang="en-US" sz="2400" smtClean="0"/>
              <a:t>~</a:t>
            </a:r>
            <a:r>
              <a:rPr lang="en-US" altLang="en-US" sz="2800" smtClean="0"/>
              <a:t>         </a:t>
            </a:r>
            <a:r>
              <a:rPr lang="en-US" altLang="en-US" sz="2000" smtClean="0"/>
              <a:t>•codon recognition    •peptide bond formation •translocation</a:t>
            </a:r>
          </a:p>
          <a:p>
            <a:pPr eaLnBrk="1" hangingPunct="1"/>
            <a:r>
              <a:rPr lang="en-US" altLang="en-US" sz="2400" u="sng" smtClean="0"/>
              <a:t>Termination</a:t>
            </a:r>
            <a:r>
              <a:rPr lang="en-US" altLang="en-US" sz="2400" smtClean="0"/>
              <a:t>~</a:t>
            </a:r>
            <a:r>
              <a:rPr lang="en-US" altLang="en-US" sz="2800" smtClean="0"/>
              <a:t>          </a:t>
            </a:r>
            <a:r>
              <a:rPr lang="en-US" altLang="en-US" sz="2000" smtClean="0"/>
              <a:t>‘stop’ codon reaches ‘A’ site</a:t>
            </a:r>
          </a:p>
          <a:p>
            <a:pPr eaLnBrk="1" hangingPunct="1"/>
            <a:r>
              <a:rPr lang="en-US" altLang="en-US" sz="2400" u="sng" smtClean="0"/>
              <a:t>Polyribosomes:</a:t>
            </a:r>
            <a:r>
              <a:rPr lang="en-US" altLang="en-US" sz="2800" u="sng" smtClean="0"/>
              <a:t> </a:t>
            </a:r>
            <a:r>
              <a:rPr lang="en-US" altLang="en-US" sz="2000" smtClean="0"/>
              <a:t>translation of mRNA by many ribosomes (many copies of a polypeptide very quickly)</a:t>
            </a:r>
            <a:endParaRPr lang="en-US" altLang="en-US" sz="2800" u="sng" smtClean="0"/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953000" y="1690688"/>
          <a:ext cx="3814763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90688"/>
                        <a:ext cx="3814763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25814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http://highered.mcgraw-hill.com/sites/9834092339/student_view0/chapter15/how_translation_works.html</a:t>
            </a:r>
          </a:p>
        </p:txBody>
      </p:sp>
      <p:pic>
        <p:nvPicPr>
          <p:cNvPr id="18441" name="Picture 18440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486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5860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Hershey and Chase animation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http://glencoe.mcgraw-hill.com/sites/0003292010/student_view0/chapter14/animations_and_videos.html#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309020874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886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1" name="Media Placeholder 5"/>
          <p:cNvPicPr>
            <a:picLocks noGrp="1" noChangeAspect="1"/>
          </p:cNvPicPr>
          <p:nvPr>
            <p:ph type="media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563" y="2155825"/>
            <a:ext cx="3810000" cy="3765550"/>
          </a:xfrm>
        </p:spPr>
      </p:pic>
    </p:spTree>
    <p:extLst>
      <p:ext uri="{BB962C8B-B14F-4D97-AF65-F5344CB8AC3E}">
        <p14:creationId xmlns:p14="http://schemas.microsoft.com/office/powerpoint/2010/main" val="13555349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smtClean="0"/>
              <a:t>Mutations: </a:t>
            </a:r>
            <a:r>
              <a:rPr lang="en-US" altLang="en-US" sz="3200" smtClean="0"/>
              <a:t>genetic material changes in a cell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838200"/>
            <a:ext cx="3505200" cy="533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800" smtClean="0"/>
              <a:t>Point mutations….</a:t>
            </a:r>
          </a:p>
          <a:p>
            <a:pPr eaLnBrk="1" hangingPunct="1"/>
            <a:r>
              <a:rPr lang="en-US" altLang="en-US" sz="1800" smtClean="0"/>
              <a:t>Changes in 1 or a few base pairs in a single gene</a:t>
            </a:r>
          </a:p>
          <a:p>
            <a:pPr eaLnBrk="1" hangingPunct="1"/>
            <a:r>
              <a:rPr lang="en-US" altLang="en-US" sz="1800" u="sng" smtClean="0"/>
              <a:t>Base-pair substitutions:</a:t>
            </a:r>
          </a:p>
          <a:p>
            <a:pPr eaLnBrk="1" hangingPunct="1"/>
            <a:r>
              <a:rPr lang="en-US" altLang="en-US" sz="1800" smtClean="0"/>
              <a:t> •</a:t>
            </a:r>
            <a:r>
              <a:rPr lang="en-US" altLang="en-US" sz="1800" i="1" smtClean="0"/>
              <a:t>silent mutations</a:t>
            </a:r>
            <a:r>
              <a:rPr lang="en-US" altLang="en-US" sz="1800" smtClean="0"/>
              <a:t>                      	no effect on protein       •</a:t>
            </a:r>
            <a:r>
              <a:rPr lang="en-US" altLang="en-US" sz="1800" i="1" smtClean="0"/>
              <a:t>missense                         	</a:t>
            </a:r>
          </a:p>
          <a:p>
            <a:pPr eaLnBrk="1" hangingPunct="1"/>
            <a:r>
              <a:rPr lang="en-US" altLang="en-US" smtClean="0"/>
              <a:t>∆ to a different amino acid (different protein)                 •</a:t>
            </a:r>
            <a:r>
              <a:rPr lang="en-US" altLang="en-US" i="1" smtClean="0"/>
              <a:t>nonsense</a:t>
            </a:r>
            <a:r>
              <a:rPr lang="en-US" altLang="en-US" smtClean="0"/>
              <a:t>                                </a:t>
            </a:r>
          </a:p>
          <a:p>
            <a:pPr lvl="1" eaLnBrk="1" hangingPunct="1"/>
            <a:r>
              <a:rPr lang="en-US" altLang="en-US" smtClean="0"/>
              <a:t>∆ to a stop codon and a 	nonfunctional protein</a:t>
            </a:r>
          </a:p>
          <a:p>
            <a:pPr eaLnBrk="1" hangingPunct="1"/>
            <a:r>
              <a:rPr lang="en-US" altLang="en-US" sz="1800" u="sng" smtClean="0"/>
              <a:t>Base-pair insertions or deletions:			</a:t>
            </a:r>
            <a:r>
              <a:rPr lang="en-US" altLang="en-US" sz="1800" smtClean="0"/>
              <a:t>additions or losses of nucleotide pairs in a gene; alters the ‘reading frame’ of triplets~</a:t>
            </a:r>
            <a:r>
              <a:rPr lang="en-US" altLang="en-US" sz="1800" i="1" smtClean="0"/>
              <a:t>frameshift mutation</a:t>
            </a:r>
          </a:p>
          <a:p>
            <a:pPr eaLnBrk="1" hangingPunct="1"/>
            <a:r>
              <a:rPr lang="en-US" altLang="en-US" sz="1800" smtClean="0"/>
              <a:t>Mutagens: physical and chemical agents that change DNA</a:t>
            </a:r>
          </a:p>
        </p:txBody>
      </p:sp>
      <p:pic>
        <p:nvPicPr>
          <p:cNvPr id="27652" name="Picture 7" descr="17-24a-PointMutations-L.gif                                    00000035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3888" y="1981200"/>
            <a:ext cx="2673350" cy="4114800"/>
          </a:xfrm>
        </p:spPr>
      </p:pic>
      <p:pic>
        <p:nvPicPr>
          <p:cNvPr id="27653" name="Picture 8" descr="17-24b-PointMutations-L.gif                                    00000035BIOLOGY6eCIPLchapters1-17      B847A8CB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2133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5675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Mutation by Base Substitution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http://highered.mcgraw-hill.com/sites/9834092339/student_view0/chapter15/mutation_by_base_substitution.html</a:t>
            </a:r>
          </a:p>
        </p:txBody>
      </p:sp>
      <p:sp>
        <p:nvSpPr>
          <p:cNvPr id="29700" name="ClipArt Placeholder 3"/>
          <p:cNvSpPr>
            <a:spLocks noGrp="1" noTextEdit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285396987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19-00-Chromatin.jpg                                            00000026BIOLOGY6eCIPLchapters18-28     B847A324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5050" y="1752600"/>
            <a:ext cx="3416300" cy="4114800"/>
          </a:xfrm>
        </p:spPr>
      </p:pic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895600"/>
            <a:ext cx="3810000" cy="2971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Chapter 16~	    </a:t>
            </a:r>
            <a:r>
              <a:rPr lang="en-US" altLang="en-US" sz="2800" i="1" smtClean="0"/>
              <a:t>Control of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146509674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Chromatin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5029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of DNA and proteins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DNA Packing					•histone protein (+ charged amino 		acids ~ phosphates of DNA are -		charged)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Nucleosome		  			•”beads on a string”; basic unit of 		DNA packing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Heterochromatin				•highly condensed interphase DNA 			(can not be transcribed)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Euchromatin					•less compacted interphase DNA 			(can be transcribed)</a:t>
            </a:r>
          </a:p>
        </p:txBody>
      </p:sp>
      <p:pic>
        <p:nvPicPr>
          <p:cNvPr id="5124" name="Picture 9" descr="19-01-ChromatinPackLev-L.gif                                   00000026BIOLOGY6eCIPLchapters18-28     B847A324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65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47213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Histone Packing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https://www.youtube.com/watch?v=CW6Zg88Vqx0&amp;feature=related</a:t>
            </a: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219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7669"/>
      </p:ext>
    </p:extLst>
  </p:cSld>
  <p:clrMapOvr>
    <a:masterClrMapping/>
  </p:clrMapOvr>
  <p:transition>
    <p:cover dir="r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DNA Packing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http://www.dnalc.org/resources/3d/07-how-dna-is-packaged-basic.html</a:t>
            </a:r>
          </a:p>
        </p:txBody>
      </p:sp>
      <p:pic>
        <p:nvPicPr>
          <p:cNvPr id="8201" name="Picture 8200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2103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412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organization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http://blogs.discovermagazine.com/d-brief/2018/02/22/dna-looping-video/#.WpBaGoPwbcc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86100"/>
            <a:ext cx="3800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234169"/>
      </p:ext>
    </p:extLst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Molecular Biology of Cancer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26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Oncogene</a:t>
            </a: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•cancer-causing genes</a:t>
            </a:r>
            <a:endParaRPr lang="en-US" altLang="en-US" sz="16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Proto-oncogene</a:t>
            </a: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   	•normal cellular genes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How?</a:t>
            </a: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           	                      1-movement of DNA; chromosome 	  fragments  that have rejoined incorrectly                                     2-amplification; increases the number of copies of proto-oncogenes		             3-proto-oncogene point mutation; protein product more active or more resistant to degradation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Tumor-suppressor genes</a:t>
            </a: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               •changes in genes that prevent uncontrolled cell growth (cancer growth stimulated by the absence of suppression)</a:t>
            </a:r>
            <a:endParaRPr lang="en-US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20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8675" y="2209800"/>
            <a:ext cx="3905250" cy="2678113"/>
          </a:xfrm>
        </p:spPr>
      </p:pic>
    </p:spTree>
    <p:extLst>
      <p:ext uri="{BB962C8B-B14F-4D97-AF65-F5344CB8AC3E}">
        <p14:creationId xmlns:p14="http://schemas.microsoft.com/office/powerpoint/2010/main" val="184891526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Phenotypic Variation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600200" y="1905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Genotype isn’t everything</a:t>
            </a:r>
          </a:p>
        </p:txBody>
      </p:sp>
      <p:sp>
        <p:nvSpPr>
          <p:cNvPr id="11268" name="AutoShape 2" descr="data:image/jpeg;base64,/9j/4AAQSkZJRgABAQAAAQABAAD/2wCEAAkGBxQTEhUUExQWFRUXGBgXFxgYGBcYFxgcGBoXFxwXFxUYHCggHBolHBgXIjEhJSkrLi4uFx8zODMsNygtLisBCgoKDg0OGxAQGywkHyQsLCwsLCwsLCwsLCwsLCwsLCwsLCwsLCwsLCwsLCwsLCwsLCwsLCwsLCwsLCwsLCwsLP/AABEIAK4BIgMBIgACEQEDEQH/xAAbAAACAwEBAQAAAAAAAAAAAAADBAECBQYAB//EADwQAAEDAwMCBAQFAgQFBQAAAAEAAhEDITEEEkEFURMiYXEGgZGhMrHB0fBC4RQVI1IHYoKS8TM0csLS/8QAGAEBAQEBAQAAAAAAAAAAAAAAAQACAwT/xAAkEQEAAwACAgICAwEBAAAAAAAAAQIREiEDMUFhEyJRgZFxMv/aAAwDAQACEQMRAD8A1q+klAboBK0S1eY1ebjD1cpDoaRoR/CRWBETHTM9hsaohEUFIUc2UPwUVwUgIIDqKCaKeUBqlhDwoVHMWi5iE+goYyNVpAQub1LTTdIXbHTpLVdMDuFJldO15OVv0HSFm/5btuEXSVCDBVqamxRtUsqAoerrbQnSVqGSnaFFYmm1kvhbtF9pRU266E8NRUMBUfqgl6uoCWQfGMp0YSbHDKONQEISVQlB1OoAXtNUlKGgrxcrSg6l0BRCdXupOqStKkXG6O7S+qFI1KpOEQvS9LTkJprVJDXqS5X8NQ6irUGXqgeiimp8NSD8ReRNi8nRiz3pcVyq0688K4pSjTgzays7UwEDwSFR7bIQ9LUyUyAlNJATXjBW4YjV5Qq9aAmGAFGZoQ5Y5tcGN/jxymKWoBwVTqfRY/CUhpKLmm61F4kTWYbAcvSq0W91dzxwtaziu5eLpV0CtUDeVasXdRkLL1NGJhaVPVtjKyOqa8cLMycBoa2DdB6vqiRblZVWu4mYUO1fdEyYg50egQZK26+pAESue0+t7INTUPc62ExYTWW8K8qlVpyl+m0Tkrep0gRdOjGFU1JaMIVKq88FbNbp4JRqGkA4UsYT6NRxWzoaBATfhgcIkqShpoZpyjb1LXpSjaICsWqXvQn1VFBeqGovEqjmoQrKiIKyTaVYXUNNCqpD0uApwlabUJXxV5BXZQCapuCEXKrUgZ7gqOpKC1eLkF7wBCEKd0YPKk2VKWpiE1RqRhJ7pVw5Zw6arViUmad1YlX3KyFoTwoo07yUUhXskFdY+BZczrH1XugYXYmkChDTBplWKdc9Q0FQNJubTHJ9ENlWiWb37mgCTLXWgwbgQSOQJW98Sa009M9zACY2z/t3eXd8iQvnzaQdQaxztzGEAQIbHBItNu8Lv4vFF+3HyeTh01xrqFRwZTDiTklpa0Rbm5ODH/haB6cwNLjta1ty4gH7lcp0bXbdQBUc53lDae4yGgGzASbN7cBOfE2urVaZpUW7uXXAFrWLiJXt8VPHWs9dvJe97T76Z+s+IdMH7aTS6+0kQ0TiZNo+S1emPbU81OXECSwthwHDgJ8zfUYNiBZc/wBD+FKgPi6qGtb/AEkyb+0/S6Z8fxKrXuadjZPlsIgNMOB4scRibLz38EXncx2r5pr867Tp9RpWqyo3uuI6f8R03OFLUzTfHlqiPN28QDNuWzn0Wy7Q1bEOsbrx3rak5MPXS1bRsOj3BeDgkdBTcPxJmrSPCzFp/hqaw8XSVdqzxSeHQm6bCE8vocVyxS1qqXFR4o7p1cRHtValCyA/UjuvHXCIlXKBkr0qal7UqzXBDq670Rzg8ZMBqtCz/wDGngIrK7jwmLQuMml55VFD22WmA/EXkLYV5c8l05Q1adRpwVbYkdDRDSn6lUcLbLz3LwXjYSqsehPOJRmssh7lDtT2UhSwqQ3ulmF2ZRvGPKkOIQqgU06jSJlTIiyErKtCqy6s4q04K1yh7CUHfAlXpPlKU1+hFSi+mf6mkex4P1hcx03Q0g3YXbSJaQQTcWI/NdUd0rG1odRrGtsBaQ283kAzuHaAPofnqvkmvpzvSLM3U/B7KjppvDfbi3bKtS+EdU0mKwIg83BzYEd11Ok6oyoyTSaSCABtuZ7Oi31TPjhh8pc0/wCx0uzx5rheyvmrPby28cx0+X9X0jqbT41RznY2vnzZBDXC4t+iS11dtJjS8l1J7Ya2NtTnJEAESb8gmy+s6qlS1QDalGXNMjcBEhcxU/4fudWc7xJa8OO14m5/DHHlMcWXflDlxl8tOk/EdzTBDhw7a4E37G7fn7L6L8B9SJ04FYnnYYEZAgxxDSbd+ZSVf4CqU43VnPdu3SDDRFok/ofotXT6d1OmGNAaG3JgA54OVyt4+fw60tx+XThsKN6R6TrPFYf9zTcckG+4QMfsj+IJDTMusOV4LxxnJeys7HQ8AqbITaAyCpawyopsUCvpA7lOCECq66MhbLHr9JccFUb0wjK1rr1S6uMHZKUtI0BXNBvZHDVBYqKwtkIMY1EbtOEvqdFu5VtPQDeUgVzgFctBChjFWqINlBbwwvKvh+q8pZAbal8KcmyikTkq0jKkvTq3gqm+ZVXODivRwoa9UpSJBVG1jiFd1PbF5VmsE3QYWr1YaISzdSXHaQjPChhEzYImGtHawAQMqXV9lkA1Z8wIIzkY9O+Vk6/4uoU7bZP/ADOpt/N0/Zaisz6Zm0R7bdGqc8I7ozlcnpfiUPk7qbY7v3+1gB7fvhPUusO8E1XVaDRdoicwe7jNiLQe6fxW+R+SPhtlkficGDu4wL8knhU1fV9LRsNTTqOkjbTlzgRkbWyuIo9TZBFWsarnwXSGuuDlp22tFsJlvVdGz8LAPYASfQLrTxV+Zc7eS3xDq6HxTpYhzNSXnEUwAIvfc684WZ1Tr9Qkf4emXNLbtqs2vB7eVxBCy2fEVN7hAuSIaBucTbAHK09DrKlRr6tKg+oGyPI0kevufbsunDxfbHLyE/hvrbqH/uGGBdhJkYMyeLiJ9RK7U66jUb4m0Em8i5xFxzbtC4puvklr2OFzLSIcJsbOwh0q5ouDmSWmBtk5ibWNj8rotStaznpRabW7fQaWWw7ygQTBkxxBOT+6P4uIPli15dPP9K+eDr8vA8zcgtmO5N54PHoiU+uFsgEuMkxOJ+WQeFxp54h0t4pl1/UNVTEAm883J+sSsmtp3XtniL3xHqlemAucXNpua515P4gMEg9zawXTavSGnRecvDC7kloAx/8AInn9l6KeWbOdqRVytH/SeHU3Ev3ZAlsDMyLwTB7oNXUvcXvf5hJg2E+gYAAJN0lXqlotJF4PN739v0SQ60R6x5h2x7W/usXvWZ/Y0rbOmm/UeY+ZzA6XFrsHGXC8EjEj0IWr0TWtLGs3Sb8yMkBrZcTiFis6nSrOAcJtwDHv/f0SOu6a6iXVNLBGXMMw72GB7q/DW0bT/D+S1f8A07sAyrOAXPfD3xEys1jQTui4cIIcJlkwN0C+79luOrLzz11LvE6iqYCC+pIVnukXQZCoQ2+yFuXgQQqTdIGpmVFUQh1HgYVWmVIQOXqrlDVR4UBQvIMLytClB5vIsilwIsUk6q6IF1LjA9VGTJaMg3UReUBtbd6IrHDvJUh3Osh1KoDSZFrm+P4YHzQXVyVkazpLq5/1KmwRinG43kS5zYgcW5KzP0YE1/xQykQLukbgAJcW4ke/7rOfW1T3eSmYmNz5a0GCcNu0SSMELX6R0ylp2xTbBOXG7ne5Wi50i6k52n0HUVKcVtQ0Y8jGmABwHkg/ZAr/AAZpy4uqOdcNG0bQBtAGYm8G+b/XqJmPRZPWtJVe4Gm4W4V/w+57ZLfhbStMtDhYCd0+7hOCcSMcQvH4e0rDPhkWgNDnf91zM+9kw1momNoHqU7ptIQf9Qy5Z2ZPSuj6NpximLmb3j/l9lqnRUyxzDTbscIIAAn6c8qtGBkXTIrYTics74CYXS2s9g4GwOIPvuavrPwj04abT06Tb7WwT/uPLvmVzegbue36rsNMYC9Hi9OHlnvDGs09OoNtRrX9gWgx9Vg9Q+DtO8EBpZumdpx6iZg+y3hEzyiyIXXpx9OIof8AD+i0AGo8gfU3m5M8pOroW6V4PgkgD/1du7iSdvBJ5tlfQiUGpTaSfZY/HWO46a/Jb5cZ0fX0HAkvLCzzHyyyRgAzIMm3Fk0zq7DRquLmuc6YaTtMRAEO9LyM3Wxr/h6hVu5jZ/3AQ7/uEFYlX4GYTerVgCGiRAF+ds88lZit4nrtvnSY7cTqqrXeUxtJFoMff6LzumtrDbsDC0CC0xa1iQcmDfhdPqPglwILKxtaHMkHt+EhC6d8NVqLvM+m8QeIJki8EHt35XGni8nL9o6dLXpx/We3zfrHTKmnO5jyW4debE4PfE57Lo+ha8hrTALSLiZPOf25EHldoekOcDLRHoW/kf0C5vX9GqUi4Gm9oZh0WIJNnDI9/ZdPL+n7Un+hWeccbf6xPiTp76b2amg47f6v9veSOwP7rqegdVbqKe+0izgIifSOPTiVz9OsZNNzd1J8iJxMWA+f8us3oFR+l1BYQHsMN3geYtdZm4ckEfdXktHkjlHv5VImk8Zd/UuqtZZWLmkWU0gFyiXQNzIQ25TDwOF5zIunRJZtLzSrOCIXXXq9QAJATHqjzC9QjK9VBKEiV5J+E/uvIxrYRqZsWERyrtduCGA0THN1DakSll4N4CLSEcWQi6McqtR8QjTJioYXqWP1Szqs8r1UyReytWGhUHfC8xznTZDPlRGuOeFalnOLRGSo3FDqvESBCFTcbRcIMPV9xMNyUQ6d4ImCQojaZPK9VrGRx6lBM7iDhSHHkLL1vUCyTN0l0rrrqtdlL8QduJGPwtLrntI+6Y2R07roFLLu+F0lI2CyOnkBg9r2+ePnCfbUwvVHUPNPctBj1cVEn4is18rbJrcoJn+4QTUVW1LJZMh44KoaiXDoxyqz3KVgpqJGu70V6lT3S9YqSlRx/pP6hXp1zyI49+UpqNRtBPsktTqCWgjOTJj3ieFmY1qJxz/xH09rKpho8J9xyGnssDqdD/SdSf8AigGm9t7AztNrmxhdbrw17YcYnP3uPb91zPWmuFFhbLqjajW2gy08weCQPqcSV5rV4W+netuUfba6FrfEoNdl39QHGCOTwQc8rRDyuK6F1hzNTteYa9u0MI/C5kmJFsF0G5IgcCOzp6kOtyFiepxuO4EpEfNTUeRbhCqWXmn5q04rWcbQvEGLq5JOFJPdWjE0aQhe23hCDyJAUGq4eytWG/Cb3XkqK47FeToxkeII/VL1azRlwBWJqNQ4u27xHol6tNouZLuJXPlrpwdVRdbuiG/os7pz3bfMb8QnAHOI7FaYSyXEg4CMx3BGMKG0CEV7Wtzn1KCG6rwZRXG35LO12tAIABPss3/Maz/wUnOM+wCtgdtmpXO2DjlAd1KnTkf3SNfSVqgDS0tJGA4X9Y7KlH4XB/EDIMGHFZ1rP5NO68NpsA7gE5Wd1XrNWoAQ0X9Qi1vg7cQWvd87wmdJ8MtbINQkC8AXsrZOQ4rX6muT55Erf/4aaMnUPqnDae351DAI+TXLoWdNaBGb5MfdPdPotpvIa0NBAxzGPzP1XSl+8ZtHTrNM+ydY9Y+kqJ1lReiHnPeNGUU1bJB1YK3i4iy1DMm/G72VTW7Z7JV7+5KTZqCHumYm1jwO6dGNcv8AZVNVJ+KodVWgZL0Gq9BfUtlLamvZSL9QqEkQYuJ/nultbFw0mYJ9DaYv6kFU1NWwOPp90lXqkSfXvOQFIqdcTIIwflHp6q1F7XbgfwkAR9lnal5JxaD62veRN7FU6Rq2gkvgNNu97GVx809OvijtldW0XhVWvOWvaWR5dxBBY4HAcCbwOfZdnpdTuptcBkC/OOVlfEjDUpNfRuWOkiAfLFyAfl9/RLdA6l5SyIJdNsGREm5AMgfVefenePbp/FiLTCgVpIbibpLxXCbQh1S4kQ6LfJGHWlVqDdZWbtjN1z7dC4nzPtMyOfRaAqNFot3lWQNk3UrluRE8qf8AEgwDYpcfbMcqG1yTdoDfukHf8S3svJaG+qlWwXKUul0wZA9k3S0Le3zKZZT2kRJkZt8zdWp2gcC9/wA55WJmGu19MxrYFyjNeTgGZhVDxECdxNouI9o+aCKpa8CbncQMTHoY/gKJlQbeZPYH1v8AJA1FMiHGCPb8yVVz3OdtiDmQZnuB65RnjzGJIHz9TzmVRKKN1ByWtye2P0U1a1gRngDHuYVqWmDoDmht7xz6/wAvZemPK5kEW9APd0J2AHp6u38XfJ/EPbtdHdrrDzX5wAZx6oDxTNpj5gi8fdBqFrSQ0ueBGRE84mI9VJsUa4cIJttlp9T/AEm9kB9INMhwnsJP1lYx1xDwG9rfsCtPTvc4eZoAzg59XRcflKz6a+BXPAEib+v6KlPUk1BIiyhtOMlwmYAbIxgjt+yD1HQVabqdSZZBLowOLn9lqv8ALNnUaWuNuIcD9f5+iZFbKw9NXx6hOtqyP1C9MS4TDQLpHrke/b5q7K/90g16nxVuJYk/498qDUSLHWtZWa5ahmTTaih1ZKPqIZrSnQbqVLJarUQXVkDUVbWTqB1leCLT37RhK6+qGiByJVNVX2tvkHCyNXqi695mPl/IUiupqmOzSLZki+bSRdB6ZDjEkOk29YE27RH8lK19STa+JvYx7nOOPXsmeis8QuDZNpInaQMz69l5fPbp6fDVu6MWjdBuDxb1hZDqBo6lnniTuBExE2JixItwO/aWq+kLXOcOc7oHIvzFgLpXV6tr3UgXgva+DePK4eYkDizcdlwiztxh0pa83DobxaUM1HAfiBvgq1N9iWgRHHHYWwr/AONu1sgTeIBkTx84urRj1Kq70PNlTc3+sER7pwQDexzb62VXvAIvmeM/VPIYSZqiflwoOtN8yP5haNKC1xLmA2ABmTM4gRHv3SzgGvExB9I+c9lrlAyQ5J7qUc0md/uFKB2y/GENs6ewgx9PkpZU8wbd3paY7NPdKAsuZBaMwdwtZwg/+L+qo3WtAMSOSRLYj+q/vj14WGz4q5ggc5j1OB6wiHUzB9ySYIkHiTkz+yzdLVIG68kC1p5ET25n0XnaiHE7YiO4iTkEnt9ycJiBMtCrq5Imbd8TgC0GZ3e/zVX0C5hDHlg3NcDBBBJv5SZIscR9Ui/WCzSTIwDZpHu3N790MVGklzTAk4IyLQLSQJ5OITi08+r+EQXGQY54bLpxzn5L1LVDdFgJm4t5jy482zhKO1rZJJBMQTYnvBIPt2OUOvqSMSQYuIv3G30Mg+ys1bjRq0Wi+7ImxzuEm8XE2+SDvAgENm4uWk2i87rfTlLabUECG7xIh34Rn5dgo8m0kGXW7gZsSYdaOyicazc4EGCQIaBuaPne9+TeFZ7XtPmvPIJMR3H0Us1A3AtiCIgNEG0GexkKXVHAkubDi0E9nes4vcekLOpoaXVgOeWgfgM7w4bT2Y6bmObfa+N1nUh9Iue924WN8HBNuI7cotSk50/gbYnsQMQciLc8wk6dAHcXPBMEZJnMEkWiZA+SvjD86nofVN20RYjtyI/v9l0dCuR7ei4Om00Kpgs2HMEC4tIBzNrC/wBF0mk1si2F1pLneHQMr2yrCvGMrLp6hW/xHGF1iXKYaBrG/AV217A/dZhrfspNaO0/RaiWJaRrWQvFhIM1M+nof7KjtRfK1us4dfVS2p1W0TlL1NQsx9Vz9wdYXANx87K04prteS64ibAD9++UlXrkRgHEziP4VFd22RaAbf8Aj+crJZX74BIn9beyZkxCeoanFz7zxnAz+S2ela4imNjGtmxdlxkgXOThZWg6QazXFx2Nloa8tcfMCZFiLRz7RytvU9OcwANIcMWb3nbmAMd7Ly3mszj1ViYgWvWLgZJMCPl+9lx/UNMRUDh6eke/9l09Clui/mEZBEYH87JTXUA5+10NI7XnJ4ODaPUprOA5otW4NhzyXRzPGJ7/ANkzT6s8AAjGOTAzB49vZZ9N1ozHaBj1PsFfTvvJbJGJnJvgH7G1kTEKJdHS1zTaLgiLH8+98IlI3g2sZJxAuAfpj2XOP1T3OO8k3ggn5n0OAU/Q1wdbaSZHqDGSIM57rGHTn+YXDdokyBY/W30v3V9Lrt0tcTtmbXkcAjdIvylKT5JmSDm5EgEYcTbPF+6q5zXd5vtOBINwLG9uR+aU3W6miAAWgkZO4XPJheWZTYwgHabgYcAPovI1Yx6sXBIsLAgG029Dc/3Q3a4ZDQ6wsQeeBA+6jUaeAH5DbwZ4IMczNkLpWpc41AIAwPS44g91QpQ/UFzj4mCMgukzP14+qmrVscjtJmBxHAIQ3UTAeXWgmBbE29sK7XzbkiRmBe3/ANloLPeN0xcCWxg47H2slwbnn+oE95uNv0unWFrdu6TMGbZLosLWjj7p7/LwHmmYlp2yAADgzcHujkeLMbRt2tItYnvI4/ZH0NMSG1HTAgxckAQIMm/2vxCLV04bU2Oh0kgG4gDHmnJCPX0jmghhxMSTewz98LPI4GKDhNiAJkkHtYR98zYr2p05F9o/2+WRa1o4zFhklU0/4iOZyCRlo+gk8cI1fTNO0ukxIFwI9Jj0RuHA/HaNs3NtsTMi/aG8iT6qdRrg0NIjI2mI+U83Vm6Fog7fwi/mJtBgAfqT/fNe6Se17cd/5dMRFmdxPjFxkGxm0mAXckfyAqOl2DYe8Tey9SYCS69gD25hR4gib8DjPf0W4jBM6T6jofEFxDrXEmbWniJWPpte9v8ApkkFpsfbg9wunDScnA4tN4v6+qQ1Ona4AuaD2OHfULcT8Sz9nOm9c3WdYj7+v9lqt1oIyPzXLDRUw64cTa84n+cynXU9oJ+ZjmLX9U6JhvjXt7hDqdRb8+Fib5M8gSquqm47/srkOENp/Uvmfp6pd/U74iyQbUjA9EsXp5SuMNSp1HkGb3zb5odTX3j+fVZr3xIvmfsly/dE+ht+RTEyuMHdQPEwZbY+vzPHyVen9Npuk+IIEzvwP+iOcBDpuDSbW49LJhmuaxsimLECYBN+5WbTLVYjW5p209u0S4AD8IgmIg7cZT7KjAI3SADYwD3HmFzzlc9W10OaS0OxY/hv7eiVpajMiY9e/wAly4N8nSV9Qxx3Bov2n5S6P0iyJqKAeA0icAEAZtwCOCbdnFYfSKrt5xtIkH+oYtHP1W8a0bXuAcLECAJAdYOHf5rE9Ne2BW0ZY6IttJDo3Wwe1p7q9PUQREz2bk4++Ats1GlpEG8tEEANIBM4PJbiOUtp3AAkgeWJsDJmMG0ekLXJnAKj6bgfFABafKQIk3imZImTYmZmYSDKj6eWlrS6wMkeloEmCR+60Hara7Y0Cx8pORNiD909RZ4u8PAgAWEgW/L+yYnF7J6bUNN3F22CPKQ2I9dp7jj0lL6vqLGtAhzwSZzIME/OxB+amlpthPmAmYAbIsfUzz9kSrScQ0ENJIyZ5NzAtJCYmPYnfRAdeYLbY/6T/wDpeVHVGgkbMW/EVK3/AEn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6238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1269" name="Picture 4" descr="http://assets.worldwildlife.org/photos/3563/images/story_full_width/Roger_leguen_wwf-canon.jpg?13600940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t3.gstatic.com/images?q=tbn:ANd9GcTBthOov9hOfuzI_hPbj7pYzyMe0HakVa_IM1ReKBGdCd8ktvPhg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3001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8" descr="data:image/jpeg;base64,/9j/4AAQSkZJRgABAQAAAQABAAD/2wCEAAkGBxQTEhQUExQWFRUXGCAaGRgYGBodGRkfHBwaGBsZHRoeICggHBolHBodITEiJSkrLi4uHCAzODMsNygtLisBCgoKDg0OGxAQGzIkICUvLCwsLCwsNCwsLCwsNCwsNCwsNCwsLCw0LCwsLCwsLCwsLCwsLCwsLCwsLCwsLCwsLP/AABEIALcBEwMBIgACEQEDEQH/xAAbAAABBQEBAAAAAAAAAAAAAAAFAAIDBAYBB//EADwQAAECBQIEAwcDAwQCAgMAAAECEQADEiExBEEFIlFhE3GBBjJCkaGx8MHR4SNi8RQVM1JykqLiFiSC/8QAGgEAAwEBAQEAAAAAAAAAAAAAAQIDAAQFBv/EAC0RAAICAgIABAUEAgMAAAAAAAABAhEDIRIxBBNBURQiYZHwcYHB4ULRBVKx/9oADAMBAAIRAxEAPwDydMF+GjPz+TwKRn1/eCWiN9vxv2MIjEekczFAKCTcc9k2PU2BhvFLIDEOSLggwQ4bohO8UJlFQlqNS05NR3TchmYFtz1gdxaQlCEcwKlHABDAOM4N+hiOnKiFfMdkrIRYnDw/wagP7bONh+CKaCAACCBh9osSnJABIx1aEkmBoKaaSoUBKmAd2yN98DrFyfqCCG/DjG5ijKnMQke9apX02xeCKEgOyku++Pnv/npEX9RGMlzTcML52BPV4GcQl0pGznr/ABBSbqC4HRreZbqfvATjQKSkswckDbZ8H8eGxxuQY7ZUlqOdr/neLekMuooU2bKNr43uMxWnalJ9wUiwAd9mO25eJpFPuqSXvk2x0jokioRk6gFSkoKHAdLD3mzc7sAe8NE5eTfYOCOvVoGL0S0EkJJSm9TWYM7jpeL2kqWpnTf9MDoOkLxXaBSLv+pLkM6SoJDju57WvFhSXem4Z2Ge9/SI06BAvUFXsxfa/nfpE86lDVKQSGNIU5IOP0cD9ISUV6IVkcma17W2DP67H1h2pXL5vDKgwGSC7jYUjvmHIV4qv6SM7Evg57CHS9MpalhSiiYkJqSs5s4NSrNfB6G8aEG+gxxyfSIpE69Vy4uCbW67Z6wSkTwBYqFua7A5Nzi+zwJknoWKrE/y9h/EXgooG58rBs/p12hGhaCAKyl1OA2EjfYMwDW87Q+XMbYpO3cZCmyHP3gKjiBIABBSMPt5du14tyZhUkksyRlsZLOL5/SFadApk8kBf/GTYjPunyLhziww0R6pS0qSo1LBAAsBa6gKXcb9/nD5OuQoqsFEdlUlhsCxbtgWiaetSmCF0gOz0qBfLuPszfZo67Chukn1KCTLUFHrltjnex6YaCksOQy0rSNruGsQLPa17QMUVp2QpTNUFFP0PpvvF/wf6JUQx/7EJpSzFrKJa2S2Q0Vxty0ZkeirL0hVLvs79B87XwYF6mYayU8rhiBnoXMGuFyZiApRSVWqJSWMvDqDhwwfcbbWI3WzxUSlLGwDMHAOQ1r27WDQ+SKUV7i3ZQ8UpUCC3e/m/piBHEpCTMespxfcszguOvnB5OSTtgBv1u+8Z/i0t51IAUopcOOT1BD4wxa/yjB7Gj2RImgKli7U3Y/RvKJwXcl7C7eX73iuJrFiGLMwFrDbrDxMZYIse/XqxhmtjNE4cl1C5Iue9vsYIaJFN71DJwm2MGB8+Y98v18+rO9obVzFjlWOz3+kDtGDg4kgZLnc5+sKItPqCEgBAUAGeg3b0jkLoFMxKPL8aCuiAdi3+cwLlfp+kFNGbj7N3f8APSOxHQHOFe0stCgjm8aoICgkAs4DBQBL23F4He0fF5k0GXMQhajhZQElFKmsCHuEt1zG70mi0svRo8SlaZgPvIRWmsVqQJgZQIUSoHIHk8Q6n2ZQtP8ARXLmIBB8OaXAZzQCQab3z/2B6wvl0tIdeHk1Z5oU2AIuft5dTHNIhhUVWGx6jzLxuJsyQghSpKZSgpKkqSCApgQRTVSgG33h6AtC0/8A6qQJwuFFJrBLu5NrHFi7Hq860KvD6uzHK1q5awhPLWQS13f7hoJpVYJutwzJSzeVvy0Fj7Iyps4K8VculgUqlFSQoqZKXBcC+S+IIaXg4lKACV+IGskkuSGAvggnYbbw0cLk6X7ix8LKTr7mamcoTZR6Ehntn6bdYF8YWDSGY5vuLRttV7Pz5yxVJXJlglSphKVEBmYJBzsAB+sSav2a4egIUTMKwzCaqmtwHFAAxa2/yjQwPnoWGBudL7nm6PeeoBuguOjQQ0XhkVBbKu9RB9Ta2TvG14vwrh4RLTM8eWEmoJTLA2Y8xBURjqxI6RV0XC9EopI0y1S2IqrWFE9y7F/7bW2irxOTqyiwSk2k+gRL4WuYhwpACuppJs/f65ETaXgsshPhL8SaP+QLKUgWYkeR2c5BjRyeFS5goloMssBaxINgC4L42PSKep9lBUOalJABSSSqxLsQHZiMjbaFWCcbvf6FPhpRtd/+mdT4omGXLTUQo4IN3Lm3eL+k4cqaoFaCwspgKhvvYDztBbU8NCSk0y5SQQakg1KvdLJYuwue5aCU2aHP9RSSTsRdv+pIqIvh+rQVijz4yNHwq58ZAaVwcyyqtKkpcgKswAu6s5yziGaXTSzMASpQWGZRYuws6DgY3aDmnmEn3itJT71JY5A6i3luIhT4YVVS52OL4alseUdcfDwiqo9DH4XHGNNWUOJ6yWjKApYzWilSqgckHm636CM0qcq5KSAS9rJHkXfHraNzqJMlTEhIVhKmTuAfUgjP6PAzWcCUCyUVg2U1hcHBe4PyHyjlz4p3dWji8Tgyt3VoDaOQ4qQm252Y282iSSGVyrTtTlz9PWDk7gfgvMDDlDpUDj4i13swIJDP3hs3RoUkEgJsD4iRzvi4wfIl4n5EnojHw+SWgVO0xBUSkAFmDFhYOR0cufmI4hDGxs+drdt403DuAulXMaSHHiy1sroUHKbvftANUpiCpCqSQwF1X2LAjpgD6xOeOUSU8Uo2ziZaiXcMX2Nu5Z7besFdLxRSAUm3oPmxzfeIjK8NIUr4iwuCrukEFgAGJcjOLxS1E0ghQsXbuALbkkQiuP6kLvs2Gh4mrwlTZmnQtIAFQCQ4ZgLOq5v92F4x2unVrcAh3OWHzbr9ekFtDxNSFKKFBKVJpI26G1x384FcRm1F74cg3vZri22IbLmcopASKc1Lgqqxewf7n7/TMBdfODguAo2BdsH6ZgoTVuQPr6dYDcS0CVrCgpkgWDuoncdtrwmNb2V48XTOhTq5bU3PcfxEcoupmYYw/wBNvKGSklJa6rO48rAEwp01i5fpdn+mcRSlZhyyQyf49It6VwH905Nrlmz1ij4NR97cjOw9Tf0iXS6xQASoVEvnNrW7W3g0mYIBuqh/6nzyYUMTqZQs3zI3vveFA4r2BYAlGC2ha3p9x+8C5YxBPSAW83+o/mLo6GbDhmlmeEFSleIeU+FWQeji/c7ixMWk8OCD4yUTUjCpKauUANU+SSQXYb+sBNPIWmUVy5zqPKEuolLkMAk2Gzt29Cum1U4Elc1KFy2BSou4+JiGAd8N+8FJX0d8I3WmLTyZTzgtY8EgKSlTk0uCU5cEEZHWGariUla0y5YKiAwI5mBcUl7Ajr8jD5fHkSCbIJUSApKeYkkbC4T2GW7QJ4v4SWXpaU1uVpdy9TgAvZJO3YNYQWkacVW/3XqHVawTEKQ5QoKFQ+I3YB2yHGB27w7iXjIWApQSTdyn3kiwIPkwc9xAfh89CioTUpUSp0zKQFAO1ru9hk9POC+tkoV4Y8esSwSlJpYhg9iHIBHpFMTtlYNMtp4u1KUqcIJIF7HJv+kQ6zi0xakk/wDGHqcGx2IJ69ukCjxoy7CWFDcpTSzdQPSGr46hRsmxbJI8r79Y6uUTo4pbaDEvUJWo+GsVgi5F26Z3hsxZLe6lgHp90HoQBZrE/wCXHTdIuWkLKKQS4WBUki9wHI/mJJyQoeI5S4BoUAEkAXI7vtiIZcmNri336o58uTE1xb79UWdTUJdSlbgli13As5wPvCPE7h6WZkkMSAQliw+I3+QipKqmF0y1qsoODSk7kFLubkltyxDxwlalJCkzFhSXSkoVUBeouA1hd2845Mi5LT37p/n9HFkprva9Uy3qpvvOu6AwKgre4NyQT+x7RRWy0pJCjfBUwubl+tyxeCkjRiWgKSags2ShTKLv2N32ZrkuwMRy0pMsiqpgq5FJSxxTvhvnHR4abnDjJHR4XL5kOL9CgeKSpfKp0rxzEPfBJFsd4nkTJWoCUhdbHmBzj4adrXeGy+GypoNUsoBDOGBz7wAwXyQIs6LRS5CaZYYEutXIVFw4S4DqAP0HnFkmn8xePJP5iKQEywUImAqJcJUAHDkZv5XjvF5c1LLkILJU5SCbjqE/m3pfMkJuFlANJAKXCSRdrMAT5X8wIaVTAutZSEh92J2D7Nv2iyWqR0JKqRW0nGqVisrQpQakjc2BCujZy8Ev9+8CUlKfCCHf+oLF9mPub7XMVFaJE1NKq1g811EM590FhUl9uwipxfhMtIC/DMwpYsZhDBILFgz9yzt1xE5W10c+SKlHrZPxPihqHMAhDAUlVT2JoUB7xIgdL0a5iitqASS2SX3WfiP0H1gTo+MaWWB4kxRIwAlbB7skNYffd4szvbHSpwiYr/8AkfdRjllTds8/JxvX+wh4ZQRUCQP+pztgv2x0ESyUIWqohJZ3IzfFW+OveM5qfb5AsiR81AfYGItH7QTNRWUS0JKA9ne74NukTlCFdEOC9DYL0aQHSASTYAOD/axuOnT7RTXw5CyTUR1CQ92w4HK92foIzPD/AGtmNelf/kkg/NNvpBqX7TIIoXKWkrZTp5huHa1/7gHtmIvGrtMMZSh1oZr+HoSgqBVUkXSoM4yTdsC9ukKXw6XItPQPDny7TSgeJLO9IJNPmz+bW0MjVSly+YkBQvWogqwBykX2DgDL94hmBKylSucpqCayedKi6pYuAXOx6DLwsU0I3ZhOJySiYpCHWnKSNwbglu3lFBYtcvb3fu8HfahqkL5/CISAQQyQSWABGc27QGVOlqUQQQ9gQzC24FjjMVUbQOJAmYCGAO9ht0iTR3uMOchsbQ3S6QqVh0ks52bMI6RSSpSrJflILgk9wfvAoWi0NQobv3KgI5EHiL2WQPN/rCjWAhk5EEtIW23H3f8ASB0nI84Kaby2/n9YdHQ0FNBplBTqWJSFhwq6scpFDi9W/QRY4/wWWlEqZKWqYFGk1FAVUOfIAADJI7RWRwNcxAWmZLdiAhZIb4SRY+blvXaxO9mtQqWEpUHWbpJJDte97cr/AEvaKKDro7YY5KFKPewPJ0yGSSpTpLkA3GPte2bxZ06ZThyoAGwyVfZv0gtqPYqYiVXLqVMBDl0gAOxcH3GBckmzRX0/svqq2oQpQYvWlmU7MokB/KDFVtlIcYxdky5cqpKUrASpJpxU73dxgOLnqBaJdIZ0oqrKC7AMCytnqBcMNu+Yl08jUIQE62WlelWKUq92bIIdPKWCqS2bgh/KBUlSVzZqJc3xUpLS5p+IG4DgsGsCQMvaK2m+iuOSlNKv0L06S6lTJgVQS7JWgjDktd7h+8T6NMoLlsDzFhyu9ndvhLde/eKMrQEJUqYCprqSlRZsuNsAj/MRa3TeHJC01KcgAjooEPbcu3fG8Fykk6LZXNRdL0/c0XEkqqLABRQCFEgBOSCR0bsYrz6yUBNZSPeIAIDsWSNrnD/zT4WE+ECmahJAoJXXUSkA2964fJYHrBPhSFqRLUV1DJqCXJGSFEp2J2OLk7yeRqt/Y4JZXBJ3pe1d/nsMnaGaoKmJmhCEhJA3JuCMlj5/9ogYImoWTNXNWAZYWoM6qg1mpbYPv6EjrNXdlJ5G5kunel3GN/X6RUkS3VXJEsJa4UBa/wAIz8295N7loOScjjclJ21ff4/6BepnFM5Ux1OmY4RMNmvygHcMzpI36RJqlrkoM26CR7hSoKCiSKuj33bBgdr5iEaorSSFVXo/4zb4Axa4c3LlRwDGhlcdmrmoWtDpfmABZWwLPs/VrRfG5JfLE68Lnw+SP8Ga1nH5gU0sqU4BSo2uWblNyHe3lDtPqZipjJUpMwfCpJA2L2NnB/mDfGtNLmKSVSwotuGKSS9IJYU+UDtHp1lNcoAFqSWClCl7dzsS52iqhOTuX2Lwhkk1KX2LOrTqwQqSAlLgFLE3yVN/1YNn+Cc7WCUxCfeDuzBSskFOR1yxgLN4gpICQpRmdFJpcP8ACT0HmImlTDPbxCixqL9TYUvvbpFE6bSZWL+Zqw1peKImpBcDo7NbCXfHR4WtCpktSSpDkXAFVVr26+RgcjTIQslWoFywGA3VzvjygjMQUipAClbgM5tcirB37w6uqGS9Eeb6vTFS0odjdlgKIDOQCkuXxa5vvaJtTpAiUkrAJKcEEKHm7bH5iNjxUSp7y5gZQuJnxJIuxtj5b+cY+eoLCwtJUoE3ORgHzxjGY5smOtnHm8PxtgKVKSDMUUlbEhIcBsl1dRmw+fX0P2R1EhSQUSPDUgPMBIIWySf/AFsc94wsuS4UFWBfr87RoOC8ZTIC0gVpIY3w4UCb5zEF2efKqNIOJSNQChSFaVQAUkykgvdwDSHG1h2i5wPRoTqZRXTNHggmolT86iQQ7BTiycW6vGT0q0KZAWHLlJoUSQAVBgA5FjZxt6x6Mz0zlTJiQlwKmagBRGEE+6QelrWhFGtk2zb+0mhSif8A0lJAUmyCHIPuulQdgbkOSciwaBuhPwkurDgDmBLA8qgHuzuT2ixNCJyQlkoKCzqBKXALkWehTYN8WipptKQBMIWlCSSVBJLuLDINIPTuxs0I/oYg1/sfNmqdK0pSsh3eksOcqSHZQVc2a/zE8c4UuXStUtMulwSgBKTdnSlqrhy5fIxiNetc53lAzCp1jnqdg/KAwNgLG77bRoZIlT5Rl6iVUUlJBXe5NNgARkuxd2x0aOzWeSzklaaamdiBe24vj8MVZC2qlquojB3bf57xuU6bTuFUhIVLWAHuFFmUQTSB7yQzNYnqBI4B/qELmyloC5ZtLUyVFJD+8SzAnF8N0dqCkm6RlkatTWTbsC32hRAqcDdQY7glj8toUJS9jUGNR7NaqWFKMhZQgsVhKqTdnS4Cik9WghL9n9ShAWqRMCSHNrpAFypIukf+QEej8GCAy65pZRVWpai4YWUCzAWwNg5N4dxjgvjSlpkTJYrIINADXuK03vl29YokdDRhOAapCTVMISAQxbJubeQbp7wyxjR8LlElpRrSVOKfhs4T1GLf5inP9g5lKEoWmvMxyr/4hmZLbXL9o1mn06NKgIApDHmFRDi5qUA75Zy+cRWOTijvh4lQxJdsqIklN0pK5rNcOEjqQ/u+bv2ifV6ukpExIL4pPKDna48j1zeHLnjC5pIJADJZyOYAblhf9cw7UT5SgtMxHKAbf22vdyBc2xY2vEmzkcrGaPiJ5mAVLBbqAwZYJOCHtsWjk7gkicXkhMpaiTMKAHVYs7C7EjLO9jA+cmVJApILuqxANnc8rO7NVd7dxD0cSQohAU4KStKFEE25SKQMBlA/+JzAU2gxk4u0QzuCBMsqKgpSUgJCiEXuKSbDmKgATu3UxlJfFVsE86U9AEE0s7OTkA2ePQFSZc5EyXMJSCkIVcNdLvUR7wI3AuB1jK8d9kpieWWtRQFAcwSAQEk1Ono2DkHs5vHJa2zvw+KtNZH2TajSyUpTNTLQxASVzUpKyGYBlPuehO20VdPMTypSSUo3BBBJYYFsOGZmMZrVCchJIUVJbmu4FJaz7XyIscK1FSjzEOkii1NzyszGxaD5ddk1hjBPlt+/qFlcQmLBSTdLpcgVGlTi2ANwGwSd4fpzM8BaZBRLMwMQoBiPiYAHmzdu8VOI6d5QUlACy1am5jdiKQ5DAZdhe28D+H65SlhBqDkhzYbOkbHLgW2hVSfGtkVGK+Tjv82FZGgmBVUyUgqSGprF+XLg2DMwY5GGeOcTmnSzATzSlJ5SlSlMejA+6xF+sF06soQoiXWgi8s+8qxt0Dki/R+sZviHtpNWZY8MSmqrQ4s55WHKxCbF4KjljJ8n37ehks0J1J6fr7FDjOqUsf0pMw3BqWq2N0qYjzLQ7gvGFprRPZQSxowRcnbIwYuzFiZ4hmKqlzE3SLFNg/22xAv/AFstICUf1KbZ6Wvb19ItxprZ0cGpJyYXm8WkhIcINPMAtLkpwWJ9DEOv4hp1JQUhAURZKAL3v0IICopLCiSsJF9iAWDA8p2xEZKKCQKSLFsj08t4Lkwty3SC3hpZKjKUukFgHck43IcNgj7RHw/ja0LCFywHuSl+3S4ZoGaDjnhLKKytJPKVXCSD82P0eCeplBcwLlFImpNRSQWU4ez9c+saLT3EONqVuP7hP/dpBUFlSSDg7js0Zz2p07hOoloUhEwmol2ffOyn2O0EZegmTE2koCVGo1lmch2s+HtjBi2jSzFeJJmVKlKDXJ5el9rhwqGmpSVDZoucWjz5GtYu9YbrS1w1mvjazbxb0c5IUgqStbkpISpIWzEsAyhkgszGJ/a/hsvTqSlEqYjcrUqpChZqVdQXd4zoZ3Jz15vnvHG1WjxJw4umG9VLQG8KYqwBClJUKlFQsabeignG5aDcnWpcEBKikjmSm+Uq8NiU1FhYWPQdM9opJp/5VIa11UgWPul+hVy2eErUGW8tC1Mc5ybEBwCBYHsfJ4BOjT6Pi1lKVUj+oWBDP03IB/t6McRe1ftEvToAUlaksUuQyrnChlNiRa1x1jMaOSlKkGYlsgEqu6SoEECx5rbWG935q9PzFDOHAqykG/zwov2foyNUzKrD/C+OIRJXMQkhII5QVCglYIIuxIBAt2hf/kc1SlLKrkuCzlJIpUkgk2Kc9xi7wzSaTRypdC1TZgJ5kOWcZIpHoW/S086TIUkGSmgM+6ioA2Ad2YkB+7XxG0inBFWZNHIoAlZU9LWIvzedWx/aNdwHiiR4oCSgLSFJUhpjHnVVQcgghJTbBxGP1WnMsuVB2ek5D32vuPkezkOH8RUhJlhTjP8A4k3zch+neF51sSTSH8W9jlaidMnCYseIoqYSpyQH2pShQHzMKLRKlcwUsA3apQ+kKB5v0Ohf8g1/igr/ALhNYOFKZwolKS9/eURi27tBDhmtncwEqUlTOXQ1Sbi+6gLHu0UZWo/pyzMmyqjapExgVBDWJsF3xhw/ld4VxpFSEpSy7ghSpdRDVPY9nt9TDI1nZXESVFM97mklKClOLXwpJz5K6RZlT5Sk0mbUQvLgOWZilPV2NjcvEXGZPirRcywtBsQVSyUqDCrALOR1F/Kjo9DMl6gMkEBJ5yopRtYJVlQvYEY7Rhi/r9D4vIKkt7sxCw6WIChuRYXEBkSZyFAFaFikgKNQKmIBBd2IAwxDj1jTTdCSUzAq6kuzlxj+7mtgEkAk5iHV6EzFJWFIWgB2qNSVWANXu0WuL3IO0ZqzWDZyULQmmYkAEJWE5FRd2UQpJrv87bQMmaDw5lSCUOE0h6SPeADly7hQYvg2MaWUmVWFKlqTNpAHM4LNVzY8TzFwDEs7hyeZSpSSSpwVAG5CQFWqSkunLZ2FRjUC6Aeg4tUQmeyCSlINIpJPMa2ZKbEEX63eCidfIUEpUlgkWUkq5XBFjvuN2bZrUKE1zCZhVKUwLoHIumhXiAliggO5T8RuPiG6LXJrpKjUCUISQKRk2IOCmmxuXyS5gXRuVE/HuFJlVTkEKkqPOkkCgkMpr3SSKmckE9LxhdYdKQZkisTQXuo3DsQRtl37Ru+M8PfTzJWnKUVylFUtbkkgOAlb8qgCQ1wzAWFvN9NIEsqrAQW3dRNsAjA3vHUslqmdEc3JcX9zRaLiqFS1WSlSxTy5BpuO1yT5EHeDc3SpVJSqYtCUksAzuwABALkEWOLB7RhNGgqmgBPIfjwyhhVn6kYwTBXRIWidXOrXLKaSlaiARayDYgsMjvmJynvsR5r0maDUcV06FIkhRm1AuCGsMXd3za2IzHHpKf8AUAgZLXfIYknfD/KLk/haBM8WSmZSLErYsUkkCoAOGa7Dcd4fxM8yaw9wUgDACRvd07vCfEvhsHxXyU9kGgnFiCQ7khQBub8pG9m/HhyeHKmKMwBKSQQrlJ5rDdr/AHgXK4zKSo11FrgAsHHoD+heNNqVagyUTZRQlJPKkAOpy2MuLkC32jpwz5RuRfFnTjcmZ7XCZJDgmkkNb3i70lLWwbxakLTPBCEqQsu7p6ZBz5AftGhm6FCT4kxIcc1zcH3iQCbG7t39YklacKNcu5XckOlRAdrMfLbMVUd9nQk729GL4hwwBZTcqIfG4N74EEvZZCeXFfuLCyDf+3o1hvBOfMBCwEOU9xbq52UnO1oanh6CkmZS+HTUF9bn3T6vE3wi+SZGXlwlyT+xak6xXuzJYL/EkbbEEnPeCS9PVSwbbmNwz3c2ItuIpaXUy0y2ADDdg75bbHWHy+JIJS1jbGenruesIvHY7SRvjsekkCPanX6jTJUaRMQo2KiXlkjJAsoee8efKlqUskhgok2Fs3AA2j2qXOK0Mjwg2CXvfNJ917/MWgFq+DqWrklgUlrJCdiCojDWbyaF8Vk47Wzk8XP2+x59wVZTOBCHYEXwRZn6Y7wR1PCV1gpcubABqU3bqQBhn39Tr5fs2usKUkAPZgNsekc13s6sElC6skhV3fucW3H0jkj4hy9KOHk7Mvr9EpBQEIqSCwopIdnsWqsp2SSWba7kJa10IqSVEhlAjo4GS/xdRsIkTIUggggKcctzs2RypBBOQw7GCGk0QYlSa6g7ArWoFJBJKlEgXyLbX6VrzFonLJG9sB6abLUprEjLZ7sX/mLuk8QKISLAWKQTYdT+v8RYXoqZgK5TS/8AvQHuQQoPd3yRe2I03D+KyZYKZRszvv8AKw72+kThhuVN0DXoZfwK+Y5OSzBy938mDW9YoalS0qchSgAylc1JYe7lnYRu0calqcCghroZIqJ3I2O5hTtZIYJmBCgT7ikhhbuGI2eOheE5b5DIwGo46kKN0+jEY7gn6wo9Kl8U0wHvIHYANCh/gF/2GMzoJip8tpHgLCSqmpJsySSpOxyLg5zHdNoZhJrAdwKSS0xQGBQaHYbkC5eNOdTUksKpSiCWLEBg60JD8uCQe7iKyuELSklE2tRUW5QAbMC6SyeUAEM7m+Y52kdQzScBpBKVz0LBCgSorNg/hlKLHqxuXHpKtZchYUozEKCWQoKAAILEgupy2Q12y0COC8enLdGpoRMlGygmpaiS5SCDysAASRd+1zK1kjmZanrFZLIBDV2AKQyjzJLjteBoNgNGuKFeGZiUqzS6gpKbE8xuA75GxPla4VxPxGKlco95JIe+DZ2c9+8OVw4TFJmLCQUq5FVo/qFRpSlTOSHtUem5MUvGlSkElJkeBNCFBdxyukhJVcgnBAwkO2wo1mm0fFkrH9NlI3bmAOHCnFwHexs20WzxFUlSUTgoJmGlKuXkUcAkF2IfIyO8ZzVcTRUlMpMxRIKjMFg6bUqekFJFhbcZirqJ03VonSEqLkpCE0MEN7oLuoIJQCb29AxNyL3tRqZkoKmS5aVy6QVEVEk1FwQUszO46EqxHnq9aUqUqQZiQogKExfMlm2JdqWu5g9rNfruaVOSlJQ6JjEKlzApLptsGLgk7kEXMA5Wg8QlEz/lAcqEpJA6BTANa2WPWFmzmySTZZkcVJBWVrckcxSFosWIDOU27feCyOHamYmXRLKgQ5UgoAFrE5WKmG0B1cECFOE7lTJSe9re6mk/fpBvTT1S3COR0jdmtYAnmuNuwiHJJ32STQ+XwhUpKvFlSyfDJBMzmD4pKUB23BAx3iDUaITQEgqSZZLTApkF2q2sRTYtmzXgnxLXFKWUusKQ4JLlTvVZ3BCnHlFHTcUSmtK0coACk09GpscEq6R0qMdbKxaiTI4LqJyClI8JBO3hqSckKBF74NstB7h/CZcqWlC+ZrGsPfdn2iTTa0M45EgPSUlJG35aJUa1FwFAhicFw1zi5+8ejj8PCOzOvRUPXw+WyQhKE0mzJAoLEOBbYn5xHqOHoUilSLWIwKTZiBs3lA/ifEzIUVrBUgixDgOOZjZ7vl7NAvV+19RaUG/uuc9Abnyb0hp5YRtS+wLCms0slIUWLkggqSTfNrZ8ukUdP7SMSk3BScAOR59Pza4//epk1JC5jGrNgwJIsfhLhoErkBSmRyqywqL797AW2+8eZkzrzE4aNbk9s2Wp1gMtxMRUVODamkkPUc1MXZn7HMB9VLCpdmClEgswsOUFs1Xs4GIrolKpZRSh+hct0+f50n0cqhnVVez2I+R9Yjky8p8jJ07sE/6XUFQuaWZybjAdj3z6el7hOlVLJJpcl6uYEPYCl89x3ghMmhWbl97l8/nlEKFubpDHH3fHSJSmqpIMpxqkX5E+jmYAi6Ulr9S/6HvDtN7QzKmWlIS4u4xkl+uYHEjtm1x+PDSwL2A/HhebQvmMuS+MTay9NBDDmENm61dRbBuwJF/LAEVyz7XjlY6G21vvCvIxXNjJ2nKl1FVjfu49L4aGJ0aSGqUoBTs9OMB0gWHo0WgoNYMekM8Ta/yMKsjT0Ta3ZzWanUFQ8KeqWgfCHVfrezbMBv1vAnXaScpT1pJ/7NSX6UgMfODBWzffEKq/bY/eH8+Q/NpUZyfptQOZJuehYjZo5p5WqEtSHSQou5JJB6/KNKABYm/pHChJ6emIdeIkjcjKjRT+o+Y/UPHI1CpKev2/UQob4iYebJZXHEpGSCAosCQXLMArySL5yzREeKzCE0koUHpy+5JJcOS5dz/OeQlSiVMpSQTSCDYhrdPzEW5c40kt6AjewbyeBPJKxnN2XtbrZhnA+IlNV+UFgyUoBIJuWG24ioniU9JoTOUkgc6UpSlqSKRWoPSQQbG79DCGpA2dQdXmA5uM5AilqJap6pi1WtcqVbCQlr2YW9IpGRlNoK6VU6UlHhTkoC5tSgkAsL3IY7i+97WMAPaSRPFCZhVNMwV1LVUQSbBOAlJNTBgLloIydXMQ6Ax2qD0p6h8EMMRaOqNMtZKZgd+ZBJSUkgJyzUkvcOOkQWTLGWxlO+wfwLjiggS1pqCTSaXCmALKNOQMElzYHvFpXEBWTJSUrPMpRNRVYAP8TC2S8A9TpOdHgUKKw9NgB7zjLAMxDEiFO4RPYqpQ9nAUXHZybEW337R13q2bIm9BpOsmpIpFSgTawYEYZsH597whxNQJBTSSXIPZxYi33eKPDNLNV/UWlSnQQQqY5PRJBF3YqCSekRLlAEoXLKKrilaaQ92pYloDUaI8PcP6PVTDMCWFKhkXfzSWt3u0QcT0Gp8ZDJK73mAGqkkgVX8/OLvBksEUg8wz7l82LXGLObiCPiIlAtMmgm7cqhzMOg87x0YsMXH5vz+ApIGzeGaxJZITSwOzObWfdt7RJq5kxEyWhaJa6kslRSXcXAcZLknfD2gv/vEuWGKldceYwGDWiQ6xC0pNNfxMSXFjdtmFvW0WWPGk1GQ3SKGm4jLMqpYSJiQWcharObEnm9evzU+cqjxZKpSkjmpLpWkbWR7zCxwGDxzU8NSfDmacFCiQCUgqsQzkG9uv3i6vgkw11ywFLAIWllBJBe5DWzb6l4Essl8odvoyPGZqp/OmsqpwQQjJJCcBtt77mIU8PWo3oB+dtz2MaFOimoKkEpIT/wBWvazjI6RGsHdnewjzcuWVu+xZXF0V5WjCCPjLM5L92IxnFusSmc22e1httDqn/bH+YaV5Fw9mwPk2cRz82+xWyRSgWa/bZvlDpu2LRDT1N9vwv9YQS4cG3yfuGNzGpgJEtsH+vpCKz5W6Qwh8kjp0+sNmWvnfc/rA/QwlK6H5QjjH1hEJIuWv2+URzEjAI6fm3+IFb2FjzMD7nteHeI2YgmrcC2LBiY54pzuPpBoBOFpJfu2/zh5mg9h5k/r3inWwsG3w145UTmz9xGsxeCw7fnnHDM7xWdhhh2/PrDFTvp8vqIBi0Zl2a/p5Q5JcBwz9RFITBn6CHrmDAUY3EKLavzP6QooqmeXzV+ghRuBgfK0qkyylJWXWmrIAfyN7PEcjQzUqpPKLBRewFTE4ulr2FusGNOlQPLLWUvSVP8Juc3Jbu77GJVySVTFGoMAUuksbEsMfCwIF+0dDUraSv6jreyjrdKSpRlmpCh74cZJCnGbjG7EdWFDUS1ISgLDVKq9AC8HeElK3ZYDsebqlgwdmycd4J6n2fTOUalPKAPhp5jSSzl3AuQLADGTBxYM0qpWve0MkmYqbIUZaSFKSkKJIfILO5A8r98RLouDrSlRlrutwWsryBcPbJt9Y2cjgctDKqWqnNyBzOMA9CRC1GlSG8OWLC5UhTWxtcAP+PHb8NKKuTSHVL6mR/wBAqWpK5cq1FgMB8vUFN6FxC1PFyeSmWSRcJBDtdJBsKgSQzbERqFTARStaQos9DhLBV7eXWBk3hKKioCvmNNgxbs2B8r94lODXYrpsFp1U0JFLqDupxcH+0g3tE/gIVqErWlSgQC70nqSXLbCDSNMghSq0pU3ulr+fXOYfI4TMW4VSEYcEfLe7bw0cMlVL8+oKINLr0U88sBTvUxa/Qn3bdM2gmJCZhtNKd7pJURsQon3fMesB9VOliYhBSaQwCnckkOFEm1LvgekFNdpps0oIWEWUCpJLi+diodb3L4eOrFaTXdewqGz+Hy1Fpl2JIMvo9gU3uPR/SO6jRmYlKpSgum1KwAc3u4tYMGOD1iuNAtNVepqUGpZJqLpe97Akm17DOYB6jWqUkFFCFyyApIUsTFFQsQki7F3Y7RpOCu13/H56mSt0HOOavVykyqFJrK7hLYAIIvtd+zPBHSe1SZyBLUKFsxe9TZAazln2G0ZbjE+bMVLShlBDhUzxJYd6bAGhTCk7dM5i1wz2UmT0OJ8pCTY0upfdwWp+sQzz5S+U6oRSWzaSdIlcsKUk84uVWUG3IFsfJ8ZEZfVAIWUJVUBg9dwd3tuN4M8V4BKlyipKiCopYJVyOBSaUizkOck+cAZiMAk4e5Bf1HX7xx5Y62TzrVkQfZ/UY7vjMclqBLqYdwL/AD2hk2aGHxeXRg/5vDSsEF3cOzj1aOdx1o5SeZqCCBens0RTZgHUuOvWK6FdQ4+kPLH6/l4yTow1J3s42J/LxLcXyGwMn1t+NDZLbh/l/iJloUMEEdPi/baMtmIymz2Jazljba2T67fNnidRfDb37x0qIJqBfqAD+GOEl2sdm3PQtGezHJSs3Y9N3fzh5Lqw35loWoa2B1sPJ8frFdA7m2Q8Z60Yso3Dgk4u32tDQOrBr/j5iHl7+TfS/WEpIzZx3eAzE5th/n+dYabOT9/0iGotchmtj7RwLB3t0Yjv6wVZh61jDRIAACGdzn8/MwyQgXIIZmN7fLP+YZMSRaxA/LQUjEipo6J+UdisfOFB0GzYIlJST4dKartbplhn5xDP0SDMCmKrWChyh7m2H/eErVUsFS82JJG73teJ+cA3IA+LIIxjNxaPpHCN9FaBqNWpRUfCBpXSwGA1/dLuxD/xF3TSS5YrdrIOH3v6u0dlyAahYODUoKIL3ZXfb5RPI06UoYqqITki9sEu5Geu8CMGns1C0+pUTRQUp3Kr9d7iJNRqOUkL933rs43NLh4ikyJlQFgkHCC573Zsw8SHFKyoFnJcgBjYg4JcYLwJR5RZrOzJMmcErpJ5QGFnwRj7xUVw5KBUsqQB8IBIIyOY4NzD5GmUgKJI3LBios9IsL2DsI7L4goAcigCHNQuT02w246RBYYy3JULbHJkSQykFKSLZLPZw528u8CJ8qsEhSBQS/RTb2F2GPWDugUhYdKQkkh2Qzedi5+zCH6iZJAUFJcoBsRbewBDbmHliUkq6DZmNVokEpFQT8TB7XB8+/p2iZeqmLHwmlrD4TYlizO23S8ENZMRMB8VJQCLKIZsOxwAWye0Df8AWIlVIQsFORMYPd3uQxYhvXtHDkxPH/lr89BGmWETEpLomEqa4CbPdnNRYEfYxRQmtb5JJVVhy5fNy145qNOVMslPNzKU2SAA5Th2awtvcxPLA/6gtYKI8yFPnfG0Rm+Z0RxKrY6Xw9IrADum9mckgsO7gMe0UJ3CZb3lrDWNSlP0IYKH07d4k8RCCR6W9NwIh1eqJHKQ2/X884nLNFDTzRWkSaREpAPhpYkXubt9r/aGKmVXN+5L/n1ivWHBP2h81aVdr7N92vEnNvs5ZTlLsdzJNgW/Px4QN2dvz6w0KNmu4sSLeXneI18rfVu/48T7d0TJpgs+Tv8Ax0jqkHDen5vFZE8Mdj03/P3hyA/MHseo+0anYSYi7NbOSIkTLfOwwC0RJmtm5OIjKntj0/N4ZfQxOZJ3Lt5j6/m8MmJc4Y7Z844iWTvg/jw5vX9f5jUEaTsoudoYoE7P8tu0PWQcj8tDZ0oBmsej2/fvGaYBF7BQPn/O38RJKUzuflEUotlgfX5w0vsz9Cfr5QtV0EnE0NYMPvEaZgcl7+URFIPT94etPbHn9oaq3ZhKL4O/5aJmAG5HkzfzFU3Nm8mh853sbfnyMFM1kip7YS/qkQo4jW2/+xH2hRrQbRpNXOlhwpVyARc824b7FsM0OCkKBFbHY7Ai3rtftGe0cialZWkE0khJmYAvcgv/AJi7JExzWUo5vhILl87/ACj6THLn2inYRk6YouFV398+6G7bZO/8SSZgKlJK9mdg2GNif1vGe4XxaZMXNkzVy/BSpQVdIJv2JLMDjreBXHOIoM1KNPMZdVBDNL2D1PZi98m9sOfNjVj0bsTildJZYtSbAqcMT+0QTtfSqlJKXYsbkbHy3jO6TWkeGJk4VFVBSFAuoGzHAS/Xdt4s6vjcuplF1JABIUCmkpqDFr2byaDzjQrNGjiCW96g2O3Pa7nckXtEus1ctqlSwqzOb5xjAszdxGC4jxbTzpQCCuWtPwqCiFUuKaiWva+fnFLRTVFClomeE/LQSpR3JJPV2sMROWeKZmvVmw4pxAoNKl+GghwLEABnBY+X/tDdFxvTYKqrumzJe9rYP7xiZUhRutaiTbP4+0EJEgU0kBgahbdgL7hmjil4uNtiXFB/inFZkxBCSCGahiCUE2PQls2Yh4DI4eaf6hISRYDBBJLdXxEqJ6iXJBt6+Xl+8MnTjgE536RxZvEc3dG8xLovaXVICQAewc/m8cn6uzPcwPmIHbyaHSkgWctHNKUn6iObfZMUJU979jDPAWkZr+/lCQhL79bj0/WOtfJN8PAfQCZEywAaOC2RvEfiBrDB3t/EKod/n+8LZiRazgA/nlEVbE22z/PWEpQAACix/Lw6jG1/ODqjCXqLM9+n+YW9m7/npD1Je/rj0iAoLv8AnSClfRiSq+4x6dRDxMD+8/l+YiBAqGfp+sSyGCc3g7MTJWHYZ6t1xaIZys5byhyzgj0x9+kMSkhTt3yOrQeLMNrOz3iZUuzkn8xEZkAuzj1h0xR3Pl13u5ubxqoJAo3A6xKi35Y/pC8sddusMO9z0drbfWBVMBJLLXJPYABvxoYFEu5v3tHPEB3/AAQ0E9oNq6MPSpWH8s/fAzEZCgbmEZp8vLeHIUOm2xv5wbDZErUMfdV8oUTpKtiWjsakAozfadS1oABpfmBNiDlxFedxeXWyE3BNwGuDZwSXPUwoUeq802jp4qwT/oSprMo2JfPXs0XhwUN6fYxyFHLObXROUmix/sKVOSpWXL3yS79fzrBdMhKgUhqRsHt0sbQoUQnkla2K5MhRLQApkBvm232hnhpwzdG2hQoWbYrbEJSQT5u2wPaJRLS1id3/AHhQok5MA1SEC7nDQ2o7fhhQoLMzqVNdgIcls9u0KFC0Y6V7t38vwRwrHQdv3hQobpmGylpIdsD6dY6RV7o9I5CjMw8JtcB/Mw1aixOwt+fKFCgelhHBVg/unP7RyYog5FP3/iOQoK6AjpLi7bm3f9YaoC2e+I5CiiSoyEJ/eJJc1uljHIUKgD5018OA21u8RylBL3J2b9f8QoULydhJTMdN8D52hhnNjDb/AJ0hQoaXQRkyY+S8Lwh19YUKEQPQk8wwAYtbZgfOETYjLbmFChjEdLwoUKJ8mGz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56292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AutoShape 12" descr="data:image/jpeg;base64,/9j/4AAQSkZJRgABAQAAAQABAAD/2wCEAAkGBhQSERUUExQWFRUWGRgaGBgYGRoYHBgbHBwaIBsaHBoaHCYeGBwjHB4YHy8gIycpLSwuHB8xNTAqNSYrLCkBCQoKDgwOGg8PGiklHyQsNC8qLC8qKiksLCwsLCwsLCw0LCwsLCwsLCwsLCwsLCwsLCwsLCwsLCwsLCwsLCksLP/AABEIAMIBAwMBIgACEQEDEQH/xAAcAAACAgMBAQAAAAAAAAAAAAAEBQMGAAIHAQj/xABCEAACAQIEBAQDBQYDBwUBAAABAhEDIQAEEjEFIkFRBhNhcTKBkQcjobHBFEJSctHwM+HxFWKCkqKywhYXJENTNP/EABoBAAMBAQEBAAAAAAAAAAAAAAIDBAEABQb/xAA0EQACAgEDAwEGAwcFAAAAAAAAAQIRAxIhMQRBURMFIjJhcYEzofAjQpGxwdHhFDRSYvH/2gAMAwEAAhEDEQA/AKvx3wDU4euXzSUjoVV1l5LecwmWUqVRVZlUHuvscC0PBmZc0CEputcsqqlWC5RSWLETFwbjqI9+zeOWStk/8SppdC5NNdRZVCtp0FSdJlTYSLXGOYcUztPK5nInK6mpJU0M5tUDagr0gVhRZ2Yd9Uz28fHlyTXzFTSsUcQ8B1mRWpo/lnUtOlUNUaHBXXZkgapBG2ozbbEXA/GGY4fXenVSXCsqq11V3K/eEAwQALAC832GGvjjxTm855dFqvllMsKlSmtgzsTKmDfl0R6k+mKjx6vSqVFFFRFKmlMuv/2Mti8m5mwk9BYDFONTa/af+HNIvHBPG1OlUq+SrmmsvVepDEc0J5aC0KJa97EDoAZnvHdJalF6RQ0KtRGzVQohqeYoQFlU3ChT+9Jud9jzZsyqUNOXZx5qIK86RJUsSixfROnc3i/bG+R4U1RQsxUHwIFLeYxYDTbY6ZubWjrhf+mxxer7fr9eDlLT3Lf444rWzfE61HKMsE6VZStMsFEuWewUag15E6cBjOjNOjHVUYuvmTzEoFUr8Q08ulptp5JNjJAHhjNqrN+z19OmdXlEDS3qAbTuAT+WGGX4Uvl0qdNVavMsy84YH4YYSALGYN97bY6SjFKuQXbOh8M4KFZ2UhL+Zz6aujzFIWrT0AAwelrCdzd7k+ENTVSgAiz09ZVDqWSQCJQDUxAO3vbCfhmc8pdK1KZXyAigldFXSJADMxVmOp5AOwSQCJJtTPszOlTSXqhUZVCo0kABvvDDEwoEmL23x52hvu/5DFKgz/ZRV2GrmUBiCZ/4oBJkkEGBb5zhjSooKQqKxI5TtuCOnU7WjCnIUVoEkVCHHKRVu/LJAkbxMWtfvhRxDjFao+gMKNMH908yqwBkiIMEgWBuR0OPQ6bJOLqthU6a3HR4tUNSQ8rTaHQASNUBY7kC5E9D/LhBx/xeWaomliElZ08oYjvHxAXEz1sNhFw/J1W8s0gGZv8AEcEJrWTpqeXUG6tpJce25tH/AOla4qZtUNQqFOlTOms1QRJJsSFJvuDGKJaq2FbCHh+ddFLU3CqCq+WSSWgTqCEgECIkmx6YsfCPCmukXAanUZYV2YzcaWBHY3KkCRH1svCuBotCmKiq1TTLtAklom462UT6YdUqE4yONpbhWVXM+EC60qQM0xJqdC5AEH5xi3tSSnlKSqLIKaoJ6ggAXOC6VADGtal9yoP/AOi/984bjhVsYg9RjcDHmPRihI0irZtE+JgPnf6YB4lx9KNNX0swfaIX66iIwx8oE3GKT4/4cxo0FDXDOZ9/y3xlsKg3/wBZFttC/wDNUP8A0gAfXCzxn4NGep66zxURG8p2ZUC6oMEAEESBucc9HhfzctR8+o9Q6XLEkiZbtcWFhjof2n1ETKUfMICggTE/wxsMKuT3s7Y4BmuJmmdJUBkN5C7g3BAEMPqD3xd/s28GVOIirXd2y9JJ01AgAZj8QWSICxciwsO+GPhB8tX4nlUKeZ8bDUo08qsQSDvBAItuBjp/2gljlVoUvjrOtNVXqNyPRbX9MFq91ujmlVlQbjWYp0uRspXy9MeWrBKtAAGxJvUsOUao69BfFz8GZV1QsyCnrCk0wdQVhazQJBUL06YR57wjToZIUBWmpDapYXLg2C7hS+gevWcaZGjmuHpTrli9FoOYp/FomJdZv2/s2UptNakK4ds6GBj0nC/i/Flo5Z624VZHqT8P4kYo3gLP1alaqzuWUAMwN9TEmD6RB/sYZPIoyUfIyU1Et3EzUqMVUlKYAlgYZvQH90eu59MRU8zqSVIIuAYMGDG8398GcRy5qKVmA1mI3jqB2nbHi5YKoUAAAQANgBh6W5PLd2VkpnzMNQiTFmNunTGYsnlYzGaPm/4mWjnXEKv/AM+iKjsKCoaVPRABNbUxMnYU8uitJm8dRjlnjDhtfLVKq+W6UBVY0GMwRAZWViJJ0aPYjvjoVbLValOtSDa5ymVpFmnSGKSzxuGNPUCf95RhT4zRMzlDRCff8PprrI+Aq4OsqpMwjKRB/dv0t5MXpmh9poQ+LagXM5nMOSHqHy0AvJ0IWcC0KNpk8xPbFJepoaV29euO1V/shapm0zDMHyyhCUA530qB5agAgA1BcmLM+0Tjm/jrg/7JnalFUZEltBYESsk8s3Kg8oY7xOKYZIuWlBKMuaEFF9pIE3O/v0BOGmV4g41aiApEgn4Z+U9O3bCjKJJC2E7kwLYsNHJoIJqU4J/iFwJt7z+owWShnpotfgjxcmUVjWVqs0GpqgaFMkMTpbZX/ii5GLDmvF2VrZapmWy1FWeaKQNWyhpqINJ+IhgwNgN5F6LSyKB6ZJhSCVjoVMkgDbefxxFppU5eDUZyIJ1MsSbaRfUY62iNycTOKfAailwNMpxytpVB968FdTCwMrziGBZtIjURa1jEY6JleJ5bykqu/mPGkOoU1EJCnQD8JWDp0gQYJtBjnfAKKwXph6caxNNGYmw1RB/hJJ7W72uqeLKIRaNMqAB94WoxUcg8wJXZhJMi9/eQliUrV0A4LkF8W+JtNFVXQzO2oMkGmyRyVUBYmmQwINluNrjCPgGf86oi1N/hVi5BK7FSCbllJMiPbFo4AvC0nUBVJvAouQsQDAAMdL/jh/l/EnCl+CmnU8tCelzZfxxTh6eMe4iSfgm4FlTSoU0YDUg0yO02+og4aI9sLB464cROoAATOggR322wFmPtD4eCdGpt4aSqbSDqLWUm0xv0xXUVtYqmiw0qc4Pp0oxWMl49yLATVFM7QzH8PTFnoIGAIZoNxecZovhhLbsSkwMZmF5F/nX/ALhjVsrHNJPS+JK3wJ/Mv54JRoNBOPRjWcezgzT1MVvxasrR92/IYsiYq/iyhC0lDERq6mW2/HGG9itPw1v2amqqSwUCPmSd8OvtJ8P1M3l6dOmFPMCdbBVAEGSd+nTCLiOWmkov8z6nvvjf7bkBy9EED4jFp7WxlKgbZD4B8Efs2covUzGWd0DwiNqa6kGNpHyxa/F3irL5dgDraughVTca4nmghTG3W+2OYfZSwHEsuoJ+CqSvSNBg/jiyeOcw1PPsyMUKBIMgGSslgd+sSZwjJLTByQatRK1xfjCtmQRl/wBn8sCA2ovJ2qVCeZnlgb32mcXNeP8AnqmX1tTVz981SxiY0Lq6sbev1xQM7mUeo1RqymozSWLbt72/LATV9eoPLNO5JneTI6nHnwnu2IbovPAKrZ2v5VWq4WOWjJ06FIgE7Wt6mJxf+A+E6eVFQISdbTfcCLLPWL/XHPPs2qDzyQY0qQfckR+WOuo8jF+LGq1DY6XyRlMasuJMatitAyQORjMSEY8xoqimcHamKa1FKLSq0qVRwLhZSnToopP7q6XaT6YoVLg5p5unXqOKdOqRUQK0nSLKzmTZwSui6mSLXw/4VwSp+w5SkrU8xTIqU6tQX10l1GgFnYqWm+xXGeNPD1FsnRerVqIaWnU1MDUQgkFgQSSq6thcmYx4mT8S09ijbixtxfiVbK06vkVbClmKnOJUO9WV5rEBde3a0i2OMeLKGmrLsGJphjpAuxA1Hv0sPSeuOpeJeGNmjWpIxRK76n1GALUWBQ/wkJSkdw18UbP8CpqudmWOmktFp6M4LE9DyrA7SI9DhWqxsN9rOf0sqXDkDtFx3/pgsZMhKcsoMNILgWLHqPbDLhvhDM1RWCUWMkaTsDDHYtAIjrtfDn/2qz9RKYFFEIQqZcC+pj69D0jF+7GWluaeU3mKi1fLVlAJspgKxMA7yLQCN98RZ6hTptT2CmQyu52nl0uLuYJBkDfFxH2X5mpWlwVTREqynmUNpsSOUlrnewscMP8A20zy01FKoiNpAOhypGkBQurTIBE3G0KIM2DQwVNCDIxl6bpm6JFLkVU+LQYcpdoG7qZJkmLE4jyD5d6w8+kUQIeVW1QQoAJYKlrdpJ7kyLDnPshzcALWptp0k6nbmaOYzpLdSLzMTiKp9l+bVQIpGF06tUnaOoEdL46eJuOwDkivcQrZfWxpajR5tJA1mI06r6Y/iuLSMIHzZNQCVE6oIvGqSeth7+mH9TwRmvMemad7PYypDEiAxi4j+5nCuh4WzVVmNOmSQzBjYaXkypvsNXrt9ULVVCpStNENBAymSYkqCDGq8mQDETjTLZZtDaWYCAgAJhxqkljItEWIIPpvhplfs2zyrDIDHMoBDAsSJmSNIidpwdw/wBnlFQtTksOUak3kzJnltBsDON05FwYtUeCu1sswU85AC01I6GNQ1E7bkR6xj6D8EVJyGXO/3a442/2YcQenBQarCzIA3cnmsRuBB+WO0+FMg1HJ0KbiGSmisLG4Anb1xZhjJK5G5JWqHD7YhrtyU/51/XE1TbEGa+Gl/Ov64YwUwvGTjTVj2ccdZJTxW/Fd3on+f/xxY0G+Kn4voDVRUWChtv8Ah/pjguwoz+VdwAqk/L1b/LE/2q+H8xm6NJMuhcq0nmCwLdScL8xlxqp/zKP+t8D/AG2sHp0VfzKa67Oo1FzHwhQZA9SMc2kBZXMj4fzXDia7aKLrTYK3mKxOqAVCA77nVFr4V5nNs6s9Vmdp3bdj8+mBUzPlsFQgKIA5RYW+pPfuceNVWSLkLvfadhb1Fxjx82RzeyFtuRtTK06YqVLMbgDpOwUe3XAdBhXZi66Su0WsdjI62P1x7UosXlmtYL6HYX63jtgeizU6xRFXQLsTMljPXr0/HAxYCVjbL16tFg6VG1L16kdo2b59sd28O8VNSmmqxIE/THBFzIp0gajHfc+/p2w+4H4zr0CpBDoI5DEEdIYXxT0+dRbvg1bbneceNhfwTjSZmitVJAO4O6nqDg0tj0o77odqtGHGYW5niWliO2PMFQGopfgPifk5SpSqUhTOXqFYEkOBKl1DHlBIIHQbYK4vW/aFq0ih0VKOoENK2I5ZOwKncbXwFx/L1PPrLA8v9n8ynAtqV6TG4vcapjoTfDvw0HctqA8trAQNotpiyxP4DHgzq0w7tlV8T8dqZUUQIL6QdKk3KoqtzSI5h1F+2FA43TqZfNOyMHqVcuE5fhCc1SNIgdBB/iGH/ivwxVq5ikFVdAimXgSsSZiJggqZB74jHgtqdLTq51LsygbufhI6EhRA9yTthmuKY6G31GvAsvpCr2Ed8WvLLipcBDAPqBBERIP8I+uHHhVKgDio7PeRq3E9J7fli2MuEZIdPmVQ3wxpG09/wxXeLq3mLEwQLDuJJ/TDvISKazvF4wyErk0BwTHEdRZwvzecZX2JXrHvbDCbYbF2wGyD9mHbEQyaiYAvin53jNcVGTzIEwumRb1JO/S2FbfagaB0EeadagkmNKzzHVHMQJsY23w/0qhrZ0otK7OgmiMbLSxR/Fv2h0jl4ylaajxzBW5VMyQxAAbYYq2Q8eZkJ+zvV1+a6/fMzK1NCV1AFAGMwwBmRNsTynGLoXq3o7MFxrmMwUpkjST0DHSD6T0nvivcQ45qOldQGn2kmIHofSbThNmPFjhjTYnl5gBEwAdQJ9r/AK4r9JqNspWCVW9jKPD8ylam9XMP5XmGoKBqF22kKzbMAY9PnfFzy+aapTos2mS45VM6bEhSerRubYoWb8WoyadQDibTBk7kA7iOm34438L8eJrbk01XWx0mFCgwSdtj69MLhhhpuDv72FLEkrizpZfGF8cy4j9qNTzqq0qSlacqQxh5BI1gglYMWB9JjbGmY8VE8wrKXAnkJJFjMAnmwONxyNpPdCIxcjqtNrHFS8X5tVqU5IEq0SfbFG4l9pdetSCIxo6gVYgCZEdRdZvcGfbCjwXxektWscw3KqiGYFpckyO5YgfPCHlip6DHJrYuter98qrBGqnHrLHr88A+M8lmWrbPXJOmQhCKSCdFME80C5aPrBxaaOVBQNTpUxUMEeYI09iYm47YqPFPE+fR6lRWDLTLKG0rpJkKdNgWGqBI+eF9Uo6feT+wLlZzxsszOFB5mki8WUFjA72wQBpCkqAWufTqel/79sEZvOLrLBQ1U2On4V6wCdhM4Dq1TrXzCN7DoIm/6Tjy5O9kD2oVeIs+dQpp+6QzH1Gw9tsb8IrNKlhJM/PV/njXL8NRwwM6j12I+X9cRZpHpIadpjlYWsf1w91KOlBWvhHPEqcpDbu2kC8DqdvQHA+XApUzSLyVmCQbIRafYkm3TAlPiUrTqVSSVEQLlitjbYEnc4KJEGoeot13Fh64UouHu/qzt1sP/DPjHM0QUpVWuBMy4gXldfwwJ/HHYPBnFalfKq9UhmlgG2kA9QBAO4t2xzX7LcipzNRXVdQWVMWInmHb+HHYstlVRQqgKo2AEAXnYY9Dpoyb1Xt4MrwaVcijEkgEnGYIjGYvNKDwh6aZhcnVqeZOXBDGSKgJqIYk2IgAi4Exi0cMKBRoIAUfDP8Ar73wk4jwFDUDsU+7nQ0SVFrWtpBB+t8QtV0sD5pphi0QNREztqsADIG/Tvj52covcO99hxUzWgVngwYgd+WABHU7YrlPjpaowaI0gs0TPMoMegBiT2HfB3F/ENCnDAsWKlbXgjYjYfvNePS2K9w/iqVGYNChlILATqIggH6fgMbGK5oLuXDIGdJkGRPT5bekYe0BircP409VlVVXQlp6nvi0UWx6ODiqNfB7XyIc3Me0/mDgqimkAdsBZzjFGjpFWolMvIXUQNRG4E7n0GPX43QBVTWpgt8ILqCfYTfFUYpOwHINJwLn6jim5pgNUCnQDABaOUGbRMYlzKaqTkVNHKw1CDoMb3tI9cc0zPHcxSb/APoeoJAUkKsrYDWCCNUkmRE2w6MXJ0kdokxD4i8L8WM1KqmsxF2oupjbdIU/JVbbriqZTI1cxV8jQFqqB5gclFFxdrSBt0kdsWTxZwTM10asmazNSou4DEIbxyKkBSvpMgXucV/wVqotUZ/8REC0tZEQTzTvYQoA3v0xLkipSSv8w4Q3SY+474WOXooVl3iKjqAtP0gEl5jY26X6YrVGtoq06jk6KbBiL7bGw+Z+VsG8Wz+ZzAINTzNDXSwg9CQIn3vhTQovXqihTA8xhBLGAoAkk94F4FzhOSL9VOKNnepOKaOhVvEaCkzrBBTUWBJUbCT2UxPWQIxH4v4iKYohSBvqKg6mBXctYiZmD0JtgBvsuoimtKnWqCoAGeoCFU/zJ0vEAybG/dVT8G1w9NKpUSeepTbUBYkSpAMmwt1PQYu6uU3DTJcl0oZssahFnmS4n5DtUW66eYsATH8IJHoP1xZMlxFTRUUkAV1nlGlS0ixIgAkiJP6YKXhmUoUwPJSorGT5qhy3pzAgXGw9MHUKOlSwXy1sFXb/AJbco6flifpZSwxae/yLen9mZI/G/wCpQ8plEdm0roeeZCSIibeuPMlwRzVbQVFOGKu0ATsUMEkXPToDt1K4zdzURH1MpMrfUbabDeO+9hiKllqhoijDI0jSWUgzMknqd5+eJsN+q5f0EYOgcsslLhfZgWe4S6kFXVmiSLrafXuNsLqvE3RgZMq2sAbBu9tzAgHp0xZc3wirSQuxNRY5jpKlR3iSCBudo9cJuK8HmmKgiFsRN43mB1mxnAOEtb22EdT0LU36cXSVnT+DeL9VDVrWq6iX0C2qJ0rG8bdcVDj3HDmyh06VUaUXtJuTPU2/snCLLAHy5pJKiQQCGiLAmbiYON0rCqWOoEJYwIAN597YLqOpc4qK47nkaa3F9GtUGY0aSAhcEWkkCO8G4MXi/pggUHNTU4CrBhdzJG5O3pGJOD051ubSevRen9+mIa2bJfVHKLAdSD37dcRydvY27Zi8NZahZrE9towK2aFcW3WR8jthnnMzqy7Ebwf1wpytJCGYdJt6jpjY8WzEC8LbU7of3WP0wXSaVJHwzb2uLe8D64Gy3D9IJneZPe+CMpSEkGyi8fXf54bNxbbQUmr2Lb4J8RNRrowmCVV13lSf03B9Md4Spj5q4dCZhaqMCQFMXixmCPSPxOPoLgHGUzVEVFtMgg9CNx/ffFXSSSbiZwNdWPcR4zHoGlGzPFgjk6OUSSpJMHqAW6gfLpbfFXzfEiLyWBH5kx7HbB3G2pvR8z7wnURVqKSF3+C46i+0X64qDZZxLxKLJEQRKmJsTEHvvj53GttxsohlXOauZjMd+p2A/v1wZxKkqChoY6mQmoIjSQxBFt7AG9/rhQgUKULQSQZ9et/SRf3xJ/tKQW/hbV8ibD1xUuODInSPCOYVkTW1gLxeBjfxN46TLVTRpiXEHmIgg9LEX2g++KPR8VFESBpjeIkifaMJquYr5jNmtSy/nupllpo7KbGCxg6T2MDbbD4ZXGS227jE/CH3jPxsM7QUU/LCU2RmcavMp1AQToDLpYEEiZ6+kY1yvhrPtmKNdKTkJdama0KgBE6yBpPrtO0XwFkfDmbz9Q5h8uwoQRVSVplikhtWqDIM2kG3zx0POeK8yNKqESminXJGokW5IEAWsJFoxaoeorXIxQTVMh43w/N000tXWrUMkJTBUbg6ZdtO+0xGK34t4c2WyYeqwqVpAI1OwFwTpIKmFI3I6bYNzPiAkQGJJkTJYnV0HUiDt/rhDxHj9RKBGYVqbFCOdlB2A/dmRf1O3W2L9DUKsGXgrGT8UZhaTLTrMmli0CCSp7agbd4vhGmd1uuoGSzktuTqiBGxggfj7YuGQ+zx83RD0StNhfVULRUBBuAAR9PpjTwPwMLmaq11QtS3VjMwRDWN1A67cwx5UcEo5K8gOLQi4BkjmMwlNiyhn0s0wRa4E7sR+eOtZlaaUhSWKaheVEUSdIG4/mIPcn3wNxLiqsjOgEqQBCgGBMmY3Ex12PTbnWe8dOtWqSIDfDMwzCRqIA2sBpt3N8ejigsCub5HYkoF3TxdQTXrfQzHrzdBtpBgXi8bE2GI8t4noVaw0c2hQ8nULkgDeIixgjqOuOb0M6tZjpIWAWhgSv8AKCBM9pjbEYqvSYVkfSVFgBqgWEEH4um47Y8nJLVlc2y3D7QnjpSWx1XM8dFQEdNwsap+GBvvYwRbEPF6GYYXQwLAKVJmLWBiJA3xTfCfidv2xVYs6sCASqjngQdgQAARAi5x0JM6L1CJ3CkyB679Ztt0w1O+T6TpM8c8XPGq7V3K5w3VSqVWemwZYAkSACAZkfExnoTt6YMqZ4m+uDB5SdrTO/bp0tgnP8bYo0sIgTvAHaDIIO3z9MV8ZCpWqfdvTp0wNoLaXBII0SPT94ReMdCOlbMfGHo49LVsmPFC4JMwCYJPaev4euKLxDjFXzKilyE1Ecuwva3Uflg3i3hTN0av3dQ1tdg6nSRMmGBPJeYvH1wdwnwJWpsKmYcBYmFIY9Lt2H1/qU90eH1Us2f9nGDVPfwL8jmqlRvJDbiWfrotMHuTbDPM5inSXQF5VGwt9TgrNcKoo/m03bVpIvEGesQIj8cC08ipZSQebbr6yfzx5ObSnp/j9T57qMUsU3BvjwGZWmugVGUrb4ZmPSNicD0KaVGkiENwAfSxONWoNVPlggKCBAuQAQSCRZQRaL4HQ+WxVYZ1sQCBt69TEWwhK+CerJeI0WGpbaBc9WI9I7dsV/8AZCPMdNUXOr6YctxYvWYKpuqrBgRvqn+uPOH1VqkoLrEmZj2ggT16YfDVjRytAOXoNUoqdXwHV0udwCcEujNcWBG1r9b/ADxpmM3TRn8u41BSvQERJHcYn/aWQlNAIEg9JntgpWdK+eDxUCEGQNR5fX+9vnjq/wBmHFF0PSJOsnXEWiFG/fHJWogJIvcQP77Y6b9l9Okq6tatU0lSOqwwMR1sVvfbffBYL9VOIKOma8ZgY1cZj27NOW1izUw6NUCAkkRcLtqkNJ0kjlMjtF8IcvwmowNSnJWShMwD2JU3BjDTIeIpprSYDSzSG0hiotMqZAHW3r3xJw7OKr1KRgKyyG2HKSVJ3AlSR9MfO9PJ6qY/fuVyt4JzFSYKR6sR+hxNXyC0B5bHVoFyZgmJAAnoTE+2DPEPjPylZEIvFwYM+/QeuBeD5ijnFL1XqcpVYH8USTJ6TA+uPWnGUom9iHgnD6maqCkhsACWImBYEQD3MAE3x3PgnBhw3LaKQNYgFmChVd2udV2AMDSu+y9dsfOuRztSk7LTIHdjNgD0IBIM/wB9RYeFfaLXo0vL1mdTFHIBeWAm9yBboOuBxuPfkbBpclmqeO6uYqFWqwFu6EafZd7X3AxBx+t5lJtBKVOnWwvF9hPtigvxurTqVKh5vM3HYzYi2/fvhxw7w/nM4B5lRaNEKG5SrlkJMkqKgJBFiD7Rj0YdVjhjqXIDmpMP8FcAzVdlrurMHUig1RlMFo1NAJ02gTY7xgz7SPDGZimzoGpoZmkQxBAPKykSbR8M7xGLXwtyjsEqQIUs40ldMkgKBs1tpnYnpIRzerMlKpV1pqGWwWZJluhtHeL27YKFyhpT2Y6GJS4ZS854wzVGiprUKlOAABUD09WnYiQDt+JnF4zApEK+hCXADNpAYqNgDdjM2vuR1nC3xLx+mKPNGhhBJuCVn4d9RO3z7mMcxbxNmXVcv5zEQKaiFGoTC85XUBt1xifoupO/HGw2S9N1J2Z4l4pXau6K1TyllQgYmx3DaTzdrzaOuOn8G4JRpgKlNXcKNdVxqOrvJHLe4AxUKPgHy6JiuFqbfDMtEwL2E2m8dsWrhK/s2WVa7s1RgGe4sSANOoC9hv37dEZYzTua+hd7LxqeSVxvx8iv+LuDQRUDhdR0nSuksAB1VoJBtJ6d8VinwyDKkt31E/iYMXjFq4jSfMMq0yCIbUzm1OSCTa7sdgAOmEvFsg1BS4bUFMGLEyD0Eg2BN/bfEOVPsd7R6HJKbyY1t32IkSmtNtaKdgIv/c484F4m0F0YgoRGjfmj90bR3m1tsK+GESVJAmYm4+Y/vphfUUTtcTJBMTJNvlGFwjTdnj9Pllhnri6aLln/ABEz0iACDBgrBO3Y2JJFzc7xgfgXEKlJW8xpm51brtu3ywn4fxFh8cG1mgAiDsSNwfXAHFa9RjBNmiwO5/pg05OWksXtHqnNSc91+uOC4P4qp6lUPB5fqDcEx2/E4aNxU9WMG/yEW7mf0xzKnSLMqBTLEBR3JsPxxc8x4WbK0lqSXbRDxPJ1t6etsMySajsevD2n1OXHNxh912/uaZiqaxFOkLADUTaOwjEecou2lCxBAAJUwCJJJte4C2xv4czqKlVR8UggdSCO5ub9T6Y1yHDKi1Hq1WAFQG0bH90+gG3zx5b92Tvtx5bPl5Nu2wls+mWy7lLN8KDqT0Py3PthTw8IpIcm95Hr1JP54Kz41aTGvSy32gEiT/vWxpmVEMARIXtvfYYOPw/XkXdIjq2VywkfDqSG1XEEwbGLXxFkEkAzpLNFrdYAx7kH0htJ/wB09j3BGxw2oZKh5JZv3RzFZJUmI+e2NlJR2Ob+QmymUEERY3Unp+hFuvfF/wCM+Fm8mnmEpGHTVUg2Ujc32EdsVahlOZwZBF0kWZDcTvB3tjqf2XcRatlqtKowdadQBRM8pUH6TP0OGQSyy0s6UtWzOb5Hw9Xgu1M8xJX2j8B2wIqVBDKCWBkkALp3MyNh67477muHq3TCrLeE6aValQD/ABAJXoDefkbfjhr6Vrh/U6kc0peLs0APv3+cTjMdLPhPLT/hJ9BjMZ6Of/l+bM0fM5bwHw/maqqyUm0PIVmsD0t19vwxYOGeFXo0q9WsXACGnoQEiqH3VmuAAQLgfjhtlMo2Ro/c5hW848geSFQkGyEgbaukk2HXC3OeJXrAqrtSRrG5UNAgmJJU9NIMRAxJJKLsoutip5r7Ml1n7xigvqAF/aAQT7YdcP8ADC06TLRakWSmaxpgOHimVVgSV0liWHX2743p+ISFVaY1RIJY33tZRa2H/hnOCiuaqFENYUK1QOGBKqjJyaTcAnmPQ8uKlmulYzfSpdjj9Wm6uxZWWSdQIjqZ+hnA+aYPdQZSJF73Pz6HFj8Q+IXzNQgKgk3BuptBMWAawlusXwmHCjo8sHWb9SsR2N5P1wzG7VgypcDvgeXzNMJWbKrVoVJU06w5XJsABB5/4bXBMX2uVWpn8xSSg8BIQ66iimLXDMzCQbbARbbvS/DnD62gVFoMy0HDuHaaYgH98kLyiDG4JHcY6Txbj5OXp1KyKegXWAFUx+4DMxbYkC8jVgZu7TE124IE8OU6FLXTzUmqBK02TW72UACeccp+I9Mc78X0c5TrIa8qFMI4qguG0kwdBkWMx62J2w/zHFx5lFkoCmhCysE6nvJDEatJEQswO2GfHF/2jlWpH9nWsKhNIN5mqYADaaXwhaeoXDAldsbjzU6NUuxynN5p6tQmpVaoBBhjYdNthbtjbiNGrRanUA0MLqSBPpY/r3x0XM+Cshk6FGpmAxzDqFZQ7lS2m76XpiLwdDx6GYGKh4o8N00QVqWYeotzoNNiVAKAlnUlATqF7DYSTh3qNz5Ct6uSTNeN6tRIKhWBU6tWowpmw0gA+pm02vj3P+LmdF0E6z8WuNJ9pkk+lsValnFI5xMfWME5Dh1bMPGWptUPYLMRGxNgdsMnkyZH7xV0/UZsLag6vYacP8QMPM8wlXaFAUQum+qOgMx229MQcQ4kehYCIW5n3J9/zOFuh0JWoGBkyGkGZuZPrOPcxUO6wT8PqPlhEl74E+oyuablwQGuJi8j26Y3ZWFzYHp6Yiq5XywGm8+n5HfG78UY7qPxwdXuhNWvdJEqxqBIm0SYnfrtb174mpimqgkySJPv1jqfphVUqEntifJjodu2OlHY2Udg3J8RRMxSqKhIpmT6xNwOmL/T8VpyuFYz0grOrqZ+VgDtGKBToKpMbNG/TvhvlgDqhixmD2FhYegGFZMmlbFWD2jl6aLjjqn5CM5m1rV6nlcrW5zIk6hIKt/u2EWxFmMi71aeuoXQmGUn6bdJ6YW0ayNmfjgbfO+3QjbAnGmanXtyxBgG09x0wrQ5T2228E2STyz1cXvwWzNUEEgmP90Dft8/64A/YtNRd+eY2gR+O/54I8P8OZ6YrVHZm6KYgCevcnfGnFs9rcU12QEH+Y7x7D8Z7YkVxloTvyyWSpgFXNaklIVpva52/HHvCKquIqM4STyidLH1EwYgGb3GA/MlmW8/53vg3hWXEEfwsCPTv+OKZVGLCUqi0OKlPUVVGIURtv16798Wj7NuJ/s2YNFlJ87SAw6QGO3Xr7RiucNonVzA7/EBNvl1w8zPhwqoIKglQ0Fo1CdyQTBOxj9cKxa4u4rgz05VbOj+JPFNPKJJg1CJVL8wG9wLe+KwPtMpc1QpU1AABNQ0+twLe5xp4rz2WrhUaqNaXIAk7bTik0x5dVNBDrMkP8Nt5E3HzxfnzSUlpqgUdUyfiAVkWoFddQnSwuP779RjMcxzH2iPqP3Y6bEgbdoMYzDVl/7fkEGVvEgEvVUu4kgiFlp5Z07Aek3Awhz/ABku5dFFMOLourTbrck39DvgbOZ4MhZxpYiN4k76gBsPTYYSIWqWUySYkCAcebCGwTt8j7M5hqlIhGYVAOUSQYBmB7yevfD/AME1WNPOhydZyGYLMb3BpTze+KtRpskAyW2Bk9bRaDizeD6MHiAYHUOH5kG/rR2E/rg8dJ0FrtUUfOVwlTVLESQCIk9p6bYY1c4KSg9+hk/nBHt8sLKJJeE/gG42IMX7W/MYjOZYsaZCtvdunznFNPahjsYZDP1C8Q/lmSdIkEn97mt22vYYsvC2V201Zg35Nz2JuPX54ptOFGgEsJmR+Q9JxZctxOpUopOwYx8M36ki5MACD6YRn33Evmy41MwRlqdJswtSJUmmdTBQByaWUCmJkEqSxGmT0wtXiJy4TyhDLs7czGP4geX8N8KqVRRzMtywF5kT1/Dp2x5mmUcpMPvMzboY7f54mcm2BJvgl4jxLzJ1tLMRqJAm5MmY29JjpAxXeLUmqUyFIkC8WJWbCO3X5YP4s5hNNl3Mfu23nc/PC+tmD/iAMDcAwQLgEiYgHY36Yfh7M2HIq8M8KGZzNOk1lJlzeyi7bbSBHzx3RsxSVdClaaKCKaIvdCOgPaP7GKHwvhqUQ1YsGqVFAbaI3IWAJGwJO8YGzPH2KxDKJPLIkes7kEEWJ98etfpLVLk9RSWOGp8sH8daGdagVQ2zH4fWINzub9I9bU+pVgyN8PuIZVq9MBCXINu5J6RFvnAEk3xXa2WZDDAqexBGJ1LW9RLfqPUe1l1G1ydzhp4e4N+0VAh5QPjPYf1OFdCoAb4tvhbPKFYC+pxIsDGmJ/P6Y75FXR4o5s8cc/h/WwbU8H5Uco1M0MdWq/YSAYme2KpxXI/s7KJ1AzuLiInrfF6eoFJAixEzCwLRJiReO22EdXhQzekBopIx1vaxgSBMSxkdYvg0rR7/ALT6TpoYvcSTXBWMzmJuPbG2VzLuPLBjURMbtPc7x6DDjPeDlDRSrA7fEImZMyJiBFhq98H5PwI9N9QrqCnXRJBI/dBN+14+u3PC6qj5j06VIV5zhSImkDU5iL3+fYR0wlrVyWXWNWiFjuAdpxcMzw9stReoxFRr3AMzYc3aDv6RgHKcKBpiwJcTqIsWImfYYlTliv1EJTcPiDaHF2amRo8tnH/KvQ+5wupKAxgHUBB+fX6YmpVGSQ4PxaNcRJg7A7iAYPpjzidIpBAKvuAL6psIHqbQcTVUqS5Eu7o1pZQFyRYhQDPe5xJQcJVaBMwPy3+c42XhzGXfVqO6r+6f4SN5G04lz/Dlp09Si4g3cEkzAMC4PoB0nBKUfhf0HQ0rZlqGZGlwhGoLtbYQNUC8SRhXmK1RUj94RcduuKl+zvAcBlUm7HpO4PWLb4fU869SoyPEKvKEuD1sZ7YHLjdWhvUbpJcEmfdRSLOWDAzIG5j4T6YEyeeAv5kD0v7fjjfimYcUVUI0kkOQJsfXv/T54VZbhzagjKSPSwI6XtB2tOAhCo+9sS6GlYRnsqz1GZCApg9ul/xnGYOSgijSBMWub/PGYZ68vC/h/kCyOtlBUYsQp2g9D12wtzmVqFtNOxJ2GyhdiD874sGaQKYTSFG2m4jeJP64BNdbKz+WDMnv7+k/phcZSi9hq3ZpVo6FASpDGPcnvPTecWHwXRA/bpEH9gzIJ7yaU29+uEGSolXZ51LHKLEW9SOuLjwiiaiV+Yq5ytfUFMggAQkkXBt0mx74PE/e5B4ZzOkWaQIsVJ6BoNj+Z+uMq0qYJNpHyH+uB6Ctpg91kdYhpHbrjVzFiQAdxH9nFjW9WNknxZNw5vMfTIWdgZv6WBi04sWVywRTYArNgDfad/Ub4r/Cg5cNTpm8rIOkDrM+3Q2xYaYcgzCmIgHaOgsOmEZ9heTbgc8G4FUcyCqowUs5dBokkRpYzJgnYnGZjhMliziAQNYAk6enMJAv6evbDHg/h5ZoFKs6wA1JQXZSGILTqEErBidpmOtkPC61FHiqcvTbl++8qKjE9LkJAB7kTiWm2dL3uEJ1yuWakKFblGoiQtMsFDTHmaDUkzBIvE4WeLcm9ZBTWm60qcSCg0qF2CkS51KRc7FiLYwFXqMpqJbXcub6BEBog8oWNpm2As3mUUsJYHaCTyLpsFJkH0nr+JQm1sBqYkp5xg2mD5ccu91BIKz1IIZdybdem2cyigLUVSksurmMkGejA3n/AMt+k7FswA9SprhhoESBcQS2qxg9u174KKVWVkLKTbmvsJMm3xG/97Uz6m6Tf2Gzyt7A+QzKaxNiGky3Qg9IImYMDa+EnjGrzqpPMoMiNpg/LDocJ8oLrcS0WA+E22bc/lit+IKjPXi8QNA3MH13J98U4s0JR0xdlEMkdGkTYL88AAGZG3+vTDLLcJKI1Rll4OlD6iJI+dsJGecEmp8GWpBtOrVqnSXZvMIF2JBMws+xxecvVp5VadAsOUE2YQzSdRvGr94DsGG8Y53SqlbgxgzP8ZaqUOzII1A3J6nb8MNg6dsYpO7Z0TL5aNTSA7gnbUVmFkRuNUnV0gT1wLWzgJ0NJZhCoFPLzwH0yGAB3jcDfCvI8QcqVLqbqACI1Uye+89INreuGHDswpqVG1sQpAvaTMwWBA7ANPffDtdjLXY84jxRQFLbEENyiLkXJ6zPXqPfA2ebRSnUEA08oBI5RsOqyAbmcHVs2q+ZpUaiJOqQIGkmDcbx6ExfAfEalIIxJ5WkKJAAgSRPQWO/64m6uOqC24YjOrVgWUpaqUmSVJYEtMC8XNtjGC+A55PPp1aqs60wdheehjqBJ+cYBzuYBWklMQCBytB37xsQJ2xauF5RDRCikHBphiRuoA5YNuaOx64gUHepi1j/AHmLHzIeq5V9QAmYA1MZt8RsLXtfBmRq0XdUrZdmADa9LHUXE8wuJXTBiQBE95WUjYFQF73g7WvF4vaeuNspnSOaNDXJ5vUzP9MJclbaJ20nsRcXrKlNk52YmQ4gW6BlMi4uYPS3qjSoUcMJJiSBJ9jb1wz4pxNYvcE3tI+oIKnAVFlZiF2IEfLb1sZw6NxVtGxe26GacQY0hf8Aha0XEH4j7k48oZ6VkabddQsfQHfEAl11Aoeh3uJIBJnexn2xp/surTZYpsysJECZtuo3Pywtx1Nhzbns+xIcyy2BBHSWE3vjMCjOv+9TCt1VgQR72x5jPTl4A0PwPquTLCBBMSWneOgB6k/PCXO5ex5PgswImCMOQ8OsyJBNu56H5YHz2d0KQiyG+K8fM+5wSXdAp70Q0s9AEElmiyAcoJiTbePkL4d5XMVANCkliHYhJMIBzEm0CN8Ksvk1XSwJJjaRpHtFyfUzjKtPSeYlnM2tYHpbYdPljEkjZtCLiOc1s5QWF529Nj63wsGWLtAuQOn4nDfi2VNNiwnn/hvHe30wbl8z5SAb6RJY6bE7z7TYTinXoWyGxlpWwDw+aSfGolpv0vH9nD1W0r5isrneDcn5yAMJ8pkWrVpphQRzDWeUnpJNpP8Ani01eHwpZjztACi8EbzbptPribNLuxUvJNkqrUhLLpYEFYJB9DEdDJwVxjjvnogZqlWqYB1adESDyzLSBI6ThdVzASkpCManVrEGZmBEqBa15uZ7wpWVV1EiSZG9vp7fniWUqAujbN0wlMRa5JAMzG43kdxGPa1IvQVl5nDCDABK3EH02+mAjmA7kkEgjcEm47+uJuG5iTp+ECx1AxEH0HcYxppX9wTb/BIUCS537sO3awt6xhbmOI7surTaSJtO09Lm2Cc+urTBhwZ9DH974IztCguWZapIUQzFYBYgiB8z+eChSpy3bNW7ogzldXyisTpZYKk2O8CLdbfKMKPOGuVEt39rfqfqcG0ay1VZHupWViZEXt9PwwFSpqQNML36k+/9cPx1G075/mdexKlVi0b7yeiz/oMetwWkQygsSzKek9evqcTVM0Fgb2E9Jiw9sQpmypZuphV6fkPXG658R2RsZtbIQZlzVqcqyWMAe1sWzJeFKJQSmlxYh2Ik2m8gRzASPlhVlFFCoGEAgnaTAItFh1326YbUOJAgMAQEibKJkiIi8kyfab49PHkxqPJfCUOLF2cyTUUFUrLAASDPlrN2AP7149LHc2188gEoDq0EQW9rydyD9cHJmNS1OcEsQO9gTpVu8A2v3nA+SKlQ1E3GnUT8QZdJmOgmYItt74djjFOxqRpla5SmVYqpEyT1EnSR2AJHtCiL4VcTzQc/wweU7yOvym49z6QVxqgwVCyWYsymBdRv7CY33wLkchrJZxyrJI7x0A33/LHZZV7iFyl2DRX59S0yYTSEE9oJntc4uGVzunKFUOlxTvFiO8evb5YpUsecQum21rE2PcbnBdFKhl50wJ5ieaCLJY6iZmJG2IrcXsJm2tkG5auy2uTvBFh6GeuNUzYIgSWNv8yeuPGzGoTMCNxvOB1I1XNhvGIasko9zlNVEssT1sd+3b26YXmqNRKkALuRygTb5dowxqww06ifY/3bCUZqKgXSNKnYHc7amje30w/ErTG442h/wHhJqsAhAKjm6kz6dyYGLXxTw8q0qZNQo/wkiYAO8L8/zwq8EU1FQushQCpJJEmQduo2xF4n42alVgziKZIBWLfPvESP6YcoqMdbuwounuY2X02FRXAjmGx9sZhMubUABtRI7ERjMJ0w8fmN0YfIRm83DioYNzyg2nrjM5nGeogGkRvsIHWx3wuzDgQkjSDM3tP+WMfNxXblUyIAImL2jGwiTJdx5SzpJCKCWnlEXJ74Cz1YF2UNJMliDAt6xdR+P5F0HWnSOqzsCCRMqOw7T1OETFdZ0sQpG7b4CMd6MoKoZepWEIQoWPimWi/b8sG5zhKtVYUQ1VKaK58yFIvBgdT6R298BZXMFZDEkbD0+mH+T4TWNI1qa8hJVogNtJNx8IB/HDn8/wDIUZNC2nVVAdKkQZOkX+X+e2JmzR5tIJMXBvNurfj8sacQApPT2hRJZL6m6SZ2ExNttsb1auqmahBFrEAwxH4TG+JskWnwY6eyM4XxJtIDXg8p69bH1xmdrIo3J7kXAO1zgXMZ/lkm0AyN/wDPvjfKVgabklDY+57b739sIcd9VA15BsyFdNVIqGG52JPY9TOHHmr5egXgGCbbiJbqb9MU2tmOYmAPQWB9wNsFUOOgWZewtvb88UT6eTSoY8cuw0rZtafKINgBqhtPeCfz9MaPVFZSjPbf+/TbEWXGrWqadTRBa0d4Pt0OAKhNGqhFxABPSTuP1xsYXsuQVG/qFZTNEEQLgkGL/hiXimZ0sDpiVuT1vYfKN/X0wLmnIqLFiYg/l/TDNKYqEAprEkSRyixn5kx/XHSSTUmdSFVHM6o7k4Lo0/MqEbKsGffqO84XPR0uVBvOkATucMs9mTBVADUIgkQD9cHNeO/5HOKv6nlYajb4AYm1zeT/ANJ+nrgTOVg+lASqA6Y2LkxzbyelzsPpgNKzqNEG1jM2k+m18ZrJMk9je234fLD4Y9JTGKge8RyxpVSmpSU/gmIgGxIB69R3wx4FkH+95hTC09d+bUTdBAYEEjqJjtfGZ2hUfRUqiVARS6kRFoWx7Aj3wcucGuoyZdSxWF0rMBSOYAdrX9BijWou0c8uwFmazMFQEnaDM8trztFsF5ahUp1Y8sVQh1FY1giLm3xCO+IG4dXcFxTfQq+Z0gKZ5lvPewvE9ME0+J1FpIpZhp1R0id1M3NoMe3phLfdipPaxXWzJaZFmaYW3Q3iYm/fE9DNuwSlJKqIWYEDr8j64M4dRoOwNfWAoaShubWAGwiCe+2FGVrQSACVMkG0x0B9dpwDtxtGXasa1gBtPpOw2xHQQEn+4PrgRKpNiTPb5/n7Y2NNgJEn+KfW0+mJtPaxVeSbiKgCAxU3NhvhLQoy/wAQB6E2nBmbqMeUyYubz8hjaii8qx636DD4XCI+KlCN+SUVPLJYHUsRzH8IGBcxWOmRsYgfPb1xtxGgUsoOkkgjcTYwO3fHuWYqsGVabSDt1jGrdKRtcNmCkfb0k48xL5S95+uMwOoD1CHiI529x+mCMmf/AJaex/I4zGYOPC+gX+SbOtLGe5/TCvNfAPb9TjMZjMfIMORnw1R5S2/u+Ok8aqEcOpgEgaJ36wMZjMHDiYM/xCj5r/Bp/wAz/kuMLnygJMAmB0FhjMZiPJ2AXLFjn7v5n88ecI3+Y/JsZjMMfwyGC3iI+8PtiHIn72n/ADL+YxmMxXD4PsU4/hQZTc/tLX/+z/zwX4iPInz/ADOMxmES/EiKl8aA6psvsPzxZcl/gL6wT6mBf3xmMwjqfgX1FS+EVZcTWvf7z9Y/LBjj7s/z/wDk+MxmOn2BfcFpnmqex/7cANSHkAwJ1VLxeyUSL+5P1OMxmKMX9h+MOqn7lR0jbp8Q6YM4MY0HrcT12xmMwUuY/UU/6jWtVIyxAJEUbQdvuk/qfrhJxliWUkzyYzGYpn8D+iLMX4GT7fzFtMbfLGjWJ+ePcZiQk7kGdOGXCmPkV7//AJf92MxmG/ujH8B7WFj8vzwJTE1nnGYzCI/C/wBeCpf7T7/3CeIf4tP+VfyGCcydvY/pjzGYVL90gl2B6YtjMZjMELP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1273" name="Picture 14" descr="http://www.hydrangeashydrangeas.com/images/hydrangeasSAfric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23828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9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Structure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905000"/>
            <a:ext cx="3856037" cy="4191000"/>
          </a:xfrm>
        </p:spPr>
        <p:txBody>
          <a:bodyPr/>
          <a:lstStyle/>
          <a:p>
            <a:r>
              <a:rPr lang="en-US" altLang="en-US" sz="2000" dirty="0" smtClean="0"/>
              <a:t>Chargaff			ratio of nucleotide 	bases (A=T; C=G)</a:t>
            </a:r>
          </a:p>
          <a:p>
            <a:r>
              <a:rPr lang="en-US" altLang="en-US" sz="2000" dirty="0" smtClean="0"/>
              <a:t>Watson &amp; Crick 		(Wilkins, Franklin)</a:t>
            </a:r>
          </a:p>
          <a:p>
            <a:pPr lvl="1"/>
            <a:r>
              <a:rPr lang="en-US" altLang="en-US" sz="1800" dirty="0" smtClean="0"/>
              <a:t>The Double Helix         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nucleotides</a:t>
            </a:r>
            <a:r>
              <a:rPr lang="en-US" altLang="en-US" sz="2400" dirty="0" smtClean="0"/>
              <a:t>: nitrogenous base (thymine, adenine, </a:t>
            </a:r>
            <a:r>
              <a:rPr lang="en-US" altLang="en-US" sz="2400" dirty="0" err="1" smtClean="0"/>
              <a:t>cytosine,guanine</a:t>
            </a:r>
            <a:r>
              <a:rPr lang="en-US" altLang="en-US" sz="2400" dirty="0" smtClean="0"/>
              <a:t>), sugar(</a:t>
            </a:r>
            <a:r>
              <a:rPr lang="en-US" altLang="en-US" sz="2400" dirty="0" err="1" smtClean="0"/>
              <a:t>deoxyribose</a:t>
            </a:r>
            <a:r>
              <a:rPr lang="en-US" altLang="en-US" sz="2400" dirty="0" smtClean="0"/>
              <a:t>); phosphate group</a:t>
            </a:r>
            <a:endParaRPr lang="en-US" altLang="en-US" sz="1600" dirty="0" smtClean="0"/>
          </a:p>
        </p:txBody>
      </p:sp>
      <p:pic>
        <p:nvPicPr>
          <p:cNvPr id="6148" name="Picture 8" descr="16-03-DNAStructure-L.gif                                       00000034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68963" y="1981200"/>
            <a:ext cx="2743200" cy="4114800"/>
          </a:xfrm>
        </p:spPr>
      </p:pic>
    </p:spTree>
    <p:extLst>
      <p:ext uri="{BB962C8B-B14F-4D97-AF65-F5344CB8AC3E}">
        <p14:creationId xmlns:p14="http://schemas.microsoft.com/office/powerpoint/2010/main" val="139475270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Hydrangea Color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Depends on the pH of the soil in which it is grown</a:t>
            </a:r>
          </a:p>
        </p:txBody>
      </p:sp>
      <p:sp>
        <p:nvSpPr>
          <p:cNvPr id="13316" name="AutoShape 2" descr="data:image/jpeg;base64,/9j/4AAQSkZJRgABAQAAAQABAAD/2wCEAAkGBxQSEhUUExQWFhUXFiAaGRgYGSAcGhwiGhweHhgeHRsjHykgHSIlJCAiIjMhKikrLi4vJiAzODMuNyotLywBCgoKDg0OGxAQGzYmICY4LCw0NDc3Miw0NDQ3NCwsNCw3LDQ0LCwsLCwsNywvNDUsLCw0LCwsLCwsLCwsLCwsLP/AABEIAKIAoAMBEQACEQEDEQH/xAAbAAABBQEBAAAAAAAAAAAAAAAAAgMEBQYHAf/EAEAQAAIBAwMCBQIEAwQHCQAAAAECAwAEERIhMQUGEyJBUWEHcRQygZEjQlJyocHRJDRTkrLh8RUWFzNDc5Ox8P/EABoBAAIDAQEAAAAAAAAAAAAAAAACAQMEBQb/xAA2EQABBAEDAgMGBQQDAAMAAAABAAIDEQQSITEFQRNRYSJxgZGh8BQVwdHhBjKx8SNCUjM0cv/aAAwDAQACEQMRAD8A7jQhNXVwsaNI5wqKWY/CjJqQLNBCxjfU+wlV1gnBl8J2QMpAyqkgEkAZ249a0/hJAfaGyXUFkLj6szDpUc6yQG8MpDx44QFgDpzn0Hr61pGG3xiCPZRq2XYrRiUQnclQTjbfG+1c5wpxCZO0qFVd1dTa1s550AZooywDcEj3xvVkTA94ae6CuZL9QOostrK34ZEuLiBFSM63Cya9WsE5UnAx+tbxjRWRvslBK26fUXp7TNCtwGkUMcKCQdAywVsYY87A71k/Cy1qpTYS7Lv6ylVHR2w8UsoypB0wnD5B43zj3waDjPBr3fVTYUK8+qfToliZ5XHiprUeG2QuSASMZGcbe9M3DlcTXZRYUy1+oPT5Lj8Os48TUqgEHDF/y6TjB/5ikdjSBuohFhV/fffjWksdpaQm4vJRsnAQHgn3z7ZGwJJHq8GOHgveaaFBKm9Q7/tLQxRXkojnZFLoAW0FgM6iAQBmlbjPfZYNlNgKvtu+0iueo/i5kW3t5IViwNz4qM2Nt2zjI+Afan/DlzG6Rub+iLU1vqX00JFJ+IGiUsFOk7GMKWDbeU4Zeec0v4SWyKRYWm6dfxzxrLEweNhlWHB+1UOaWmipUmlQihCKEIoQq3ub/U7n/wBiT/gNPF/ePehcK7J7Iur2G2fRClvGkxV1OJJGkBADEexAG/Az711pshsbjR32SAFXc/0mlPSo4lhg/HCUl5NXKZbA1fbFUjMHikk+yjTsu0WyFUUHkKAf0Fc5xtxKdOUqFT939Oe5sriGPGuSIquTgZPGT6VbC4NkBKgrnNz9K3/BWccSJHOJUa6cNyFDDI/qI1HA2ra3MGtxPHZRp2ULtj6c3yTWkc8cCQ2s7S+Mh/iSbghT7jIHPpTS5UelxadzsoAKreofRO5ZpjE0ag3GIlLbCI6vMTgnI8ox/a+Kdue2hfl9UaFa93/TGc3Qe1ghmi8BY1EjMvhlRjURnze++RSRZbdNONILVofp32C9pc3M10kLMWjMDp/LpDh9IO6g5A5qnJyQ9oDfW1IFLzvHtK+/7Sj6j0949egI6SHAwP03BH61EM0fhmORBBuwsz1Dsfq0j3OqO0dr1U8WQ/8ApFc5CZyR8kfFXtnhAFE+yoop3qn02vUlMsIilEc0DpG58sojiCPqXgbjj1DHjG8NyoyKO12pIPK86L9K7j8ZBd3KQsHnkkniGNCKQPDCrjc6ixP2X5ofmN0FjT5UjSuy2lskSLHGoVEAVVAwABwBXNJJNlMnahCKEIoQihCYvrUSxvG2dLoUOOcMCDj96lpo2hQu2uhR2NulvCWKJnGo5O5ycnAp5JDI7UVAFK0qtSihCKEIoQmLO9jlGqKRJFBwSjBhnnGQfmrJInxmntIPrshP1WhFCEUIRQhFCEUITE95GjKryIrP+VWYAt/ZBOTyOKdsT3AuaCQOfRCFvIy5jEiGQDJTUNQHuVzmgxvDddGvPt80JSXCFigZSwGSoIyAeCRyOKgtcBqI2QnaVCKEIoQihCg9b6olrBJPKcIi5Pz7Afer8bHfkStiZyULkX0r7gkuurTTTuA80R8oJC7EYVQTwB/jXruu4TMfAZHENmnn57n3qthJNqD9X7YjqJmuIZRAyqisjqpbSMsRlW4zxgfer/6fkBw/DicNYskEE19R99lElg32XcrHHhppyRoGCecYGM/NeGkvWb8yrin6RQsh3z3obFo4IYTNczD+Gg45xvjf9P7xXX6Z0sZYdJI7SxvJ+9lBNLkPaXfkvT7ZobeNWkeZpGZgSANCKAoB5yDn4x77ew6h0ePNnEsrqAAG3vJ/ZVAkE0tF1H6wXQWMJbojlNTh1f3OCu48pGDn++ubD/TOOXOLpCRdCq+vqn1E8BON9Wb8mQLZxjw11OG1goNslskYyTsOdxzUD+nMMBpMp9o0Krf3cqPE8guqdtdV/F2sNxp0+IgbTnOPcZrymZj/AIed8V3pNJwbFrm3XPqLe2811amNPHEyJbgKTqDM25GfNldI2xuf29JidExZoo59R00S7cbVXy3s+5IX7lV/SO9721nla5ZWh/HGKbdm8L8xIj3/ACjDfO1acjpOLkRNbDYdo1N4F8c+vHzU6j3USbv29ae0uLgmG3Z3YLGSNaK3BGd/6Qds71a3o+K2KWGEangAb9iR9PM+SgPNjy3Sr7ud+pdS6dKYDFCs+Iidy+GTWTnbYgccb75G0Q4DMLCyGB+p2n2vTY18/X5IBtw+Kkdyddnsus3c0ESyERDXrzgLhcnYj4qvEw4svpkUUjtO5r37ocadaY7V7xduoyzxRqou7m3jdG8xAYOGwRjjGc4/Snz+ltbhtieb8NryDx5e9DSC4ken6qVe/Vm7jDoI4TKLh04JwseBwDuSTznGx2PIqi/pzHeQ7UdOkHtyb9OAP8o1nel0fsHrst7ZrPNGI3JIwAQCAdmGfQ15zqmIzEyTFG6x97J2mwtHXOUooQo3ULCOeNo5UDo3Kng1ZFM+J4fGaIQspH9M7NJZJYjLEzqVHhsFEecbx+XKnbHJ5NdZ3Xcp8YjfRA8xd+/sVGkJwfTu3adJppJp/DVVRZX1KNP8x28xOMn0+KX86nbEY4wG2SSQKPu9K+fqjSCbWwrjqUUIWU7w7Fh6hJHK8ssTxqVBjIGVPIOQfc/oTXV6f1eXCY5jWgg77+agtulRxfSC3RV0XE6SKzESqVDYYKNOw4GDj+03Nbnf1LO4nUxpBrY2R335+6CXwwnp/pNa+TwZZ4CsehjGwBcH8xbb19Rx8Ujf6jyN/Ea11mxY493uQWBY3p3YcFx1W7tA8kUEIU6UOSwwuxLZ9TnODXYm6vLDgRTkAvde57cqdAK6n0btw29y8glbwfCSOGAMdCBR5jjOCTgb/fPNeXyM0TQhhaNVkl3c3+n8Ka3teXPaML36XzFjIiaQm2nIzhuM5GaGdSlZiHFHBN339yK3tVd39N7eSO6jaST/AEmfxyfLlGyT5duPMRv6Vqj65Ox8bwB7DdPfcbc/JFbEJfcP05trsQKWkjSCMxoqEYwcckgnO3NRidcyMYvIAJcbJKC0GlX9L+lMMM0Mv4mdzCwKqxXTsc4AxsPgVom/qKWWN8fhtGrmr/dQ1tG7Unr/ANMbe8umuZZZfMRlFwBhRjGcZ3qvF69PjQCFjRt33/0pLbKRc/S21YylJJYtbRsnhkDwzECFK7Z9fvmhvX8gadQDq1A33vm1BbdqNF9I7dVAFzcB1k8RZAyh1JADYIX1wDnkY25ObT/Uk5dZY2iKI3r079t/n7lHhjzWw7a6FHZQCGMuwBLFnOWZmOWJ+5rj5mW/KlMjwB2ocAeSZooUrWsqlFCFD6zfeBBLNjV4aFsZxnAzjPpV2PF4srY7qyAhZ/sruua/JLWwij05VxKHBORlSAo0nfODv8V0OpdOjxAA2TU7yqvjzv8ABMRSru4vqP4Fw8EFs1x4X/msrEacfm2Cnj1JwM1pxOh+LCJZZAzVx6/Uc+loDVqe2utpe26TxggNkFTyCDgj5+9crMxH4sxid2UEUrSsqhQOsdYhtU1zyCNScAn1OCcAep2q+DGlndpibZU1aai7jtGZEW5hZnzpAcHOMZGx53G3NM7CyGgudGQBzsVFJnpfddpcSGKGdHcZ2HrjnSeG/SrJ+nZMDNcjCB9/JTRWS7w76/B3kYh8KWPQfGVCuvUCRguM6SMcGut0/pH4nHd4ltNjSTdV7u6kNtaHpvfNpLbmcyaAgTxAQToMmQoJxvuCNq583SMmOURBt3detcqKUqDu+xdSwuocLzlwp4zsDgn9Kpf07LaaMZ+Vo0lRO8evtF057q1dWOFKNsVIJAq/p2GJMwQTiubCKVb3Z3eY+n+PaTRPMvh6sFXxr/qXPlyc/sa0YHTQ/M8KdhDTqrkcevdTp5VzD3nZlYj4wPisUTyt5mXSCOPd1/esbul5QLho/tFnjYb/ALFRSk2Hc9pNMYYp0aRc+UHnHODwcfFVy4GRFGJHsIafv4KKVvWNCKEIoQihCKEKt7kQm1lCwic6dom4f4NacMgTtJdpF8+SFz7s/oV5YLPefhQ0smFW1RtGxbLEnzAAeg32zXoM/LxsssxzJsNy8i+3ltz3TuI4Cj9U6P1C3ur1re38WO7UgnbYNk/1A5XJFWwZWFNBEJX6TGf8fDg7JvZrlbnsHoj2dkkUhGvJYgemo5x9xxXC6pltycl0jeOPl3SONlaKuclWL+qvS5rm1RII2kYSgkKQMAA7nJFdroeRFBkF0rqFJ2Fcym7Avdwts5zIy7lMaRjSx39cmvTDrGIR7Txx689wntqds+zuoLvHayowRgWMib528oG422xk59xUSdTwnbOkBFjsfr5/eyLCZm7NviqBbF0KrhiGBLnPJy2B7YFM3qmICSZgb9OPoix5qXD2x1GO3ngFmzCcxMX1DI8IswXGrHLc+m/ORip2fhPlZKZa06hXvoXx6ffc9lRoewr06NVvINT4bdPKo078/J/birH9XxRqqQcbc87+nuUjSe61tp27dDoclu0LiYy5WPbP5gc84rkPzcf80bMHDTXPwVd+0s03Y160csgtjERoVYQQS/8AU2STsMZ55PxXT/NsVr2tMmrk35en2E5ISrjtLqBjjthatiOZyJdQwdekZ52Xyg+p/beG9RwtTpjJ/cAK91/M70ix5qx7H7Qu4b2B3geNY2Yu7OpVhghQqgZH6k5+PXP1PqWNJjPa14JNUKN/E/6r1UOIpdlrxiqRQhFCEUIRQhJkkCgsxAAGSScAAckn0qQCTQQotl1WCYlYpopCBkhHViB74Bq2THmiFvYR7wQmcxzeRSTL1m3WTwmnhEuQPDMih8ngac5yaluLO5niBh0+dGvmgNJ4CnVQlRQhQf8AteHx/wAPrHjY1aMHOMZznGKuMEgjEpHsna1Ok1q7KdVKhFCEUITV1cLGjO35VUsfsBk08bC9wa3k7KQLNBR+j9UjuYlliJKNnGQQdjg7GnyMd8EhjfyFL2FhoqbVKVFCEUIRQhFCFDsuqRSvJHG4Z4iBIN/KTnGf2NXSY8kbWveKDuPVMWOABPdTKpSooQihCqu6kJs5wGRcxkZc4UZ23PpWvBIGQwkE79tyrIv7wsB9K5kjmnUomFXBnDHT+bg5Ok52IwAdvXO3f661z42EE7/9fh89u/K15Vlor9P97fFROpDT1hX/AIM3iXC4VHJKaWVfNjGlhzpOeKuh9rpxbu2mnkc8nbzHqnB/4KNjbyXX68euaihC5P3l1NrbqskqEK4gAUldW5Xb/rXqcHGGRhMY4WNRJ3pbYo9cY27qvt+776RHfxjiIq5wAMhnwQdtxx+ma1v6ZhscG6f7rHyHKtMEQIFc/f371Nu+6b0QSXIkKpPcGOJSASigFiVOw9l9f5qpj6fimVsJbZa2yfM8fz8lDIYy4Mrcc/RQV7x6gHVfFBKatjoOcZzrwedjtV/5ZhFpdp2Nef0U+BGRdffp6fNS7jvq5uYfCBhX+E/is+2vOwCDOxx+pNUs6RBBJrNncVW9e/72SjGY03ufvv6Km6b3JdxxJDbvoWMM5xjJySWLE84zjFbJ8HHfIZJRZND9Nlc6NjnaiFou3+4upzySshSRY9JkQBW2OrAjAO5OD/N7Vz8vCwImNa4EF10dx5c+73Kh8cLQL+/f/pT+7O77tPw/hxm18QuCJtBzjwwpO/lA1HOcVnwem4zvE1u11XF+u3rx6pIoGG97ry+KoLbvS9aaJGmGkThWZQNJBcA5bgrjJB22roP6ViiNzg3err4eXmrzjx6SaTtt3RfzXbxW8wbMjiMNjSVDNp3x7YwftSv6fhx44fMythfne36pXRRtbbgmrnvTqCmXVNGphfSV0r5iGKkAcsBgk/GPUimZ0rCOmmk6hffjn3AoGOzbY7qO/X547i4EWUkuJYy2ANQwpyq5wM5b+6nGHDJCwybtYHV8+dvQJ/Da5ovgX9/RdF+nnVZri2ZpyC6SsmQRk4A5x8kj5GD6153q+PFDMBFwQD9/fOyxTsa1w08FaiuWqEUIUe/s0mjaKQZRxhh7irIpXRPD2chS1xabCg/927XwTAIUETMGKgYBIxgn3Ow/arvx2R4vi6zq80/iu1ar3SrHt+3hlaZIlEjkkudzvzgngfAolzZ5GCNzvZHZQ6RxGk8K0rKkRQhU3Vu1rW5fXLEGc482SDtxwa2wdQyIG6Y3UFayZ7RQKZs+zbOISKsW0ihXBZjkA59T7+tNJ1PKkLSXcbjgKXTyONkqZddv28kKwNEvhL+VeNPyDyDVTM2dkpla72jz6pRI4O1A7qHB2ZZIFAgXyggE5J35yc5NWu6plOJJed0xyJD3TcvYti2n/R1GP6SRn74O/wD1p29XzBftqRkSDuvbjsixcKDAoC8YJH7kHeoZ1XLaSQ/lQMiQd1Z9M6NBblzDGsevGrTtnTnTt8ZNZpsqaYASOuuEjnucKJWR+pXTHnnsQsTyJrYSaVYgKzRZ1Efl2B3+9dfo2Q2GKYlwBoVZHNO+fZaMZwa11n73V+3Z1mYfB8BdGdXJ1Z4zqzqzjbmueOp5Qk8TXvx6fLhU+O/VqvdPWPa1pDIJIoVRxwRn1/Wkl6hkyt0PeSFDpXuFErHdrdrpNd3rXVuxAmJj8RWCMGeXURnZttPv6V2M/PczGhbA8cUaIvhvxHdapZdMbQ0+/wCny7rXX3adpNr1wqTIwZjuCSMjn05NciLqOTFWl/GwWZs8jaoqf0vpkVtGI4UCKN8D1PuTyT81RPPJO/XIbKR73PNuKmVSlRQhMXt0sUbSOQqqCSScDb5p42F7g1vJ2UtBJoLLdj90yXkk3iGNRsY48/xAMb+mGHzyD+ldXqfT2YrG6LPme38FasjHETRXx8kx3L3Pci6/C2aKWVdTFhknAz5Rken3JJHHq+Hg4/4fx8gmjsK/0VMMMejXIdladjdxNews0ihXRtLafynYEEb5HPFZup4TcWUBp2O4VeTCInUFo65qzqD1nqkdrEZZc6AQDgZO5wNqvx8d+RII2cp443PdpaqO37/s314Z/Ihc5QjYYzj3O/Fbn9Gym1YG5rlWnFkHZOXvfVrEVD+JlkVxhCdmGRSxdIyJAS2tiRz5IbiyOFgKO31Gsh/NJ/8AGasHQ8o9h81P4SXyVD3J31IssUlowaNoj5HU41BmByAQc/rW/D6Qx0bmTj2geQe1A+oV8OKCCH8rQr33bKUSQt4hVNWhCVBcA4BGff5rnflE7tTmD2RdWQNgqTivNlo2VV0TvER3V4l3NhBLpiyNgFeQNuB7aea15PTC+CJ2OzerPyb/ACrZca2NLB2/Qfytb1br0FvGZXbKggeTzHfjYVyYMOWZ+ho39dlkZE5xoBZnqn1EiMLtakGVSuFlUgEE4bAyCSBvgGunB0SQSgTf2m+D/urWmPDdrAeNvRLk7/ge3bS7JN4Rx5CBr052Jz68fpSjo0zZhYtt+fa1H4R4dxsvey+7hKIoJC8k7AlmC5AwdtRHG3rx81HUummMulZQbttajIx9FuHC2tcVZEUIRQhFCFA69083FvLCG0l1xnnFaMWbwZmyEXSeN+h4d5LE9H7RvYn8Y+AJIo9MQHDHcDWcA4GT8nb2rt5HUsWRvh+1TjZ/hbZcmJwrfc7/AMJ/rPb98Jlu7coZzHiQDGxwAdGrYg/OMVXjZuIYzjy3pvb3etIjlhLfDdx2V72V28bKAqzapHbU2DkDYAAe/HPrWHqWaMqXU0UBsFnyJvFdtwFoa5yzrL/Un/UJP7Sf8YrqdG/+234/4WvC/wDlHx/wsj0DtW4uYTI2hVNvoh9M541YG2Nxk5NdfK6jDBJoF3qt38LTLkMY6h52Um97I6hPgv4IKoEXz4wF2Xhd/fOc0Q9Ww4r03ub48/ihmVCy6v7+Kk939PYX0MdsiBzFsuFC5OrUd9uP1pOnzNOK98xNX6+iXHePDLnna0zd/Tm4CxiPwydHnJcjzZPHlOcDAztxxTx9chtxffO23b5+aZuayzdpq87FvGk/JHuFGpXwBgAZwctnb/Kmj6tjBnJ77EfYUjLipP3H0/uis28TO0ilXLHJAEusny8kshx8c0jOs44LdiAAbFf/AJrv23QM2OxzVft/Kse9u27a1smaGII2pQTkkkas7knes3Tc6fIyQJHWN1VjTyPkAcVWx9lXVxE0rmMSFUESghRpGNzpGPy7AYJ9TWk9Vx4ZBG263vvv8fVWfimMdpF1va8P09ufBAxD4niMSdZ/LpUKM6fcMePWp/OsfxL300O3ez6+VI/GR6r3qld9l9sXVpOWdo/DZPOBvkgnAHBHvnj4rD1LPx8mKmg2Dt2VOTPHK3blbquEsKKEIoQihCKEKDY9XhmeSONwzRnDAen2PB3BG1Xy40sTWveKB4Vj4XsaHOGxUXq3c9tbNolkwwGcBWPPHAq2DAnnbqY3b4JmY8jxbRatkYEAjgjIrIRRoqoitkqoUKB1vpSXURhkLBSQfKcHY5G+DV+NkPx5BIzlWRSGN2oJ7p1ksESRJnSi4GTk7e5pJpXSvL3clK95e4uPdSarSqsuOiRvcpcsW8RF0qM+X13xjJO/vWpmXI2Awjg7+qtErhGWdlZZrKql7QhFCFR3sdv1KJ4RIxVXGopsQVPHmXHp7VujdPgyCQt3I2vy+BWhniY7g8jlPWXVo/Ha0UMGiQbnjAAxvyaSTGk8ITnhxSuhcGCQ8FW1ZFSihCKEIoQihCKEKs7lnZLWZk/MEOPj3NacJjXzsa7i1djtDpWg8Wuedk9T/DygK48Fk1zeQnRpB9txjYZ3Fei6nB48dke0DQ35XUzIvEbZHtXQ9UrvKVWuRLbyNLI6jyCMtgaQVwMHVn2xUdPBZAWTNpo7381OKC2Mh4oDuuowg6RkAHAyBx+leWdyaXFPKXUKFzv6iXMi3UQSRk/hZ2YgbFv8q9F0iNjoHFzb3/ZdbAY0xmxe6zq9wXC6tU8hLpthv2P/AN10ThQOqmDYrUcWI1TePv7tMWXVpVaMNM+gSqzeYnGDv88enrVkuNGWuIaLojhO+FpBob0QrKW/PnuopGbwrssAxP5Jd0yPQZVhjbYkVmbCNoHtHtNrbzHPx3BVQiG0Thy36jn9EjqNvNFDAXmdRcszuCTpXBXSTyd9Rb9qIXRSSv0tB0AAcet/4AUR6HPdQ/toD6rT9n3N41soiMTopK5l15ODtpPquMb/AHHpXM6gzFEx12DtxX3ax5DYGyEOsccLC2t/KFVknk1hgFXUxJyOecHcAY+a7z4YySHMFdzsum+NlkFopKMzrPII5Ch1udmI4LHff71Ghhibqbew9fJQWtMYJF8fomh1B2dmaRzrGJGB3K7ZB/yqfAY1oAbxuPep8JoAAHG4Xa+mafBj0MWXQMM3JGNifmvFzavEdqFG15596jak1UkRQhFCEUIRQheEUITQtUGQEXfnyjen8R/mp1HzRHaop1BFB9wBmgyOIolSXOIolPUiVFCE3JArHJVSfcgGmD3DYFSCRwmpenxMMNGhHyo/yp2zSNNhx+aYSOBsFCWESjAjQD+yP8qgzSHcuKgvceSl/ho9xoTB5GBvjjao8R/NlGp3mvZ7ZHGl1Vh7EZFDXuYbaaQ1zmmwUuNAoAAAA4A2FKSSbKUm1kuw+3Ht0YzxpryNJ2YjA339N66/VM5s7gIia3vsuhn5LZXUw7LUfg4/6E/3RXK8V/mVh1O814bKPjw0/wB0f5VPiv8A/RRrd5p8DFVpV7QhFCEUIRQhFCFF6peiGF5SMhFJx7+w/erYIjLIGDunjYXuDR3WR7K6+8kzrPIS8m6LpwowP5T6fbfOOa6/UsNkcYMTdhye/wAV08/GbGweG3Yd/wB1F7y6rMlyyeKyIseUEfuR/N6+/P6Vb07HidAHabN73+iswYInRB2mze9/oth25O720TSNqcoCTtv+21cfMY1k7mtFC1zMlobK4N4tWVZlQqXubrws1RtBfUxGM44Ga24WGclxF1S042MZyQDVKmh+oEZYaonVcbnOcH2x+1bXdGeBs4ErWelSVsQjpnf0bswlTw1AJDA6uPQjHJom6M9oHhmz8kTdMc0AsNrP9b7nd7gTQao8JpGrByM843G9dDGwGNhMcm+9rbj4TWxmOTfdaGz72/0dpGjJMZRDuPMWByeNvy/31zpOlf8AMGB3Nn5UsT+nHxA3VzZ+SaX6hp/sW4/qHNOeiO/9pvyp3/pW8/dCi0W6VCwJwVzgg5wd/vWNvT3HIMBKzNwnGfwSVRX/AHwzxOERoZMAqTg+ozsR7ZrfF0kNeC46h3WyPpoa8ajY7rxu/gyFGibJTBYEZzjGcUfk5DtQd34R+WEPsHa172R1+TEduI3kOSXct+UE7Hf0H3+1HU8Nlum1AcUPv781GfitFyEgcUFva4C46KEIoQihCKEKL1OyE8TxMSA4wSOf76silMTw9vITxyGN4eOyzlh2g6HU05MippiIGAnzzvj2rpy9Sa8aQzYmz6roy9Qa8aQza7PqvL7tCR38RZ8O0ehyVznbBx7Zoi6kxrdBZsDY3UR57GjSWbA2PRaPpPT1t4liTJC+p5Pua508zppC93dYZpXSvL3d1LqlVKl7l6GboRgOF0Pq3Gc/FbcPLGOXbXYpa8XJ8AuNXYpUp7FJQKZRjxWckLvhggxz6aT+9bvzcBxcG9gOfK/3Wz80AdqDewHyv90mPsZirCSfOF0x6RgDfI1e4+KD1docC1nqf4QepgEFrPempexJXC67gEqoUeU7AcAb07erxtvSznflOOqRtvSzlLk7EfBVZ8IcEqV5Kj7/ACcUo6u27czfdA6q27LN0/B2UVEYMinQrj8vJcEA8+lI7qt6qbzXfy/dVO6iDq9nmvomOv8ASzbdN8ItqxIDkDHLZ4p8XI8fN8QCtv0T404nzNYFbfovLDtBpYdby5eSNNJxnSuxA/bapl6k2OTS1uwJv1Kl/UWsfpa2gCb9U3/4fN/tx/u/86b86b/4+qb83H/lWfQe0mtpVkExIAIYAYDf0j7f41lyupNnjLNPu9Fmyc8TMLdPu9Fqq5S5qKEIoQihCKEKP1C78KNpCC2kZwOT9qshj8R4ZdWrIo/EeGXVqp6N3MtxL4YjdTgk6sbY+OfWteRgOhZrLgVrycAwM1lwKT1TuyGGQxkMxH5io2X/ADqYOnSys12B5KYOmyys1ih5equLC8WaNZEOVYfr9j81jlidE8sdyFjkjdG4scNwpFVqtFCFTQ9dBuZISAqxrqLltvT9ufetrsMiFsgO52pbHYhELZAbJNUrAX8RTxBImgfz6hp/fOKzeDJq0aTfl3WfwZNejSb8q3+S9F7HgHxEwRkHUMH7UeE+60lQY3g0QU8jgjIII9xSEEGilII5TT3kYfQXUPjOksNWPfHOPmmETy3UAa803hv06628+yqbvrto7eFI0bKRq1MVMe3HmzjNa48TJY3xGAg8VvfyWuPDymjWwEHjvfyUm/6zBbJuwwoGETBYA/lIXPFVxYs07thze5/fzVcWLNO7Yc3v/KT1nrPgW4mC6s6cKTg+b9+KnGxfFm8MmuVONimabwia5U2G8Uxo7ELrUNgn3AP+NUuicHlrd6VD4yHlo3pReoddhh0amyHbSCuCAduTnbmrYsSWW6HG+6tixZJb0jjdHWuriGFpVw+CNg3ucc70Y2MZZQx2ynGxjNKIzspNhfLIq7rrKKxQHJXUMjI5qqWJzCdtrIv3KqWJzCdtrIv3KVVSqRQhImfCk4JwCcDk49BUtFkBS0WaWO7ZcxJNdzo5d3xhVy2M74Xnk4+wFdnNAkezHiIoDz/X3f5XZzWiR7MeIigPP9fd/lVlzG9vLchoWk8YHQwGcBiSPf3xj4FamFk0cZDq01Y9y0x6J4oiH1p5H397rXdo2TQ2qK+xOWx7ajkZ+a5HUJWyTkt44XJ6hK2WcubxwrmsSxKg72klFv8AwtWSwB08439t+cV0OmiMze35LodMbGZ/+T6rAyWbnX4UcoTAzqG53HO2+++K74lZtrcLXoBKz2fEcL+/0SjYy+EdKyeGZBnKkAnBwcc7DOT/AGf0jxo/E3I1V9/fvUePH4m5Gqj3+l/ff4tNbaDH4iSaDnbgnffT7ZNOH6g7QRf3ynEmoO0EX98rW9n3Rt0SORXHjyN4a4zgKFBJ9hk/41yOoRiZxcwj2QL+Nrj9RYJnF7CPZAv3m173vaSCSOWHOtwY20j34yfTkio6ZIwscyTgbqOmSsLHRy8D2lWXfb2iQxKhYi3zkZwX55/wrVHm6meIT/2+i1MztTPEcf8At9ExJ0uV7Z55FYuSiIMb6V2JI59P/wBmrBkRtnETDtuT71Y3IjZkNiYdhZPvKr7gSyBvESVnGNGx0qPXbH2AxV7PDYRoIA3v1WlnhsI0EAb35n4rQd5r/Asw39O/v+Vc4rn9OP8Ayykfe5XO6af+aUj73Kz03T30aljcRs50qQSdhydvYgZ9d/aui2ZmrS5wsDddFs7NdOcNVbn9ET9OdUjIVzqUlhpO2GIA/uzQ2djnOBI2/ZSzIY5zgSNj+i1PYMOl5NcTiTSPO2cYOML8Hg1y+qv1NbpcK8v1XJ6s8Oa3S4Eb7fqtpXEXERQhFCEUIRQhFCEUIRQhFCEUIVP1HoxluYZtQAjG6kZzz65+a2Q5QjgfFXK2Q5QjgfFX93dWrRKWDEDUMgHG4zjOD84FZA4gV2WQOIFdkuoUIoQihCKEKn6/0c3DQkOF8N9RyM53G3O3FbMXKEIeCLsUtmLkiEPBF6hSuKxrGihCKEIoQihCKEIoQihCKEIoQihCKEIoQihCKEIoQihCKEIoQihCKEIoQihCKEL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922338"/>
            <a:ext cx="1905000" cy="1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317" name="Picture 4" descr="hydrangea color chart respective to hydrangea soil 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0250"/>
            <a:ext cx="2971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6" descr="data:image/jpeg;base64,/9j/4AAQSkZJRgABAQAAAQABAAD/2wCEAAkGBhIQERQUEBMVEhUWFhIXGRgYGBcXGBgYGxgYFRwVFRoZHSYfHhkjGRUXHzsgJSc1LCwtGCAxNTAqNyYrLCkBCQoKDgwOGg8PGCkkHCUpKSw1MCwqKSwxKSosNSkuLyotKS80NSwqLDQpLCwpKS8sLDUsKS8pKikpNS0sKS0vKf/AABEIAMYA/wMBIgACEQEDEQH/xAAcAAEAAgMBAQEAAAAAAAAAAAAABAUCAwYBBwj/xABFEAACAgEDAgQDAwgIBAUFAAABAgADEQQSIQUxEyJBUQZhcSMygRQVQlJTYpGhB3KCkrGy0dJDc5PBY6LC4fAkJTM1VP/EABsBAQADAAMBAAAAAAAAAAAAAAABAgQDBQYH/8QAKxEBAQACAQMBBwMFAAAAAAAAAAECEQMEITESBSJBUWGh8AYTkTKBscHx/9oADAMBAAIRAxEAPwD7jERAREQEREBERAREQEREBERAREQEREBERAREQEREBERAjdT1BrptdcZWuxhntkKSM/LiczZ8WXk1qK/CNlVBBsVSN9ltde8BLDlQHPlJBJKjM62ysMCrAEEEEHkEHgg/KaLemUuMNWjDZ4eCoI2cHZ/V4HHygQuk62zxbqLWWw1ipg6rtyH3eV1yQGGzPHcMOPe2la3SRUo/JAtZBLbeyWZwCLPXOAMN3GB3GQZHTeoJfWLK+xyPTgglSOODggjIOPbMCVERAREQEREBERAREQEREBERAREQESAet084ZmwSMqljDI4OCqkHniD1ur/xP+lb/sgT4mjSa5LQdhzg4IIIIPflSARxzyJvgIiICJDbq1QJG7OCQcKzDI7jKgjI9p4Or1e7f9Oz/bAmyu1/VzXYtVdbXWFS5UFVCoDjJLEDJPAHrg9gMzH87GximnXcy43M4KqmRkZBwzHHoBj5iY3dFdmWwXslwVkLhUwyk7tpUgjg9j3HPfJgSNH1mq2tHDhd4yAxCsMHBBBPcMCD8xJa2A9iD9JE0nR6q60rCBggwCwDMcnJJJHckkn5met0eg96az/YX/SBMjMr36DQf0Nv9VmT/KRI/U+jjwX8M2ZCkgG21lbHOxgW5DY2/QwMmY6s4XjTjgsP+N+6p/Z+5/S7DjJNf8EdQDdPF2Mgvq7AB+r49pAA/q4Etepa8V6Oy5Oy0PYvpwELDj+E5P8AoqFr9L0ijdWiqxZsYZz4jMETP6PbLevYepATtb8S6mihLm8FxdUzoqq2UIr8UDO/7RdoK5wvJX3wLnpfWWuvtQ1vWqJQwDrtYlzaD6kFfs1/nNifDelXdilPOCDxxtJ3FQOygkA4GASJOXTqHLhQGYKCfUhdxAP03N/EwNkREBERAREQEREBERA5TUde1CvaqrlF1mnqD5ThGNGU29znewz+98pj0vrFrHSubvEbUM4spwmKwEdzsAG5fDZVU7ic59yJ1Xgr+qOSD2HcYwfrwOflME0tauWVEV27sAAzfU9z6QI/5Zd+wP8AfSV3UNc7NsuR66yB5UO5rfdQw9FHJQeZh2yAQbs3qMZYebtyOfp7yF1LVVtmrZ4zEDNa+nqCx7J75Jz7QM101dqo1bsE2gL4blVx6YC8fKD0lf2l3/Vf/WRNB0vUVqcW1qWJY+Qufblty7jgDzbQT3Mlfk2o/bJ/0j/vgROr3VIy4craoA3gbtqnsLR+krHgJ94k+XnJEnTa29kUtRgkcjeP9P5TzRdGCObHIdyWIwu1VJ7sFyfMe24knHAwOJZQIP5Xd+wP99JC6hZqbcItZrDZz5uT77nX7ifTzN2GOWF3ECJ03p4pTaCWPGfQe2EUcKo9h+OTkmXEQKLruhNSW30bvECNj9Lbn7zIO54ydnKkgHGe+roeqB1DJRc2op8IMzM/iBbN2AA/uy7iV9NoOBnnopG0JGGw27z2emMeY8fh2z6wJMREBERAq+nUqa7dO4yqF0x71sNyj6bG2/2TKD+i+4pp7dHYcvor7aOe5rzvrb6FG/lOj6d5rL393CD5hFA/zlx+E5FeoV6b4hatLFP5Xp13oCMrdVkruA7Fqs/Pg/KB30REBERAREQERPGYDucdv9IHsREBERASl6r062zU0NW7VBatQGcKjfeakhcOD32k5A/Rl1EDgtH0KyugpfpGvd6K0rP2f2bAMCpOfs/OfE3L+t7qBO10GmNdaqxBbC72AxufABY/MkZkiICIiAiIgIiICIiAkfRvkN5t/nsGcYxhiNv4ds/KSJH0b5DeYN57BkDGMMRt+o7Z+UD3XasU1PYwJCI7kDuQoLYHz4lTb8X0ZAT7VilbAIUbLO4Ra/vYDEn14ABPpLbX6QXVPWSQHR0JHcBgVyPnzKd/huqxsrvqNa1orBVXzIy2LYvHODxyMHJECdoutK+9bV8B6yu5XK4wwyrKwOCpwfxBHpM7euadfvX1D+2v+sx0HSBWXexjbZYV3MwAGFBCqqjgKMk++WPMmilf1R/AQONqs1urpWvR/wD0tbAtZqXBLkuS7DTVnBPLH7RsD9UHvLT4a+BNJoPNUhe05LXWHfaxPclj2z8sSy6McIaz3qdq/wAB5kP/AE2T+cnwEREDner6/UJqLFpAZRpd+GbaA25xuGFOTgD+ErfzrZsZzewvVqBVVkAWKVrIymPNvLPlv0fltnZ4nmwZzgZHrOWcknwRoSwNyCD3HHPI4I/jMpW9Q0wrD3Vnw2ALHAyr49HX1Ppkc/P0jS6y90VhXUdwB/8AyOv+NZlPT23ErKVl9Q1NhRhuqr+8PRrCMgf2VO76svqsX6+9B5q0BbyptsLZc9gQUXjuSfQAzf0rYK9qNu2khj+lvzliwPIJJJ/GTqzuhr01zVHw7SSoBK2H1UdxYfRh7+o575kyrUIwBVlYHOCCCDj2x3kDr+ja2tdq+IFsrdq8geIqnJXnjPY4PBKjtKevotz6kWoraZC7NgeHuX7IIWK+ZQXOBgeiAnGZaYzKbtHVKwPY5/8AmJ7K34e0T00Kln3g1xPbnNrsCccZIIP4yynHZq6SRESAiJU1/ESsy/Z2Ct38NbfLsLZKjgNuClhgMRgnHuMzMbfAtomKWA8gg/TmZSAiIgIiICJG6j1CvT1NbadqIMk/9h7knjE+OfEn9IWp1bEIxpq9FU4JH77Dk/TtOXj4suTw7LoPZvL1tvo7Yzzb+d6+0G9QcFhn6ieadGAO7B8zEYGOCSR+OJ+cC5JySSZd9C+M9Vo2GywsnrW5LKfpnsfmJz3pbrtXc8v6azmO+Pklvys19919tY+NlRjw/Or5DAse2FPHl78+uJLVQBgcASr+HPiKvXUiyvg9mU90b2Py9j6y1mSyy6ry/Jx5ceVwzmrCIkHX9apoIFrhSQWxgnCjgu2Adq/vHiQohavXijVYADeLWGIDIrAoducOQDkMB3/RMmfnuoKzWFqgoBbxFZcZOBjIwxJ48pPJE80OgDKzXBXa07m7MoHZUX3UL/Ekn1kfqPQAawKAqMttVqg58MshzggdgRkZA4ODg4xAnaDqVd4Jqbdg7WGCrKe+GVgCDgg8jsZKlZ0rQ2LZbddsDWeGu1CWCqgbGWIUsxLtzgcYHpk2cBERAq+qWJdWAtiDc+Bk8OayWZMjkY8M8jtt9e0w6J16i7FdbAMijyZ7qOA1Z/TT94fylRrfhX7NA9pTNupDE2WMn24urQIhO3dm5PQevM26g7nD6o0VmlWqUIWtJtfw7MhdqkYVFYKMnDE5GJo9ONmpfz/aqd11TvRlsXyLYrIQGO1wM2KoIbIAPY5wTjng+WaawhWUKW2jbZW+GK9xuDgh1+RY9+47zwtZYFsQV2Z5FtQRiR2+7Z2x8nJ+UiW3pXwHFW8Fdzptapm7lA2PIx9FPlJz2ziJPglP1HWrR4S11BrLN+A7CseQAl8rvG3kdiT5hIdvXHt8NWJ0oN11VjBlOGRchVcjA3nkEjOB6E8btYqisCxWqsoVmras8EKhBCMQRgqMFXH8cAyz03Taq6/DxuBLM2/DF2J3Fmz3JP8A7YwJG8ZPAjfD+taxHDP4m2yxEfjNiKR5uMA4JK5AwSvzlrI1+gRwBjaV+6y+Vk9PKR2+nY+oMrj1W2suH8JlRgviNZ4WSVDbcbSNwBHqM+wlNeq9hdSJf1NEYqd5IAJ21u+M5xnYpx27SAnxGp/ZH+rfUf8AEie6Da+9LgUsd2faTglRhV2MpwwCBc4PBznvJ9GvJtKHWq/XxB9arh/ikremdNSzGy1zTXazLUQow4YkZON2wN5gD8u4wJZnpFfvaPpdcP8AB5nqOnK2GUlHAwHH3sezZ+8Pkf5HmJZPAxs6NQxJNSAnuwAVv7y4Mx/M6jGyy1Me1jEfwfIkezrFlTiu6sEkEqyuiq+MZwHYEMMjj58EyTX1MnlqnRQCSxNZAAGcnY5PpK+mpY/kl6/dvDf8ytT+H2ZSe+LqV711P/VdlP8AAqR/ORdF112NJsqCV3g+GQ+5h5DYBYu0AEopPBOCMfOWNWvRgpUkh848renvxx+Mi42eRo/OTjG+i0e5XY4H91t38o/PlH6T+H/zFav/ADgTcNaCAQlnLbfukY/eOf0fnD6lsHFTthtuMoMj9YZbt/P5SB87/pe6sc06dT5cG1vn3Vf/AFH8Z8zvuCKWPYCd/wD0u6YjVVP6NVgfVWOR/wCYT5zr6Wfaq8DO4k8jjsMfWdnxduKafQ/Z1/a9nY3im7r726/z5+kZfly7A/OCQPnknHP4zA6llZg3mGMjaPnjjnkD1MjNpLAGXG4b0cEcDvlhjPEsU06gkhQCe8tLll9Gjjy6jms37upP596Xt4viWd+3aut/on62y6tF5C3KVIPuBuVh/AjPzM+v29TAYqiWWMDg7VIA/tvhf4EmfGP6PtMX6hRj9Esx+QVT/wC0+6TH1M1l/Z5T9QYTDqMe+8vTN/W9+6v36l+y11D94mw/wG0f+aQ9R03UJa9lPh2m2qutvEJTayb8P5VOVPiHK8cjg88XkTM8+i9K0PgUVVZ3eGiJk+u0AZ/lJURAREQERECv630431hFOPtaGJyVO1LFc4I5Bwpx85W1dBtouNtWLMPZhbLGLFXqoUneQSGDU/TafSdFEvM7JpGkDo2hamshyNzPbYwXO0F2L7Vz3Az39eT6yJ8af/r9Xnn7C7/KZdSk+Nj/APb9X/yLf8pk4Xecv1Pg09MY/mmssSx/I0JPJJ+yGT7kzO0U3nIvrcHJC2LW+M84XcAcTZ8Ia6t9HpxXYjlaKAQrKxBFagggHg/KbRStTitwGqc/Z7gCEY8+Fz+ie4/Ff1RL26yvz2NNXQCjAr+TggggjTgH+K2CbtJadP5L8DczEWj7jFmJw36h5xgnHAwfSb/zNUPuA1/8tmQfXCnafxE8bQWYwLtwxjFiK4P127TiV9W/NExqFPdQfwEw1OkSxdrjI7j0IPoQRyD8xKGzfXalDXGhPCezcuACwYDYht3YRV82394egxLXoOse7T1vZ95lySBgNyQHA9Aww2PnIuNk3sab9Peo2KTYvGG3+HYMehO0hh88A++e81CrUD9qPpZS3+ZJdRI9X0FNU4Nx/KEK5VEr37SG9WwV8oYnHl4zsGBLBOmUhtwqrDc8hFB54POPabralcFWAYHggjIP1BlBq2KXeCdQ2nrWo2KxZMsdzBgWsBytaheP3xk8SZ73gWGj6BXUysC5CAitWYlawRjCD6cc5wOBgSynFVfEerap2K+ujy2VXZvWosNhGedxPP62PSdrHJjlP6iERE40qD40+GRrtOUGBYp3Vk9s/qn5EcfwPpPh2r0j1OyWKUZTggjBBn6QlX1r4a02sGL6wxHZhww+jDn8O00cPP6O18O/9le2L0c/b5JvD7x+fp6qkkADJPAH/afWn/oi0hORZcB7ZU/z2y26B8MaLTGt6Ky5fO205cjjPfsuRnkATTepx12d9y/qLpscd4S2/LWvup/gH4dGgTxdV5LbhtAIOEXg7WbsGY4OCfTHvO8mLoCMEAg9wex+sgfm96udOw2/snJ2fRDyU+nK/ITBllcruvFdT1OfU8t5c/N/NLGJD0vU1dtjA12d9j4DfVfRh81JkyVZyIiAiIgIiICIiAmF1KupVwGVgQQRkEHggj2mcwttVRliFA9SQB7dz84HyrqnwXpOnajOpp3aO1vJcrOtmlc8BXdSCaj6E9v8b7qHwW9VJOn6jqlTHCWFdQrE42hd2DknGOe+J1vU7NO1diahq/DwA4cjGG7Bs9s+n8pyvQ9O2iYVu41GhHn0tgbe6ucqNOFXJswNxBHYA+3G2c2ec3b3n3/n4/8AVNOu6ali01i9g1gRQ7AYBbAyQPrJMhaTrFVpCo3mIsO0hgRsKhgwIyCC68H3EkaXUraiuhyrAEH3B+syWX4xc1GlSwYsVXGQcMAwyPXB9ZtiJUIiICa7tOj43qrYIIyAcEdiM+vzmyIGJqHPA5xnjvj3/hMoiAiIgIiICQ9PUXoCswUlMbqjgA471yZI3TqytSAoK8KBsByF+QMDZprtwOQwILL5hgnBxkehB75HvNsjXLtcOA7Z2oQDwBk+fB9ifT0PykmBp1WkS1dtihhnI9wfcEcg/Mczkuq6tkOpzfal9ZQaasMT4g2KU8n/ABd9hZSTnHyxmdnMbKwRg+xHsefY+kD1e3M9lPp+qtWDVYr2PXgFgBhkOdthZiFGQOeeCG+UhdS6z4i1Zs8Go2stro4O0bCyK1g4Tc2ASDxwMjMDpYlP8Nalnrsy5tRbXWqxu71gLzn9IBy6hvUKDz3NxAREQEREBK74h0L36d66/vNsxzjGGU5BPqAJYxJl1djl26FdXebRuvC2VuA7LuYeE9ZxwACpcEZx68zdp+h248Uba7BqLL1rJJQB6/CZGK+pBL5HZmPfnPRRL/uVGnPJ8K77fF1BVyfGLKu4AF/BVdpznAWnBJ7k547S16RoTRRVUSDsRVyOxwMSZEi52zVNEREokiIgIiICIiAiIgIiICReloBTWAjVgKPKxyy/In3kqRelEGmvaXYbRgv98/NvnAkuoIIPY8TRowVBTaQEwqknduXaPNnvn059pH691FtPQ1ijcVNYxjOdzqpwB3OGOPnKS3rtluqFdaeE25URrFYFVap7XyoYbs+GoA+p9OQ6uJT9M6y7LYLVLPVa9TGtSVbAVwwGSRw4GMnBB5nvUfiJKqncpaNqsearMcDPJxgCB5pNBXfZZdYivlyibhnCV+TgHjlw5z7ES3xI3SkVaawjBgFUbgcg47kH65kqAiIgIiICIiAiIgIiICIiAlR8R6m2tKjT9430LjOAVLYIJwcDHykg9cp2q5fCs9qAkEDdXv359gPCfk8cTHQddqvbaodSV3qHRk3JkDem4cjkfMZHvA50dSsa9k1dp09Xi3glXKruWvTlK/FwCAQ9r44yRj0wbz4d6gXpQWPuc+IVLYV3rDsqWlePvIFOcevpmWxUHuMyo69ragNjKHcYI5I8PPAYsvmUk9gvmY8AewXESn0GhvatS99yn2K1Z+pG04PyycepzJH5ut//AKbP7tX+yBYRKPQ9bKMa9RkEEeY4GMnA8THGCezjynsdp4N5AREQEREBI3TbN1SHf4uVHnxjd+9j0mer1iUoXsYKo7k/XAHzJJAx6kyN0XXLbUMMrMvlcKrJtbAOCrAMvBBwR2IgS9RplsXa6hlyDg9sghh/AgH8JH1XR6bdxesEsUJPIOVyFII5BAJ5HuZMiBp0ejSlAlahVGeB7k5JPuSSTk95q6vpfFour/XrsX+8pH/eS4gcr8IWnVaHT6mlvDtetfEB5R7F8j71996t5hz757S+0ev3sUdTXYoyV7gjtuRuxGfoR6gTjP6Hg60aus4Ndet1K1kHuMgsB8s/4mdf03zvdZ7t4a/1a8r/AJzYfxgWEREBERAREQEREBERAREQOXf4EqZQDgMbNUzuBhmW4XAqOeCBcOf3ZP03RrWsV9U6WeHW9ahFK7t+3c75Y8kIo2jgc9+MXMQII6HR+zX+f+sjP0vwG8ShA65LNXxncRtNlRPZ8cYJwfcetvECot64O6PVjA++zKw+RXbwfkZgvXfd9P8A32/2y6iBUXJ+VnyjbWNw8QjzODwy1Z7Iexb19PRhIXodAAATgAAct2HA9ZPiBAPQ6P2a/wA5WXCzRuWUDwie3ZfocnCP7N9xuzbTgnop4ygggjIPBB9flAhJ1ukjltp9QwKsD7EEcGenrNH7RZMC44HE9gc27261W2bPsrq3Q5OwtW2fDY9znnzYwDjG7GZYdJ6fYtt1121Xt8MbUJZVVAQMsQMsSzc47YHpJGq6YrtvUmuz9deD9G9GHyYH8JU6nqWp3XLW9Q/J60Zi6n7RirP6N5EwMbuec/q4IdFErqOs70RhVad6I/CjA3ANjJI5GZn+X2emns/E1D/1wJ0p/i/rY0Wi1Go9a62Kj3c+VB+LECSDq9QT5aFx+9aB/lVpx39Ka6ttNU35MLaa76rb0rsYuyVndtwUHlzySM4x2xyAufhXpx6d0qsEbrEpa1/drGBtbP8AaJEu+jhBRWK23gKBu7EkfeLD0bdnIPOcyFR1anX6FrdO2+u2qwD3BKkFWHowPBE9ucUJ+UhtqbA9q4JDDbneoH/E7D97sfQgLmJR2fFSVkDUVvQT4eN5rwVdxXu3KxA2sy5GcjI7yf03q1eo8TwjuFb7CwIKk7VfykE5GHA+oMCbERAREQEREBERAREQEREBERAREQEREBERAREQEg67olF7Braw5A2855XOdrY+8uc8HI5PvJ0QPAJ7EQESL1LqC6eprHztXGcYzyQvr9ZC1HxNUthrRWtfNahU2ncWV3wCWAGFrYkkjHHvAqbfhs6G59RoV+yt51GmHAPvfQOy2Ad07OPY4lt0/SLqNBVXZkrZp6wcZBwaxyPUH1nldn5ZkMClaMVsqb75sGDssxkeHtKtwTuDD0yDcAQKNvhgWMHvue5lNe0lUUBUdbMbVXGWZVyfkMYlhoOmLS1pT/iPvIwAAdipgYHbCA/jJkQEREBERAREQEREBERAREQEREBERAREQEREBERAREQERECH1bpw1FLVMcBtueAezBsYPGDjErrPhVBYbaGFL5rZdqLtBVXQ7lGNwZbCDyDwMEYiIFh0vp3gh8ubHscu7EAZYhV4UdlCoqgew5JOTJsRAREQ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189038"/>
            <a:ext cx="3181350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319" name="Picture 10" descr="http://www.is.nagoya-u.ac.jp/admin/common/jyohochi/52/YOSHIDAk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50625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Turtle Gender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Depends on incubation temperature</a:t>
            </a:r>
          </a:p>
        </p:txBody>
      </p:sp>
      <p:pic>
        <p:nvPicPr>
          <p:cNvPr id="15364" name="Picture 4" descr="http://www.seaturtle.org/mtn/archives/mtn128/MTN128p14b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908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6" descr="data:image/jpeg;base64,/9j/4AAQSkZJRgABAQAAAQABAAD/2wCEAAkGBxQTEhUUExQVFhUXFxcUFRgXFxcUFxcUFhQXGBUUFxcYHCggGBolHBUUITEhJSkrLi4uFx8zODMsNygtLisBCgoKDg0OGhAQGiwkHyQsLCwsLCwsLCwsLCwsLDQsLCwsLCwsLCwsLCwsLCwsLCwsLCwsLCwsLCwsLCwsLCwsLP/AABEIAMIBAwMBIgACEQEDEQH/xAAaAAACAwEBAAAAAAAAAAAAAAADBAECBQAG/8QAORAAAQMDAwMCBAUEAQMFAQAAAQACEQMhMQQSQSJRYQVxEzKBkRRCobHBUtHh8AZicvEjQ4KSkxX/xAAYAQEBAQEBAAAAAAAAAAAAAAABAAIDBP/EACIRAQACAgICAgMBAAAAAAAAAAABEQISITFBUQMTQmFxIv/aAAwDAQACEQMRAD8A2qdIoxoI0qjqy4aw67ShlKEdrwEA1YQKj0anZofigFX8WCs0ulSxnlWp2afxwo/EhZjqROFU0Hd1aLZqt1IKKaiwhSc26Yo1HLEw1EnqlRClVfKmmim7R8OUF9GCmgVZzJVUKw6LoTTSgMpJhrVSHOcqF6IWqjwijBWpUKg1FXUFJlxVEE+yFKVpEozStUzZlrQrtshNUhyCmpJVAFdygBFB0oT3EIhC55CUC2qSmKZQ2QuUl3ahcHcoT2KA5VIT4wUJctXJVCygvddc9yq4FdnndUeofiFIHK5UGVGtVtiliIwKSGNU7yjMhWa2UoFr/CNbsiNYFBpqSnxAqmsEOtTKUc0oo2fFYIg1IWSZXAlGsHZsN1IV2akLHVSSrSDs2KurCXqVZSDET4izqYzFNMlUNEo1KspfUVq1sqxWDUE1lIrq1GxwCyq16AKyj4qNVsaeVWUL46n4iKNr7lWo2VTep3KoWvTarIe9V3SVUrXN1L7KCFV4lRVkKFQz3XKViOiFXhVY6ylhXoeZ3hQ0K7VDW3RMG0PEIjVUqwcFUrTtRA6Er8UokEoMC/EUsqwquAaEOm0kzFlmyLUrKAAeFcvEKrASqLKr9OgO05TTHxZEbUWgW+AALqfgtRqoByqii3urlcK/Capp6ZpQ69Psg0Q8KRs6WFV1JDNQrm1Cqhbn6dCdpijlyE9zpVR2DcwhVLSiGv3XO1YRMG0UqRRHsIQR6gAq1PUZ4RwrHaFchLs1UqDqB3VwrMQpZYpenqAjsqBVLYdxQXEowfZQGqmFZU0SuTSlFQbklwrsQTPNlX4pEWXWXKDTiupgrmVsSEQ1O6DS9Oha6jY3ukK+tKAKx4UmsQ0KlSsALLPlxgBP6enDb5RJWpsm5V3VZsFWkSU1TYOAhAsoWRRRRA2M8Lqj5CqVgvYBhI16kFNVneUvUYDcJpWXq1zwupV5HlTUCE1nCUMK6u3UcIUBQ58YCQcCt8JKsqyjfEjlVJSqXcIdOqeUwKiKGCLoJN4BQhSCfNNpwhvogGCiantM2ppZwVma6jVb8q9IKTV1KlJhE44yuXj2fHKf0mjebuK9H+HaDhS6k3hY+uLajJmNpwmKSM4t4uiNAC67M6q03QUz8YJJtUl22PqiU2clFwjC5UDh5UqVgtYCZQ9TTJMAYlAoVzPjCIazsDIIlLIul0/dMPojlK/ELXSbLqj854URq9MERZKikRaEbaLeytSYO5PZMgBov5UU2um6hzDuJmFei07s2WWmlp2iFf4oBQt+0JX41/dIOPrSly+2UP4xEzhUa4IS76kj2VA4+ygeFBqmcWSnVCDhSG2UtHKkNmbFbxxynqGZyiFYlQWjCNSc0C4J+6U9S9Tp0os4uPDf8rp9OTH24gnRHdMo7qZHlZND/kbC6HMqN8xuA9wLha7NSx/yODoMWvf6LE4ZemtsfZinhEISTtYwH52zyJmPciQE3SrtcJ/sftCZ+LKuh9mPt1SpBVK9QEeUXT12OktvFjwQfYq7aTTdc6mO3S7JfiQBhXZqzwLpxlETgKW0RKKVlTXPIug1TLbm60GaVs3Uu0TJwszEtXDI0mlM7pTAEnK0m0gOEGuyDaypxVhOp7folKmoN4xyq6nUXMldo6Zd4H7/AO2VStQ61o/KfouTDtPT8rkVKuAaLxt3dv8AwFDHzJP/AJMoGoqCZAu2L885HIuAgs1xL9roEzxGN0/WYv4WtmaaDq31tN1wqHb+6ownEYC4U8eLlKE3QfMI1PEpc5nKN8WeICks4Cx+6uQADFkoXxPi8Wx3JOB7qlLUveRDIHJMxHcGxP2AvkotUefUJgfqqgQPZSBf+M/ZUIM2wFIOZz3Vw0TZWps3FANZzAZA5uBMDge66YYTkxlnECEXzngSUN1cNsXDmwF/3skX6hzg65if/HvCE1ljfP6T7LtGEQ5TlMnfx0xa8zJvjFpt9ymxXJxAAu6LXjmOVm0KURNhf/HthY3revEljDECHEczEN88fcrd0zVtnV/8gDCYdutngG+DFxjx5XntTrC97SZMnc49rCB4uZWDXLt5aHwRfuMckm6cayo1smHCxkA49vaf0VtKqGnomfFdTZUJ2v3VHxbcwEBrAe12/SU96zrPhtDKQ+GyDZsNw07Gz2m59l56j6iWlhHE0/uG7f2Wk9zntLSMm5PfIIP+4WZzajFljWU/hn4bnirTLfibhALXWyYkh08Yv3KN6X669hIacgGTcjMxPP8AZJa/SmIc+09hOIP6ASgMYGthoPck8/VZxymDlES9Z/xbUu+Pd+6Q4RzGf4XttO08ryH/AAv0t7T8epADmkMaMwSOs9rC3uvWPrkjpbK4/JnEzbrhjMQadTEKxpD6oOmLo6rePKmrVHdZaWZWEq7X5PCzX4kSrh8NzPdUSpgwasSReEKpW3XOUvVrkCWifZVoV9w7d5UBnUWQSInylqlc4abjt/vhHsk62ogHaL5lEtQq6oTkFQl2+pdzf2KhV/tLPFQEGJAABvAJBgjzYH/ShmiGkwQ6AHX+YdV9tsSmn4APyDqi87rznMZnypotbeAOqIJF79geMLevhiJ8qDUdUCxzYyYnsf4UnUOcbDM5sO4v3sQr0KDGm0FwJIINjPBHlB1upIENE8eA7sR2H8rPUNXyYdqQwdTdoIJBm3sT3wUM6wmzBLpgXEXAM54lZVN9Sq5wB6QdsGeq1zHIiE5SoOY5vTbbYWB7gDjdPHssmDWlpbSS4hxyf6Wnue58/YBPVNojqA73/wBhLadsQ5zHSJEOsASYEd0lrKocS1wc1xcdl93V0gNAuJMHHJH0L9NVbSOqYJG4SD59r/WytvDbzaCZEmwEnHi6xalR+3pIG0WmMfK55O7MAX82jims9SLWkBwiTLu25sAkiJIJJxyPZaiWdV9Z/wAhaxxAY4gj5m5A/qgjH9wlPRP+RbiKNaGuuQ44dfmcH+3CT03qfU5rIDxuaT3B/N+kj38BV12iY9jS8NcBIsGjZdvUXNPfjv2hdYzpz0t6F+r0zW7y9gg9+Zgk/uldT/ybTMcGsh2TDbkm0YvyVjP9LZSpy53SZI3MDzIETuETMAxfKz6+lrOAc002FpEQMki2cyD+qvvH1HfU/wDkNRwIFMsDjYnzEN754WHQLnP23A6XFwBdDWk7jHNz+yLWoalxDnlph1hNjtvaBzCP8EsEOaWu5LHOJaThhGDFhgrWGW8s5Y6wZ0tOgJdLHkSTJhxPm5A9oC0m6gOacc5Im/OR2H2Xny5ziN0dPMDdEdjO1aFN47jsBN5Iv+g7BehxYfrjvg1Jg7XgyLfNa4P9/wDKq31uWwS63+gG/wCvlaPqNMVHzEQPyzIkwSewgAdlRmicwQQReZJMeb8G68uef+qejHH/ADZLS6x9V4ZTZvc7ANzbnsB7leno+hCi0VNW43cAGtuJMwCecePqszSNfTO4nYZmW9BiTcwL383z3WlX31BFQuqCRBLpscczz+p7LEy1EPTaX1uhAs8jE7YAi0Rxe3un6frNLdtBiDe4jAMzN88LyGipM2ANMdQJmR1bidsfm6Qb+6k6U7wS8nqBbMgY2j62/WFnpuHtKtSbgiQeD/vZVrU4jmcrM9P2gtP/AEuve/gEzyR27BaJ1FoLmzO3IE2m0p58ia8BvsABYSpqMgE54j+VepViAbmJAAkmRIjvhLHXi4AMWkuaQ3yQebKmFBykZucgY7+yG7TbrxHdKs9UDhO5rCD0i8yAZ6W3tEjws0+kVKlQVWamptsNpd0giTDS2AfrJ95SDGqpvB6b/tC41IA3C/2sFr6Z7rAsvEujAMwL4QdTomug7SDa8Yve3CqTGOtpi0Bcnz6OO7f2/hcmpVwgAlsZMz3E2Bg4bAn7KXtEhxdLQb7QGnFjGeP8Kmq1u1u5u0TLRtZzN74k/wBkOmWfMZMwZInqF3cQFicpajFA9QpAwJLh0yLxyATabzhBf6jScS07xBlx3ACxPURBItwo1Wka90zUaHCQNzdlm2DhcyMdvbAlmiY0EMBBjqL3HaCSDMcjtj6qnJRiPpa7XBwa4bQATtbMi09R8A5vKYp0HPcCJmIBbZu0uMNBIuDJB/7cKNO1ltttouCPlaASQ3xEGeSQqN1haSYc5seQIgkCBAFsz+yz5a8GXENYWAAnqJklrZGQDM2aZJ91nM2yYJqOYIdtAgWa02mxEtEeQeFavqH1HOp7QKdgcTucHAEZ3flsRwopenhlmkkdRgwLm56otz7ZsmvQv2X0moLxLgWhp2CpVkWkRtaWjkSSJueUDX0HVOgFpDpAJDdpdudG0gGT1X/ytOnULNp2vgiAYYBtbaS4CCY8feyB8MR1GXZsDewO0PIIixknx7glp4+l6LTaSDufVJgkbsGbCDbAzey126dwa8tcIbZodIJJPgzIc4i8iZtdbgdwGlzQXAAdNjO3805PYfwrjUvFN25zYNmQSHh14cT2EdzaMpq2emHT9NdUj4oe2kJN32LpiwaDaCDfvCZpUm0muptkTEbYD7iwO4FsnzOR3R20wC41GAlrh0t3D5iJfMDPVkTdLPrQC2DtmCRf5vIkA+/9oz210zPU/UmmzWlpaS0mXdVwRHViMm+TnjOfqXPEGQf+nB5wcIer1LnuLjyYFjgYVG1HnAxcz7EWXr+OIxh5PknaR26cMAJ+Y9+PM98IvxDtsJmwvMeb+ED4+2ZM2gGLAEXHvb9kx6TRc43YQCTG6OMnxy3ie61nnERwMMbnkyKAoy00i4AAOe68ufAk42gknqhalCNw3CJEbQcMIhoAAjmbe6HQ1PwtwsJALHAfKWiQ024lwkHPiyj47X/DG3a5zd5LbPb0uMST1GXd7mcyvF5euOhNVRgh0hzR2Egw4gZ48diMIzQ4sa0GBz+bbBuHA8XtzB8oLX7SS/cQ6HEOaIbMtkOkGbdsJltDc8kCW9hcNdMk/q05M29g8jhw0jS07JDj0wSIJHAvM9RaT4UMrFtSHzA6YgO3mCB81+3j2TmkeWtmS4NEtbNhNjIN3SLWEXnuqS1zC5xIIaQTkkjjpF7bRJP9g+F5B1bGgNDAIYDi/UW4N8GYngj6qNMRdu+HgmwbLRMRFzj+Vd0sqONiIA3nJAAgH+kwec/szSrtcCSLgiWtYLbT1OHaf3FrBaifEszHmCen0z2sO4kyI6nGm6CRAF8xPbMJk6d20tm/ygOkuMTcEXdmfuq1dSN7GgAixBJAAm5JDPzQZyJkItGpgu2lpy1paDuwSCb7bYsEXfEGq5UpeijcdzoIExOdxzfmRGf1R9DZzmtedkT09cm0ncBeACOOwSup1YA2uDJDzskkuvgjaAMkzJ/dTR072tMbQCbgOPzcgM82wePKo7XgwNWzqFPeHNlrSSS03jcZdHG6wKnV1Kga3bVbMCGEkbgZAG4WnGZ45SjNIJjedxgdR6oIk/KBJu3scYVtbtcA55I3HaTtMbW/lcRYSBJI8dlXJ4Bp63UARvP/AOc5vmbhSjjYLCpA7C4E3sSZKlVfs3+lKzDG0NiDzIyfaeT90SnuaepmbYG03GCcj2+ycqVRBc4zuIvmTke5m6DR1O4lrTPYmwAbcgAjyszHKiRn6oMGWtaIEDOZIvjnHcJWlSJIABbvJImLtF8mQO0+QqmpLhuBhvULTuj5b448Y+1NdUHSA0tcILQDYCRJOJ5CqiVzDn7A8kTuYAAARDTES4i02FufCV01Vpql26HTYyALxERECTzPy+UxTYSSDAtu2jmMkjgkkpUaEvaHMgX6jIcTEkAxeYnB+1k1fIs0K3wyLBxeSd1gJg/mk4nxlZtP18ioC8BzbWmRuBgW9wLze/cBTraVaBtc1rTLYALrc/77Jf8A/mARO3GBYW7RMqvheWzS9XL+twNgIDbbWkkbSZtN7nuObq76xIDWtNJ20ucS0F5ZMRDQSBLD3sR5lWjpXtLQwOIBDrgADpJiJtg/3TlWs57mjYQWyCCIHUDLDNz83ss7e269B09OAILmDa6CB0kQNomLbpv9FZjy5sOji7bmA8ZIJ3SG/SeyDVqMMBzTvs4T8k8GJJdBAIjkoja25wMF7ybOv4uTtk4t7nOE0zaX0abHm7bgjEkyCQ0Ge3I7Ed0vW9Oc7aWgGARDohpPF7R0jtnyUWi3aC9pAYZBDheTMxuFwCI4uF1R0iHbmiGmALEjDiGwdsT4jKqtW8/qfTHF3TtcJAbBbBJjz3t9Cl6nplWTgGwN7ARPAXrNTQO6eREbbE3kAgnn+UJ7GvPVO4juQ25Bc6J95InHkrUfJkzOGPph+nelQCXXcJLA3Ahvbkyf0MI9fQSNwDh+WwMfLZxEkgFw4F5Phaogt2udBuXEgAQ1xOYtOInul6NSXCHCY5O4tkgt6bBp2g4nPfJc5cyajHgKo5rWwXkAQSAYz0kiZyWi3+lMVGOfujLS5jt4BA+Ui0Ft78YPZa4oNe5zfhsYIqOAdLg4hoOJiBANyLuB5StemIDIEOPzBrW3B+VoBtkNjsCgw4sG7awAgHqdBdtDTLS23zQcox1ZpPMjeYgEiZaJixwbfX6IAoPaNzDLtshoc4HcQJc6M/XzxZM+niGhz3AuBkiQACDYbh5PPYEYWblo7qqQFN3TBe4EiZMXFh2FgT7oWje6SwbW7obJgua0bg7qxj7x7lIaqoG9cNcDMXLS4kRzw2J7/pDuihwLy4A7bgzEYJIF7wecgrcdMT3w6rVa13/qbnwW7hLTYENLW5E/L9vqh03h8iY3MALRO8APP5jkG9y7sqa3W7KZc0GREF1jiYHM95MHCzanqZ2MJc699rmugXO5oI6YuYCrpdtc0abWHcDucYFg6CRAIIFyN0SMbkkyo0OMNljPlJcMAC4nMEA5jKTqetFoEBoBO6+Dudi02i3iFr+m66nWl2+HOMH+o8ESBcQY4zYoiL6MzRegaj3F4At882uXACOwEkRiy0AC50GRumRudc2vmIMnthV0tCm5w+YtbJPTIdNoHtJ+8pllOXiWmPlZIM9TpExgWifKayFwD8Td3aRxwIgEQAIkibZ/RLDQkk9VnRZxdwBiCOwv5KbdqWtgwRgY3TAEQDPPH91epqg+3UYIeSAZkXOBYD/SqItdEH6J5OGE2kyBeL/rK5aHxhw6OIlrf0JXKqDciVqcDg3m0fdA07odAp37j+VV+pA9+ExT1pAsL91ryxyYr6bcOskj+kn37/RI1aIOB7jvHE5jH2UuL3cmVNIOAMi6Vam1+4vB+gtebNA4HJPdU/DSbPLY6ernp6ttpJ4lR1NM91er6gMEYwiCHqtAJgv28DBEwCTae+Eo4EWaDFuouBEAmwBvFz9086sx8S3NvYTeJsD5CtS0u0k0xJzJvgYiY8fVFWboOnQloaSSWgug+YuTxnjuCj9PzPv0gAB3SABeSfIx7JXUtIcJaRuIAdccmXQOSYF0V2hB4JM9QEknbHVE9IuB3sVmYMSU0WuFVxcWENglgEtAJnb5Pj3H0JTc07SQ7ZBuJBByHCbO98mE7Wa0EAbLCwmzTGSDj/fZJP1Dm7bC5jZBIscg/lHP+ZRyeB3PphpLzLjcAu6YLjeMA24j6WSlMOklp6XgRx07QNgzIJm2fup/Dgg1HES4nba18ie47+FzWsYG5iILhLmgnJE9/wDYTYh1KlUIilTHTLnuPV07hJJcZINpnCYouOxpEtLYgBsjaSADchuDMj6rO02pDC/fuYC2LGG2ItJPN895QDrC97wxgO7cG9Q+UztIJgnj7YTClruNPfYtgiACJFyXbnNm/wAzuLX7Jd79kNDRMG53HIMuhpuYGPPKz9Jp6sF3Q7cQSBMNLRAP6gzOZTdOuTIgztbDrttMRJx3E4vCzkoUd+Xb1EEExDSe4LSC4HI4t2hX074cCNzQ4RaJE7gbkGDFrf1eFVus2ssTO91pFiLXm4b/ACCE3o9zQA6Q7wZkg7oEOgZAgZV/D/XaYMaxzi0GB2cergSTA4HlVgNh0ODQ7BALZLQ0SbSL/SAbI/4fbIIEPaQIPawkTgbTdBqOcGPlrn7gNow3dNzH5ZP3VPRiizN1VzTVHSxxMCD0lzjExJgEd8ytD8TFITBjduG0nq+ZkGLRbKHSq7b1AAeRmCRDmlpgAZgza/C5tAOMFzgCI3QCHZANv+4xxYIgSw/UKLzLTI3MLg49NoN2kT3Hn91maSnYgEmQGmd17TJF54uvWFgpgACWGLkNMbgJ3B0ixHbtZKaj1KoAQBJM7enDAQLH6AA9mhbZDq+gUywbxtJztcD7SQL3sT5TWn0FNrG7WMB/KZ2wOCHTMmbnuEKman5n2qRIaC4h7Yg2Fwbz7pxjQ+Q3aW9MEhu4x+UZjkq4peQGa8tdLsEibZcY3YHuL8KGalznACGtJaTdxIAxc97rhoKk7jYgtuYFhgAdv8K4gEQAYkFp8GbkX/wE16FutdxkmS3BItYQe8RAvbumqFWASyT08uNuBYZtf6qXNaRG0E5IBMZdJB890TTaUyYFhcCBDrYvmLJmBH7IP9Pk9vt/dctT8XRHzb554/ThQtVkrW+C0K4p2sF1OOUSm+xhYTPqagzDVHUeboXwyCSjU6t1ugkWF7lW/EiJIVnMAvlUrURlFJV+0ieVcVi0CLpF9S9sLRbqAR8t1dHtLNSHG4n3XHSh3USZGIt+ypqKbomFegd2DEIq10FUohwAa2CCZHH9zf8AdRXoudG65bAGAGjufvjymWsLZwZRqbR+bkJ1WzB1FR21waBLTYEgN+WHEyI+sqjNI8y5jQQCD3MuiTtvbN1ualjSzaGj7WS12tIjwR3RGHJ2Zf4fcMFw3G1xLg6CR26bwMAIzeiDTYN3yyXNDbidsdonhP6atTAu0gGxAJRaNKlc7Y/kAysziYllVDVq56WATtENgWAkgYMz/wDJF0uw7WkEtkGReAYALiRgTfuFsVtTTi7ZMdleg5sSGgT/ACukfHM9Oc/JEdwwRRby7+p20THFwPMHIVa2oc0tLCag4sAQ+LkRmBtWhr6ILYa0T9PskKu6/wAwLfkAENLQ5pwBnj6fVYy+OYnp0xziVaIqkA9RcOl09MQ8kXH2KilVrtqb6l5cA2LwSMiMRJyjar1Aim6dwaDDA2JdObZBu4hRpKO2iXPcA4ybGO9wATxMnysVzTUzxbFqB1pbIBLokx8R0mXXx0n9kWjXBdtmAbTcgOMkiBgXAlaWll0wP/buD0kkGQcRJnKmvqGAEbAA3mIMtAJyeq4WZxsxk52ogQQ3aJ2tIDoBAk3OYtHgob5pk9YBBlmwbdwzz+Xx5S0EOGTIHyyTLrXEZv8AqnXacvDd5jIBbeIH5hF1rH1InnolTqVbdVzJBmYndJAiIIPGVqUaVmtZ8wuHGQTIABnuf4912i04Ybnc6ZmIAECPewNkwdM0h1RwAMbclpMC4jjKaFlt9wZIhxEG7STY2zzwupUgXWYCQJme2P2/UI3xRAAHTc8zixnk2+qE6psEFkix4m5MgjlPIsetUeWm4HIaLgtkSLYiSFzNU8s29TiDG4Ecx58ZXaagIMNAa6RJ4tfA9lIqNAAaQJN4Fhe5/RaumaUOkqdgPfb/AGUInxXf0u9wBfzhct2KFqIfxC0e6OGibodcf0rBKDUKG1FAo91JpwtcjhdtaTbCaBEdSVosEpumy8FEyaZ74JthGFSIhG1GkvZDqUobhGqtIrnurNM+6G2laCqUJDo/VPSNNeWyMrnXExClxPKJUcHAQE2KKU6zmi2Exp6rXTvVKh2m+F1Ws3Kkp+GbwTGVR75G0DCN+LG0kJOjqWkwVm7lqIpoMrs2i8u5UHbtsYk8oFSi0wGG6MaBIvkLptr05632udosXSeFdu20kJJ+nc53CepUu5E8o+7LLiT9eMcjVKdMtl0EJLWenMeAQIE2+ubYTDtMByPCI6gQ0CZn9Fma7auYZNH0wgump0/lA/d37WRqHpYnrO6xAAAi5mPYLY0+mac/dDq1GsMAhGq2LM0rIIjiO3+lDbpoEEYmPvn38pqrrGA5nwlKnqm4wAjU3a3wuhwdyZucdo7KHNpwTefv+/KBrqhMQZhI/HPAytas2ZqUy+Ax23beQLnJ/lJs9JeDJdJjuYt4MymtOzp3XnKbouJM9lTidltNoHw2HQBkd7mR7YR26BrWxHUJPgk8wi6UkW7otQyMqoXJF1Y+P/qpXFnlcoBKlJcuWW0wqPXLluWIcxFabrly5y6QrPUrFcuXXHpynsRmVNULlyxLYVTAQahXLlnw0XaesI+rHSVy5anpmO2O5xuj0GiBZQuXL8nTw0qAwtJvylcuXWe3Pwy6huEVjjuXLkwJL6x535K1aBsPZcuVKhDXHuVi6w/+ouXJxPlGlNyrH5iuXJz6Z/JQHqTdVojC5csQ1JegepaVDn6Lly3mxA04R+R7Llyw0q4XUrlyg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6" name="Picture 8" descr="http://gtresearchnews.gatech.edu/wp-content/uploads/2010/02/turtle_Alan_Rees-300x225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Arctic Fox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Fur color changes with season</a:t>
            </a:r>
          </a:p>
        </p:txBody>
      </p:sp>
      <p:sp>
        <p:nvSpPr>
          <p:cNvPr id="17412" name="AutoShape 2" descr="data:image/jpeg;base64,/9j/4AAQSkZJRgABAQAAAQABAAD/2wCEAAkGBhQSERUUExMWFBUWGBkaGRgYFxcfGBscGhoaHB0bGhccGycgGBokHRgbHzAgIycpLCwsGB8xNTAqNScrLCkBCQoKDgwOGg8PGiwkHyQsLCwsLCwsLCwsLCwsLCwsLCwsKSwsLCwsLCwsLCwsLCwsLCwsLCwsLCwsLCwsLCwsLP/AABEIAPsAyQMBIgACEQEDEQH/xAAcAAABBQEBAQAAAAAAAAAAAAAFAAMEBgcCAQj/xABGEAACAQIEAwUFBQYEBAUFAAABAhEDIQAEEjEFQVEGEyJhcTKBkaHwBxRCsdEVI1KSweEzU2KCFzRj8SRDc5PSFkRUcsL/xAAZAQADAQEBAAAAAAAAAAAAAAAAAQIDBAX/xAAjEQACAgICAgIDAQAAAAAAAAAAAQIREiEDMUFhE1EicbGR/9oADAMBAAIRAxEAPwDccDM7w6qzlqdXRIAFiYjcAatMHe4nl6E8LAAAp8MzZXxZm8KRCrGqPFJ0jwyBHqeUDHlHgmZKNrzJ1MhECYViwNiCCRpGnluSInFgwsAAZ+CVIQiuyuqxq8RkzIkFjI5Xkkc+eG8xwTMNo/8AFMGUeIhYDQ4cHSGAHshfNdQO+DuFgABNwfM3K5rSTz0Te/ImAACBYCdIJ54cPCMwVIbNNOpiCqBYBRlAtvBaZ8hEG+DOFgAB0OCVlWDmCzamaSGgSFiAHvBUwDbxG2PH4Vm7RmuYkFFgCDta5mDfeDtODuOalQKCSQABJJ2AGAAIOE5qBObvJ/8AKWI5AX8zczy6YkHh1coqmvDK5OsLBKmfCV22MT5bYD8Y+0OjSlaSmq17iyfHc3tYcsVut22zdXZxTU7aFEi8RJk+/DoC91eFVXpqrVyGViS6iCfCwFtgASGjyjzwy3CcyR/zZn/00jbp/fGa5jjOZLf8xV/9xoEehwRyWcrsomvWBtfvH9evpgoC8DhWb/8Ayx/7S+fn6HziLA4eqcNzEKFzRBG57tTN2M+sFR/tPW1MTi2cRv8AGcjqQpt6EGcdnthnVNjTf1px8wRgoC0pwvNnfNAEaohAd5iSd48PLl547PBsxv8AejqD6p02jRpgrMb323xVaf2qOjRWy48yjEGJ5Ai9o58sS0+1vLfip1R6aD//AEMPFitFhzXDczpXRmbhQDKLDMJlpg6ZnYbRiNVyNdiaYzw1cxpTULyLAyAB8eeAfE/tISsq0spq7yrC6iI7vUYMdWG4O22+BfBa4apUVVBRXZZ3J2Gok7nqd73xL0Utl2fhOZJBOauNVgloJBiJ5AaZubzhxuG5jSB968UmW7tZghdhsIIb+Yb6bhxR0nwExE2J6nDOaz9dFYrUeQCYmdhtfzGFYUGc5wrNF3enmYn2VKiBvAnluBIHIEztjrLcMzSVATmQ6aiWUoAYuYBvzgcrT5YreRzeedgamYKiBICJ8/Dczi28EzjOpDHUVMarSfWOdsMKCWFhYWAQsLCwsACwsLCwALCwsLAAsLCw3XrqgLMQAOZPS+ACLxfjNLLUzUqtA5Dmx6KOZxmfaHte+cbSupKAjw21E9Wj8gYthjtFxk5uuzz4BZARbT18iTJ98YZy/D1mRY842v5dMV0HYhk5Nxt0/p9csSFyYWw25e8Ycy1Mhrm31HzG+H2uZ9315YVlURaOXkzF7T6c/wA8FcpQjw9LD544y9K+qPr9cTlEQeQ/TEtjEgkX3GOfu4nyP54d5jHaDCsYF41wNWQ2uNvrpjOc5TKkg42PNAFDHMf2xm/FeHEs1hY+X5YuMiJRsidmH011NzHMfI4tOSy7oXKwEclp5yTtsDe95OAHBMuFu3hIPO0j+uLfSzCU6TVKnhQTLHYCNyeQxMnbHFUgxw9zF5/TBCjTBufqcBez3GaddyqOtQADxKQQel8WSmiiRE4kGQ8x4YgYK9n6MUyep+vmThmtRG3XHOT4uKYKsrEA2IjY36+uHFbB9BzCwPXjSN/hhnPkpA95MDE7V5Yok6wsLCwALCwsLAAsLCwsACxSftM4hFJKI3c6j6L/AHPyxdsZF2v4kMxm30EMq+AMIgx5xe5I57b4aECsiL7Hp5fngzRWBePdiBl8sRb49P74J5WiCfLA2Wj0UtNzb1xIp05vyn4+ccseZulMfX10xKoryHIAYgo6oUow+lO0Y9prbHa4AF3d8dKMcBr4dBwgGcw0Yp+fogOx6k/HFuqmZ6YDZ3KyThIYKpcPXuyY8XW36Y94RxXWO7ImAQVMQy3mRzEcsOZmtpV1A3gD4YrullaRM4pEssvZnhuWy+baplx3aMFlFJKEybgEmDPS0DF24tww5uhoSs+X1e06AF4EnSCdgSRJ6COZxleS4rTywNSs+lQVjqZM2HlfGm8B4wlXKJmKTB0edJ85III5QQZGG0TZPpURSpJTDMwpqq6mMudIiWPMmJJ88BuJcQbQVpgFydybYezGbbSdifhhmhQVkDMzKxN4Ei3Q2nFQQM64VxB1AVnvHL6uB5DF01eeKHmMlUI1US9phgBv0iZOLvpOGxErCwsVPt5xFxR0U5EuAzyREAMBb+K/uU4lAOZ/tyqVWprTLqsDWGBUmxIAHQT7xgvwXjSZhJU+IRrXmpjp06HY4zjJUDcm83M/M4efMsjFqbFG6gwffHtC2xxWh0aljl3ABJMAXJOwxRaPb+sFIairtFmBIE+awfkRgTxTjmZzQ0uyon8CSB/uk+L32wqEEe0na9sxNDLEqh9qpzYdF6Keu58hvTVyrU2A3BsOkn+2D2TyQU3vy/7fXXBHNcODqev9BhORSiQFpggAbD6nElKEXFo+f1fA3LA0zpbbfB2iBFvr6P54myhuOUbfXyAx7llv5YeelefIj6+OPO7t5YQD9JrE44qNGPNUWwxmc4F8zyGFY6JCtBucd6+mB2Xo6tyScE6PDjEjYdcTY6GitsNVaOrDhqDb0GHT/UYoQGbhQJOGxwFSJ3wbIEnoIx5RWTYE35eeGkxFezvYahmU0VAY8jH/AGxYuCdnky1BaNJSKSTAkm5JLGeZJw+MzoaAAT9fDCTi9apIFgNoi/oBjRIlsX3RgpqMh9kwJMj4Wnl78e/eYp0iy6TV2Eg6TE+JrAH+/TEKpxV4lmIjkW29cQ89xhtMEwsgm14HzxRIaBqHUQreEbnb1HWMWicUKm9d0ZRU7sFZG5NrkaR5Dc9Dbpev92EwA/bjjhy2VZljU/gUHfxAiRyke1B3AOM2y+Zap4mYsSZufXYct9h1wR7fZvM5ljTK0wlKo2llB7yLiDLRBAuIuQMV7h+c0HS2qfSJ9398D0gXZZ6DWj6/7euHxl5xHo1ZA5fPE6gs9TjM0OFy/ph6ll+ceh/TDqUb4fVeWFYDdLLAe7EruzEfX1+mHEp7AbfX9cONfEtjA3E8mCCY5YHcNzpDuhOxt7xH5/ng/nGUAkkRipOgasaivYnYA2NrE4cUwbLaux+XzxFq5kAxibwwh1B+IwJ4hViqyEBSCTqIBBU+ydxeLTyIjAtugejqpmCZCi/1/TAvOUwBdpboDjyrxCIvtFrapmIgT/fHlTvSwLRoJkSIM7bDf4Y0xpE5Bzg9KY6YLcazgpolMe1Un3ARJ+cYa4Jl7DAzj9bVm/KmFX3xqPzYj3Yxa02Ve0E+H8MDm+A1XPFSSQYPsW8/0gR1xZ8vVCUWb+FCfkcUZluD8zvEfPGnErWyJvZJbMM27gDofI9BOHgyXPfPEyFAi999+WBqV4cFjqSbqoAJta9r9ZnCfMhmMMwHIGJ+IxvRFhJ3pSCqgFRyklvXqT54hZtVcalLqL+ybc4HQ7fLEepVVbk6gPwjUJk/xRNrWnriBQ1SCztouBpG/W03H6YKFZK4Zm6ofSQKoNhHUQY9bgX2nB3PZAqmtWFMBRIaCZ6sBOkXEiJtiNWy1HVIUt4ZJOiS0jTDeygBE2Bx5xHNOwg1hU8NyqARtIk+1fmcA+hnK1GfWRWZ4AEU7RpLWII8XtDYTvjTNZ64y9XqXek5DQLqQDsDPWOo5c8ahfr+WJkgM/4hmB31UFVP7x+ovqN7G+3PHtKnTZpZReOk9N8QeJVv39b/ANV+Q/jOI71nExE3OxO3p+eChphGtRpqQFMEmw3J84jBDLZTSD4h5WPv9+BeSyaRLVWB0ydg03JjSSQu1jht6mrW1KoyANFxZiSNhaBzv8sS4FZFjy2XLKSNlj5/Xzw4tIjlgTwfi9LX4y4MDwgFoP4p0jn1PLBEcb8RgQt4BHzMgYzfGUpk1KDECAYBv9e/HlQkbD8sRX4w0RHr9dP1x5U4oGkDcDYHb3ch/bCwCwXxvhFavZHUWAIJhY66uu2w63xUavf0QaZYhZ1FbEE9frri+VM2D1HqfSfz2xGzFFXHiCn3SfjjRNrRLVld4V2hKsCxEGAR5yLn3YN9pCtSmGDAVFB03gkbkfLAbOdlqZOpKhQ+cEH+uFRyNdJ1KtQL7BVxJtMEG4E257Yza3ZaI/CM+xYrUDK24vBPS4jbfE9ajd6VchjKmdze8Hzgz78Au0q1jRVtBFUMbqp8N7czb348ynHjCM4htSljv0B91hhpyY2orXk1vhsBJInSJ+AnFI49V7nunZ1ZnGp4uATvcWN/y52wZ/8Aqbu6epYtFz54pvaDgM/u6DrrcMwpu4WQtyEPOJiD8cK+0CTuzRP8XKOqHxFBfzEGB66Y574p2XzhUuxYqNJhgltt2LGFHW/vGI3A+I5jLU9NWjUph7SsvGgAbKToBmehMnBLhPFizVAgZiiyC6nQWIMrcXBBgnlJwocmOmjSfDe0yHq1jUGLBhYsGiN5A5bRPQ4a+5swm09Cwn3XwR7sknwhF/hAAG+1h9R7scClHLr1i5/PHSmcjRCbLKoBYgybQTER1IEHyw/UrABdKqgiTbyvcyTzHL3Y9Ox9QPlNvrphgZXWpEE6Lsw5bAXsJ3vN5wxHVXMwIJ+NvoR+fxjJmNTqNxOwEsQdiBh9OGqoDOwVw4K6Q0GCBE2gW6cxeMd5mq0gU1BZQdZIgs2r8Vrnl574YHlCqRJVnBIJEbgRcWHMx5Y1S+M3+5CBLIrQJBOxIJ9owNh0G2NJ0YiQzMeK0JzFYdaj2kT7Z88RarBfCCJP+qZ94PITjWjlaUltCTNzpWZPUxvf54R4bSP/AJSfyL+mDIKMjoveCyqo5G82ggiOY94xNQ029t3eJ8IhQLk2PSMad+zKX+VT2j2F26bY6/Z9P/LT+Vf0wZAZpVzVMjRSpBWO5lj/ALhMARG5jDVHNEkCG0gHUZOw30ibnbmNxjUP2fT/AMtP5V/THv3Cn/lp/Kv6YMhmZ0eJBzCiY9eU2J2mL/DD3f7gMNQBkCdo3mACswcaIvDKQ2pIP9i/p5Y7XJoNkUf7R+mFaAzpQBzvJHKIFiDO7Tj2pWUj5fH3zjQ/uNP/AC0/lH6YQyNP+BP5R+mCx2Z4fGrEIJW1xYEW6wfd0w5TrhdM7wSVlFUG158r7nc40A5JP4F/lH6Y8+4U9+7T+Vf0wrCzO62ZQElhIMnfbaI8t/WfK8F+EUq0F6YhifIz0EXuf1xqf3JP4F/lH6YRyafwL/KP0wBZlWc7KU7anqBVuBrOkQZG7DY9ZxNThdBSHJZmNwXuRyt9cxjRzkaf8C/yj9MenJJ/Av8AKP0xNIrNooTNAuQxPnf4D2vjht80DEGZB5RcGOZnecaEcqn8K/AY8OTT+Bf5R+mKJszp7n6+fTfEJqoLQW2iR0m5t1iPjjUfuVP+Bf5R+mORw2l/lJf/AEL6dOgHww7AyuswYQSI8xI58usWnHVSpqpqqnwrtYAgmJFt9p3NoxqY4fT/AMtP5V/THv3Kn/Av8o/TDyEZZQZPxahaARFzESZAjp7+UDDT1e7BUSvMkkAmVtty5+/Gr/s6l/lp/Iv6Y8/ZlL/Kp/yL+mDIRkqZlRGy2Hiljttb+vyGNZ1+uF+y6X+VT/kX9MSNA6YTdgiuZ3svUdmIqx/jACDfve99ozy7xbQf8FfdZAMZhx37RcxTqvSQqrCqyLKi4DEC55wMcVO2GeFNXFen7RVw1IA9RBmMc/zRLxZqeFjEs19q2fUsPAOSzSufPeCPTCzH2qZ6mgmpSZz/ANMW904fyoVG24WMcyP2lZ56aMz0xJM/uxED34B5z7aeIKXE0xfw/uwbT63wR5VLoRv+FjCsp9rmfrVqKU3paWALt3Y2587HfEtvtN4g9dgjUwiSTNIbcrzvbDfLFdgbVhYxpftUztXvBRUFk0xNMXneJIwzlftXzo1d9pTTaDShiegGEuVA9G14WMQf7WM8asF6dJOYal4h88N8W+2TOUmGlkYH/piY8sVmgNzwsYqn2nZ8MNToAdtVEA+m8YM8G7a56urN3tIKp8T6AQJmAFBlnMWXy3GJlypDSs1HCxl/EO1HEER6lPMUqqj8Iy5R16l0LG3mDgP/AMUc9KgtTkCX8A/XA+WKCjaMLGNr9qWbFB6helMqqAoInczBuMNUvtZzbEqzIhgXVAwk873jAuVMGqNpwsZnwntpm3GjvEqVW8WruwERAYJIB8RN9yNsEaHa7MMjwyF6YLQFBLAAkiAfC0DUBziPPB8qHi6sveFjIR9qeZqAimyIdlL0/aPks4FZn7VOII+jvKbkDxRRG55C+BcqYqNzwsY1xL7Tc+iUSpp+MnUTTHuG9sKp9q+bRCW7stsqhRJPXfbDXIn0BsuFjEl+1nOGmTqQMBYGmv5TjXvvTfQGHGaYNUYZxJKj57MMQalFa9ZdJGoiKjSQNxtA9MSM5Wp1aLUxU8JjwwdQI2M4D8Q4q+V4lXq06pP7+vqQCQf3rWM88PPxWlmqkq4oV2IbQ48Dgcg3XHLOLuzSNUNVs/KLRAJKWVnMnA3M5iq9mChRtaCff0wR4qj10buQvfJ7VNo8YHND9flgSOJ6iikRIiDyZd1PSMUkmrM3a0GE4gq0l1aSNJ3sMAeD5QZvOrTbwoJJIvYYc4sadeAfConaYgeeC/YDhNLuMxWJio5ammo+EL5nqf6YILFfsdWx/hGUo0mqtQkoJhiZ5x/Q/HEXK5g1KppSaVNSWqOBuOk8jgpVyPcUlpwAxAJA28r87fngJxHOqEHcgGlrAqEGSztfxeXT0xnuUmOlFbI9ftOGNalTXRSVfBzYsCLs28nD3ZzPvVYCuBVR2nU13XSN1beB0OBGRpA1HMbMDHWDifkuIKpZQCGMgKF/iPLnjSSSTSJT3Z12jRhX7xiShMgzYryjA16zuZQG+5HL38sXo8Korl1++EASDTUmDq6emKrxfOVO900aY7s7gCD56p54XHO1VDlHyHK2ZJy9Nu8AZbETKmLEHFz4NSWnksuNCoapao+kGSdZSYUEk6VAv1xi+Z4q7LBIUA2UY13snxGnT4bkqjM3g7xTJAkGo5sNWwNhJG22G4tLZUHbLT2n4bTFIVVtaDaLdTYTbGVd8r16lIxY2IO69J5xNjzHvxfu2XbSgcgz0XDyYFiGB8wOXnjBG4g7tJY+R5i/UX+OKUFLocvZdqrq9Nwai0UX2dYseUD+2BGZqdwqgMp1mzqZ5WIna9r4VLjDQk6WvYwD6cvmMRuOK7klpJ2kAkACCZMcpHxGHGNaJryaz9l4CUqnfxrJkyVKkEWuZB6Rh/77o4gqhdAd1Ojwjw+zITSCLdcZF2S7U1cjUZkIKsDYtC84ZovYjYXI92JOS7Zfvu9fVUcsZdm8ZJBEgD2BBsOXunCcHTLtXZZOM8Tp069QsFD0iygG2x3Hr/XAQVwxNQFSI1QD4pOPe03Ej94Do/7toaQE1ECxG2wiI8sejNiuwDUi6k2qooV19QIVx5G/Q4HFKzF7CXErrQkNAv5ExM+7ASs4ao71IEQLHeMWr9nk0iHrU+6MBHm4MdDsZ5YqvFc1QokCmGrOpiWkJPpzxHG9UipQdbOe41OHSm/PxEHSR64+l79MfLTVszmWBJaACAkwskECw+rY+oe7OOiPshKj527UIgzea8YX/wARXJteTVf8sABl1amxpsxKnYi89R5YJ9rqDtn81A0KK9cyT/1XvGBvBjpqSzbX9R0xPWx2WngGdXQnfjxKw0uJBVjYGf1wR/ZGpiGRVrM/haYQkizzyPXArLUXr94iLBUaipsCOt9/dh3JUqr1kSo5VdNp6jb3jGD1ZpGSemCu0uVqUitEqRU9lgBuZ5YsnC8oaWWpL3RIaWZOkiLzz54K8KjM16rZinRruFVQWkMIMAgj2WJ5xyGOszxbLqlRASGP4XJ1IRYgNHi9+C7Q6cQMa0+JhZVNpHIbTy6YEVaFIUTSoFqPev3hSrBPh/Ch5g7zM4c49W/dFV3cAfEyT7gMV88VIA1HvKYFgR4hFt/nfrh8SdWiJMLU8vTFQ6CSYUtqHPEhFpZV3qL4qt4DCwnp+uIWVMlm1eHSI8/KcRuJZj2WbxLGlrXIkxJ+WKxtiIvFWq5kLVepIMmSfCsH2VHXEvJNTq09T1GplIDOg1Ez7LMvPoYxCzOeWpQUtTAhiAFsFjb1w9wTglSrQr1QwWgg0GWglmuoVY8REScXWvoL2S+5WpSKIpbQSGqfhM7EDcYIdpM3HDsslMhO7XSVEgsbliQARuZuQSDtgd2Z4JUf/DYgkTJB0eh89zif2nywFBqagzTYGSRcOs6vjPphJ1KivFlNyleo3gLHRMkcp8rG+DFPhJUTFyQLraNuu/v5DC7OZZFcF7JPiuBbz3ti457jmX7pjl6bsFIVqhRQgHMeHxG0ydPvxbe9FKNoD5ns6UjVYjTcWST7IWB4tiZ8jsMeHh5qUWYT4I9pgQZMMd5EahbovPBxaQzARknQFUCCxUwDAJsWG3zxzn2+706lQghQI0+YG8c78zyAxCZTVFc4zwV6YM6gCoFlMDyuNJ33mRzxUge7cGPZPXePcMX3Icc4g1BVRe8UgTroNpIMyGquQCQI9nebbYoWdUh2DLpYGCsbeUDG0ejGRd8pozDoagYUxTLHSRI+QxxQ4OrATWdEaSPEBF7KQOcDHvBqD92ERwXYBdA3N9gcSM5lqVGolN2kGNTJBhpvE7jEGbd6RHdlRz3bLMBTzkf6l5+/HdThGZbSy0mIuLL7Q5MJHhPvjBTN8UqUakfenCk/uqFEKrsv+p0WUXlaSeowzXatnC4IK1ad1DO4TTHiQqWLO0DUCZnxDpiVSLp/ZzXlVpaaUaiQKhZV1MoKwZgAhmEsbTzx9Ad2en5frj567VVlWslIk6KNJEttIGpvi7E3x9ByMOHQ32YdxPK5erm80XSQK9aZcmSKjTKiIGI3DqFIme7RFcwLCY5EG+0YGdrc3Sp5rM6RFQ5qtPim3etMjzx1w/iNPu4UaiNgIsD6cvnjOaYR2WWnm1qn9zJAmmbQFYCQdW8GNvXA/iOYek37sqmkAa0XUSx3FxCm/njnKlxQD020BiTcaYF58V/ym+KxnczrpiagZkDHnLGZGJgm2J6CWZ47UUEd5DEjVYEkjnIxLzK1M7Up16Wggt3b+KG1x7bKB+LyGIHZzhza9eoAhASkeLxCdjy8xi88FztI5mmqaRDgTAAB0+0CI1DcEHa+G5JPQ0m3spPaDM6DVOlSqBUvNyYkKRz0g/HACtkUZRUosSg9qm3+IvpbxL5jFg4zwEtXqirVUoKhI0SQeUza1oxK4J2TU1A9OnUdl5kwNh+H0O2LTxVDxbAfC6jQZQqsTJF+g93nj2sSwFHRrLzHqBIHvjGrP2UqPeq1NfWCYtaTvgdmezEANSNNyPZgKbi4uDcA4En2DiZzlezdWpSClNMkkTyixBnY2OLJUrJQonLhk0gqWOqBrvaOdoE+WHOJcTq0zoemE1XJSAb77zY3wINLLFyzMTJAK1OW4JDD8U7TbCxbdsW0Sq3G+9oinTlFW0hYXn4iSPEDgrwDgFOtRrwSwKKs6pMgSSN4vtvgHnOG0yPDXhR7M/6rQZgRHOTvi0djc4lF+6Dhg0AECJjr+V8E9IuCyZT+E8K/fhKghabDUCJFjsR+fljR6nD8nmKb1alGkzkET3S6vZESYMep/pgH2t4M1FmNNJSoZtsD9HBbheQUUkDGWjUqkmCee562n0xOVuzZRS0c8K4bTp0hSpqFAPM3PXcTiPxplpJULEHVyIMfM3g9MedqOHV8rw9s4isarQpIv3aMbtpvEbSdpGKX2F4nmM5mhQrF61Ehi2ozo8Jhg3K8CPPGsIvsynKPQdTtMq5XuwQroIC6gqkbiBexAI2tyxQ6gFWuhIuWGq4M+ZgC/oMWnjHDUyYqLVh5/wAOPaC3nmCBPngXwXhTD98qzqsgEgyfxGSdKjmSSBG+NnDHRz53ssXDMuMvTazrWcFO8idCuAQVvCkrvecQsh2aSkC1R+8aDtGlReGnmY8UemIld6Jpimq1Krh5q1g7hZGy0ktqUD8TX5gAYh8Sz7tTVF1mTJI1EgfhBMSSd+sRiJ7iorsqNJ2yfxHjA1B0zAIY6VUB9SjlqgXHMxOI2QphszSYVQ9TvKZ7wFxsQbalBBjyj4464Yr5astVaZY7AhWIKkkOCSoglSfOYxJ0VKdTXSpF0W6sEYFg6nSbiTHpY4lxWIstkXtPX76o1VDFKsXLjmrL7See4ZT0YdDj6U+OMA4VlsrVovQWoaNatbRUZWQ1QPCyOUDI26lWOzWmBj6D+7t0+eKiNHzx2n7Nn77my7ZdC1eowZqqloaq0QlMMwP/AOwGJmS4LlqFG1QLUJnvHWKeqYAaTqCE22tucPcdzSftLMCspCirUjwaVYS0ywu8MVEg9bYj16U1E7l0NwFWoSdBQHUuog+FhpM+RxhOLk+9Ap14K72k4i6aqVURUBIKangTBsRAYDcGTM4r/DqEuuowGIg9em22LTxEvmKK0aiw9MQjKQwqKtyoiElb6QGHht0xEpcIsPA8yLmnp57eyeYiPXGi/FUHZLzoZqyNScBaY0mGMTtuLziQmeI8FOyn2jN2gHA2tm1QMqgXY9IJ5nyx7kc2oaXvYwJMG1vW/XEVo2iiycL4CHddZibkaeXST7IPpecXB+0lHLg06enUBeI8Pu3npOM8zPa5roum0c7WiASYJPre5xBrZ12BF+cqLeu2Jxbds0tJaCvG+09SsSNROk7EsRP8TxAk3sbYErxqopDd4xUbWgepME/MDEPvrQ1pEaSoieovy9JxBNWJk3v7J2+G+NVEzbNX4LnUztP94oNReW5/IAzhrP8AZdXLkqJuZ58hG+3Pyxn/AALihpVQ4MGbWO3S3LyxsHDswtZVcc4PxHTriJui4JMqq9gWNNtL+k3giLb2xXKwfL1u7JAvJO8R0xtlDKg0z5Tz5Yxrt3XU14SotTTZhsQRHTcYyhJydM0lHHaNH4DnhmaGmp+HckA35ep/XEDj3Z+oPENRAIMqSGsbXBBjryxTuyPFyrBC5QC4CsAL+W/lfGnZTjtJqc60MzYMDtbmetsZO4OjXUlYJyf2g1dPd1YpmI1mkzz/ALQRf9cVoZ+pSNU02rQ7s4C5amiln3ImSBYW9cX58koQFgNR9Lk3xFzWWi0SI+p6Y34uRs5+SCRnGW7P1szV73Mny2vHSOX9sO9pu0XclaFBwpHteyQYBhSP6c8XTMrpUneAdsZB2h7SNVqsBUbRJnT7Jg2Omd+u047qeN/ZwdyoYrV3clgxZiYNiQJtMRAHp0xN4dlszo00kr1Lz4FrFJtcECCfOBtgPR4tUsNdQTvpdhPnExOOxxAEjUxq3/GTNuRkkYyo1LO3C+ItUAHfhARJNUJfnd3G98WNchmjTooEQ1O7dSWzFKIRqhUko8lmWFtzHLFEzuXFWoulaSi4iwBi59naJ5YNUOHBXy8GlNKmrGm8SQxZm8MeIEGwnpzxNryDYWo5LOsSK+XrkkNpKJqUNpIUaqchl6AnfmLzvGryb4HHz7neHZYCm9VDTVVJD0yAGiAo12YAQeh2x9B96Ov54cfQJs+be2+XqVuIVyoqMFrVlCWJgVCCUImRN4iR5xghk8s+VVO/anRBKnS5Y1XE8qSAsXHIkKJwP7T1W++5oUwpZM1UqBl0hwFquCpgzILBhztPWImXrohd6o71qj6ZceJAZIa4sGaANrC2E0FolcSz1N4EMqkhgFYFAGIBIUrDGRewI8XOcFu0OYQUEVQukFii2hTOrUAIAI1MJjFTyfEVWxpjQaYLIIu+qAVn2TqA+fpiRxWrpAXkFtY25xicaaoqOwXUqwfr6OOErsLg7evw3w0ok32jEujTG8xbaPyt+XXFlo5p1mBOnc722w4ahgA+7mB5i+PCqkSRPpyHljks1ufSD8tycAD7P4YkAH/Tv77z8cD6g6/nNut+WJrotxJ5e73x/SOmPRw8kWII/EARseZ/PADVkaw+jt6icap9nmd1ZdVjYkbR53+OKanZGoYgAmJiTIsLb+HfYzi2djaBoIEIhpYwP7c4GMeWScdGvGmpbL5mKGpI1stiIEXnmbbf2xkPavh2Xys06RJdml3YhjHr1m8Y0fiWYJpHSwUblgeQHI9T18sYxxTNK1UwDF7t7RvvJ3GMeBNs15aSOMtmCpsJM7iL+e22NC7L5j2DA2kezAA6DlecZ3lrknUYJ2gX57euNB7O0mDKSfDAEc55fn8TjXmWiOIubZvRckTpBIuTqO3p/bHmVzPeKHaFYxqXmD181PI8/W2GgpII/iJLX/CF+QMaRtzx53ezfjVFEiJIH5je23xxlxofJIr/AG44kKWWch9LGy+vl0xjL1Cefri2/aNxvvMwaQjSnkNzex6YqNKmGYCQs8ztj0W/BwRXkeyzQwaZI9x+vPBBqFRxOu1/CZt6TvvHLfDGVpd2NUwb2k3ExtHs+ZwSoSsPCgRqmxJIuYHnMYzbH5H81TNMAlhTZdwobS1hY/wmwvtucP5+pqp06kw7IaYHhgtTMBdUwfAymDEziFQU12UFmUs42BMEKTJiNvjtghXyjpTcVVJpCqSGjwMwFjrggmLGPKcQFqtkRazqirVU6pJgL7KkXOmIVpnYTtj6g+Pzx8x5XPhzU1BXMEhtJlJEAHYuBb0+WPpzQeuKiUYLxrJitVz6gqGXM1WGlYLS7rDXv7MSCLnA3LcHbMo/eVFQLAPeVNNYGLDSAQQQBE+tsSe2LP8Aesz3Pdt3eYrMGDEVVLVTrRkZoanqvIETcEE4qX7UZahmVYmWm0woABPSZJ64SWyQi9JKXclhNR2meXtHlMTz33PuwM4pVvf5dcc8TrVAUZjqSZWeZUAHcC3pbD+fGq48j7iJ/T44ZpHog6R4eWO6RO0x/fEYAmfL66YI8Op6jG8iJF49QN8NjWzqiC0C/QX/AF2xNyvDGJMgmZOw9fUe7Fo4N2JqMgfUGXkRJJ8/CYiOt8Hsp2VUFXAKNa8XPXwwPrc4wfKvBuuP7KLR4U7OqwZ5XAMETI1b+kj+mLd2e4AVqfvFFiCr6SJneZ8xtPuxa8p2MIGtU7v/AFvbbnpPv2HOxwYyPB1pGSRvbpPpjOTcilURg8HDACxnY6Y+PliicVylQV+7pAgGfPURFzzA8v7400cRp6SxI6D5D66YFnO0Axaxfn1gfkMOKSJbk2Ubj+VzJpaKY1GdJgSeQ3/CLzz2xm1bIVFd10M2htLNBiV393P3Y35eKUyYsSSJ+umIGZ4jRuCohjYfxdT8IPwxpBxitESUn2YplcmzEeFvOQTvsBz+WNG7L02CqI08ySDPlaxPTrg4/EVpgeEX2gWuDEemGq3FUiABAIAA3JNhA874UvyHG4k45sKtiDzJ9PhB/TA7jfFBRoVKvJQQBf0GOX4rTaxKwNoPoMVbifBUquV7+CTJp95JM38KTb4YuGKM55Mz1aD5iqSoLMzX9WMSSBAEncwMFMh2eqd73RpkVIVjLLpCTclhIHT5YP8AC6SZauzsSCqsukbnnMr7SwNuo+D7doVRTopqSS0gASzWCg9Rc/DlhubbpGLAeZy6ll0qF9oHQAxsxAUAkAzBvMWwzX4ioemhpItOVManLwYuWkcuRFoPLBDhfDXq06lZnXxbv+ETM05jwcrgGx6HBLL8A8Iq16ihUUhVABeIJBLRAgybcvWztLQugp2a4bl2pMaMLVYMrU2fUQwJGoLOoqQSCdhbArN5upTqhSoIpqQV9lNKmObaUG8GPeYwDyGdZcxrSoqAE6SFWNJGkHkB4ZnmDyw1nqjVWYstZpY6iVUAtuQIBI2nf3DCrtBS7JbvThn0FUY+EyhEzcECHYCCdSzHQ4+n+8HX6+GPkuursGKvpRbaZ5aQdvrbH1bo8/zxpEcUj5v4tnqq8QzugmDmMyGhVJIFRgBJEzLQPLASuBVrCA1JhAIbSAD8BBa0SNzvzxd+032c8TqZnMdzlH0PmKr6w1Iag1R2B/xJjSRiP/w14ii6RkHrGRJqdzpMA2/xNQF7QREeeJfooqHFMgH8QeqAsJFVCApidOtSRN5uFw13p0AMIgQPIAxy3vacX2r9mOfQkJkWCVFYOlOoNEgAqStRyfa2giPLDXE/smzxpq1LK1AdMd2Wp2JMm5qGRJJ/rhDsz9GnF/7H8BAZKqEMGFzuVYQbeIcuRnAf/hLxWf8Akn/mpf8AzxauzHZbiuXIDZGrpF7NR95gv0J+WJ5YycdGvG0ns1HhXDFMBgSTcm0b9CSRiyCkiCygRtb6+OKrw5M3Ck0aiH8Q8A9D7R+GCuYzWYCj9w7noAkR723xzQuPh/4azWXk84xxUKrnko5xHvJ2xinHe37moVS8EiQTEf1xd+L8M4hm2amcq9GmWLNU1ISQbAU11GG0wNRECCR502v9jOZo00qUqFSrVABZHalp1SNoa4G9+nXFp7qSd/p/0npWjjhfF3NZVrNpUnSTECQDCzMgT+YwaGXpaHNSo4MKTpMnn4Asksx9NzgbS7BZ8At9ydnBYqGNIrLcyO85W5+7BHtl9k+aJSpl1NVW0ipRJ9lgLusuIQmbAyJtIsMeSEnyJJtX6+v5dlrkSjvZVH4sivBqE7rvcDzEbxuPQWx3+1lJVrkkRe5A3JHJeXwG+Oqf2X8TY2yRpjnDpFuYmoTgxwv7Mc+K1PXlGYKysWqVqJptDSQyjxbcriwkRjrcaRjlsruZ4srXRm9mFJIt5g3k3iIGI54qFUgtLQW2uxF7k8gBi0dp/sZzwqV2ogVKV2pKndhrsPAykqBAJOoTZY54CZD7JuJM6a8m4g3bvaYBB3BlzFiR4R7ueKSTVojIAU+NWJAJMg7nfzMYkZntEXEGHa5gidr2uI+fpg1/wb4kv/2jNflXoAR5DX9c8S+H/ZVnKVS+QapLDxF6fgi4ZYYcxtzGG0u6FkVGtxhlURYOAdP4jYqSWBm11HO3libw/TppEDSJmCN+RgkQW5e/34MP9lnEmbX91qBjbxdySotzDb73i0ziRkvspz+pteVeSpIZmpmCBYau81Ek2uI+eBr6JaB3Zx0RHpiaiMwZVMbeKIHWLFdwV5jD2bzgK1QxqQV1IoIi5AK6oJUSTa0YKN9mOfNMH7swaZKykWMqRBgGZtEdOmPR9m/EHs+VYIQwIHd7kGH9uCZN7DbEqNyv2Q1orRrfeQlJA0IGJPhi3PQZOlReSRy8sD8+yskqCAApmQRLXkLG/v6nFt4b9nHE6NF6YytQs7CWDUhC3BiW52+WGn+yviQpNGTBOygshMbEgF7OetvlekqY6KdToKqyI8I8TFRpHTrJvG02x9W955/nj50yn2WcVEg5N9EGxele0R7e/LH0b90PQ4tIEhit2qRWcFGhAxkRB0msCPI/uHjrA2nBsYhVOEUSSTTUlpBMXhvaAO4BkyBY6j1OJwxRQsLCwsACwsLCwALCwsLAAsLCwsACwsLCwALCwsLAAsLCwsACwsLCwALCwsLAAowsLCwALCwsLAAsLCwsA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299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7413" name="Picture 4" descr="http://images.nationalgeographic.com/wpf/media-live/photos/000/142/cache/arctic-fox-springfall-ngk1108-ca03_14249_600x4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9718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4.bp.blogspot.com/_qEyew0gVMFA/TTMLFj7cXII/AAAAAAAAAh8/dO5NDPK7F-0/s1600/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Evolutionary Significance?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the advantage of variability in phenotype</a:t>
            </a:r>
          </a:p>
        </p:txBody>
      </p:sp>
    </p:spTree>
    <p:extLst>
      <p:ext uri="{BB962C8B-B14F-4D97-AF65-F5344CB8AC3E}">
        <p14:creationId xmlns:p14="http://schemas.microsoft.com/office/powerpoint/2010/main" val="23018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Lactose Intolerance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hlinkClick r:id="rId2"/>
              </a:rPr>
              <a:t>https://www.youtube.com/watch?v=09QIVM_JunQ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From big band theory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37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Science of Milk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266950" cy="4351338"/>
          </a:xfrm>
        </p:spPr>
        <p:txBody>
          <a:bodyPr/>
          <a:lstStyle/>
          <a:p>
            <a:r>
              <a:rPr lang="en-US" altLang="en-US" smtClean="0"/>
              <a:t>https://www.youtube.com/watch?v=xmNzUEmFZMg</a:t>
            </a: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3529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68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Lac Operon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419350" cy="4351338"/>
          </a:xfrm>
        </p:spPr>
        <p:txBody>
          <a:bodyPr/>
          <a:lstStyle/>
          <a:p>
            <a:r>
              <a:rPr lang="en-US" altLang="en-US" smtClean="0"/>
              <a:t>https://www.youtube.com/watch?v=CW6Zg88Vqx0&amp;feature=related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09913"/>
            <a:ext cx="57721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52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Lac Operon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2235200"/>
            <a:ext cx="7886700" cy="3784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/>
              <a:t>Inducible</a:t>
            </a:r>
            <a:r>
              <a:rPr lang="en-US" dirty="0" smtClean="0"/>
              <a:t> operon</a:t>
            </a:r>
          </a:p>
          <a:p>
            <a:pPr>
              <a:defRPr/>
            </a:pPr>
            <a:r>
              <a:rPr lang="en-US" dirty="0" smtClean="0"/>
              <a:t>Genes to digest lactose only need to be produced when lactose is present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Regulatory gene makes repressor.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Repressor bound to operator blocks RNA polymerase and prevents transcription of genes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When lactose is present, it binds to repressor and inactivates it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RNA polymerase enzyme can now bind to promoter region and transcribe all three genes (lac Z, lac Y, lac A)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When lactose has been digested, the repressor once again becomes active and binds to operator to turn off transcription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4613"/>
            <a:ext cx="49164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0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Operon	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71950" cy="4351338"/>
          </a:xfrm>
        </p:spPr>
        <p:txBody>
          <a:bodyPr/>
          <a:lstStyle/>
          <a:p>
            <a:r>
              <a:rPr lang="en-US" altLang="en-US" smtClean="0"/>
              <a:t>Groups of genes controlled as a unit </a:t>
            </a:r>
          </a:p>
          <a:p>
            <a:r>
              <a:rPr lang="en-US" altLang="en-US" smtClean="0"/>
              <a:t>PROG	</a:t>
            </a:r>
          </a:p>
          <a:p>
            <a:pPr lvl="1"/>
            <a:r>
              <a:rPr lang="en-US" altLang="en-US" smtClean="0"/>
              <a:t>Promoter</a:t>
            </a:r>
          </a:p>
          <a:p>
            <a:pPr lvl="1"/>
            <a:r>
              <a:rPr lang="en-US" altLang="en-US" smtClean="0"/>
              <a:t>Regulator</a:t>
            </a:r>
          </a:p>
          <a:p>
            <a:pPr lvl="1"/>
            <a:r>
              <a:rPr lang="en-US" altLang="en-US" smtClean="0"/>
              <a:t>Operator</a:t>
            </a:r>
          </a:p>
          <a:p>
            <a:pPr lvl="1"/>
            <a:r>
              <a:rPr lang="en-US" altLang="en-US" smtClean="0"/>
              <a:t>Gene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Related genes are included with regulatory region (promoter and operator with repressor or inducer)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55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276600"/>
            <a:ext cx="408622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7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Trp Operon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8"/>
            <a:ext cx="7886700" cy="350837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Repressible</a:t>
            </a:r>
            <a:r>
              <a:rPr lang="en-US" dirty="0" smtClean="0"/>
              <a:t> operon</a:t>
            </a:r>
          </a:p>
          <a:p>
            <a:pPr>
              <a:defRPr/>
            </a:pPr>
            <a:r>
              <a:rPr lang="en-US" dirty="0" smtClean="0"/>
              <a:t>Genes to make tryptophan amino acid only need to be active when tryptophan is </a:t>
            </a:r>
            <a:r>
              <a:rPr lang="en-US" b="1" dirty="0" smtClean="0"/>
              <a:t>not</a:t>
            </a:r>
            <a:r>
              <a:rPr lang="en-US" dirty="0" smtClean="0"/>
              <a:t> present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Regulatory gene makes repressor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In the absence of tryptophan, repressor does not bind and transcription proceeds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These proteins are able to make tryptophan from other amino acids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When tryptophan is present, it bind to repressor and allows it to bind to operator region, preventing transcription of the genes</a:t>
            </a:r>
            <a:endParaRPr lang="en-US" dirty="0"/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22238"/>
            <a:ext cx="5334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49813"/>
            <a:ext cx="60388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7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 Animation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dirty="0" smtClean="0"/>
              <a:t>http://glencoe.mcgraw-hill.com/olcweb/cgi/pluginpop.cgi?it=swf::640::480::/sites/dl/free/0003292010/811325/dna_structure.swf::DNA Structure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297934259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Eukaryotic Gene Regulation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hlinkClick r:id="rId2"/>
              </a:rPr>
              <a:t>https://www.hhmi.org/biointeractive/making-fittest-evolving-switches-evolving-bodies</a:t>
            </a:r>
            <a:endParaRPr lang="en-US" altLang="en-US" smtClean="0"/>
          </a:p>
          <a:p>
            <a:r>
              <a:rPr lang="en-US" altLang="en-US" smtClean="0"/>
              <a:t>HHMI Short film (16 minutes)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30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5123" name="Object 5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09600" y="2209800"/>
          <a:ext cx="26066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26066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3124200"/>
            <a:ext cx="3810000" cy="2971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smtClean="0"/>
              <a:t>	DN</a:t>
            </a:r>
            <a:r>
              <a:rPr lang="en-US" altLang="en-US" sz="2800" i="1" smtClean="0"/>
              <a:t>A Technology 	&amp; Genomics</a:t>
            </a: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04370605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Recombinant DNA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 u="sng" smtClean="0"/>
              <a:t>Def:</a:t>
            </a:r>
            <a:r>
              <a:rPr lang="en-US" altLang="en-US" sz="2000" b="1" smtClean="0"/>
              <a:t>  DNA in which genes from 2 different sources are linked</a:t>
            </a:r>
          </a:p>
          <a:p>
            <a:r>
              <a:rPr lang="en-US" altLang="en-US" sz="2000" b="1" u="sng" smtClean="0"/>
              <a:t>Genetic engineering:</a:t>
            </a:r>
            <a:r>
              <a:rPr lang="en-US" altLang="en-US" sz="2000" b="1" smtClean="0"/>
              <a:t>  direct manipulation of genes for practical purposes</a:t>
            </a:r>
          </a:p>
          <a:p>
            <a:r>
              <a:rPr lang="en-US" altLang="en-US" sz="2000" b="1" u="sng" smtClean="0"/>
              <a:t>Biotechnology:</a:t>
            </a:r>
            <a:r>
              <a:rPr lang="en-US" altLang="en-US" sz="2000" b="1" smtClean="0"/>
              <a:t> manipulation of organisms or their components to perform practical tasks or provide useful products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08613" y="1905000"/>
          <a:ext cx="30289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1905000"/>
                        <a:ext cx="302895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55891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Restriction Enzymes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5129213"/>
            <a:ext cx="1752600" cy="966787"/>
          </a:xfrm>
        </p:spPr>
        <p:txBody>
          <a:bodyPr rtlCol="0"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What would happen if you used cut two different DNA samples with the same restriction enzyme</a:t>
            </a:r>
            <a:endParaRPr lang="en-US" dirty="0"/>
          </a:p>
        </p:txBody>
      </p:sp>
      <p:pic>
        <p:nvPicPr>
          <p:cNvPr id="717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899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831060"/>
      </p:ext>
    </p:extLst>
  </p:cSld>
  <p:clrMapOvr>
    <a:masterClrMapping/>
  </p:clrMapOvr>
  <p:transition>
    <p:cover dir="r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r>
              <a:rPr lang="en-US" altLang="en-US" smtClean="0"/>
              <a:t>Bacterial plasmids in gene cloning</a:t>
            </a:r>
          </a:p>
        </p:txBody>
      </p:sp>
      <p:pic>
        <p:nvPicPr>
          <p:cNvPr id="9219" name="Picture 1027" descr="20-01-PlasmidBiotech-L.gif                                     00000027BIOLOGY6eCIPLchapters18-28     B847A324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Cloning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676400"/>
            <a:ext cx="49530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u="sng" smtClean="0"/>
              <a:t>Restriction enzymes (endonucleases</a:t>
            </a:r>
            <a:r>
              <a:rPr lang="en-US" altLang="en-US" sz="1600" b="1" smtClean="0"/>
              <a:t>): in nature, these enzymes protect bacteria from intruding DNA; they cut up the DNA (restriction); very specific</a:t>
            </a:r>
          </a:p>
          <a:p>
            <a:r>
              <a:rPr lang="en-US" altLang="en-US" sz="1600" b="1" u="sng" smtClean="0"/>
              <a:t>Restriction site</a:t>
            </a:r>
            <a:r>
              <a:rPr lang="en-US" altLang="en-US" sz="1600" b="1" smtClean="0"/>
              <a:t>: recognition sequence for a particular restriction enzyme</a:t>
            </a:r>
          </a:p>
          <a:p>
            <a:r>
              <a:rPr lang="en-US" altLang="en-US" sz="1600" b="1" u="sng" smtClean="0"/>
              <a:t>Restriction fragments</a:t>
            </a:r>
            <a:r>
              <a:rPr lang="en-US" altLang="en-US" sz="1600" b="1" smtClean="0"/>
              <a:t>: segments of DNA cut by restriction enzymes in a reproducable way</a:t>
            </a:r>
          </a:p>
          <a:p>
            <a:r>
              <a:rPr lang="en-US" altLang="en-US" sz="1600" b="1" u="sng" smtClean="0"/>
              <a:t>Sticky end</a:t>
            </a:r>
            <a:r>
              <a:rPr lang="en-US" altLang="en-US" sz="1600" b="1" smtClean="0"/>
              <a:t>: short extensions of restriction fragments</a:t>
            </a:r>
          </a:p>
          <a:p>
            <a:r>
              <a:rPr lang="en-US" altLang="en-US" sz="1600" b="1" u="sng" smtClean="0"/>
              <a:t>DNA ligase</a:t>
            </a:r>
            <a:r>
              <a:rPr lang="en-US" altLang="en-US" sz="1600" b="1" smtClean="0"/>
              <a:t>: enzyme that can join the sticky ends of DNA fragments</a:t>
            </a:r>
          </a:p>
          <a:p>
            <a:r>
              <a:rPr lang="en-US" altLang="en-US" sz="1600" b="1" u="sng" smtClean="0"/>
              <a:t>Cloning vector</a:t>
            </a:r>
            <a:r>
              <a:rPr lang="en-US" altLang="en-US" sz="1600" b="1" smtClean="0"/>
              <a:t>: DNA molecule that can carry foreign DNA into a cell and replicate there (usually bacterial plasmids)</a:t>
            </a:r>
          </a:p>
        </p:txBody>
      </p:sp>
      <p:pic>
        <p:nvPicPr>
          <p:cNvPr id="11268" name="Picture 7" descr="20-02-RecombinantDNAprod-L.gif                                 00000027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981200"/>
            <a:ext cx="2641600" cy="4114800"/>
          </a:xfrm>
        </p:spPr>
      </p:pic>
    </p:spTree>
    <p:extLst>
      <p:ext uri="{BB962C8B-B14F-4D97-AF65-F5344CB8AC3E}">
        <p14:creationId xmlns:p14="http://schemas.microsoft.com/office/powerpoint/2010/main" val="27305300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Steps for eukaryotic gene cloning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smtClean="0"/>
              <a:t>Isolation of cloning vector  (bacterial plasmid)  &amp; gene-source DNA (gene of interest)</a:t>
            </a:r>
          </a:p>
          <a:p>
            <a:r>
              <a:rPr lang="en-US" altLang="en-US" sz="1800" smtClean="0"/>
              <a:t>Insertion of gene-source DNA into the cloning vector using the same restriction enzyme; bind the fragmented DNA with DNA ligase</a:t>
            </a:r>
          </a:p>
          <a:p>
            <a:r>
              <a:rPr lang="en-US" altLang="en-US" sz="1800" smtClean="0"/>
              <a:t>Introduction of cloning vector into cells (transformation by bacterial cells)</a:t>
            </a:r>
          </a:p>
          <a:p>
            <a:r>
              <a:rPr lang="en-US" altLang="en-US" sz="1800" smtClean="0"/>
              <a:t>Cloning of cells (and foreign genes)</a:t>
            </a:r>
          </a:p>
          <a:p>
            <a:r>
              <a:rPr lang="en-US" altLang="en-US" sz="1800" smtClean="0"/>
              <a:t>Identification of cell clones carrying the gene of interest</a:t>
            </a:r>
            <a:endParaRPr lang="en-US" altLang="en-US" sz="2000" smtClean="0"/>
          </a:p>
        </p:txBody>
      </p:sp>
      <p:pic>
        <p:nvPicPr>
          <p:cNvPr id="13316" name="Picture 7" descr="20-03-CloningAHumanGene-L3.gif                                 00000027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981200"/>
            <a:ext cx="2927350" cy="4114800"/>
          </a:xfrm>
        </p:spPr>
      </p:pic>
    </p:spTree>
    <p:extLst>
      <p:ext uri="{BB962C8B-B14F-4D97-AF65-F5344CB8AC3E}">
        <p14:creationId xmlns:p14="http://schemas.microsoft.com/office/powerpoint/2010/main" val="173881706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Analysis &amp; Genomics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/>
              <a:t>PCR (polymerase chain reaction)</a:t>
            </a:r>
          </a:p>
          <a:p>
            <a:r>
              <a:rPr lang="en-US" altLang="en-US" sz="2400" smtClean="0"/>
              <a:t>Gel electrophoresis</a:t>
            </a:r>
          </a:p>
          <a:p>
            <a:r>
              <a:rPr lang="en-US" altLang="en-US" sz="2400" smtClean="0"/>
              <a:t>Restriction fragment analysis (RFLPs)</a:t>
            </a:r>
          </a:p>
          <a:p>
            <a:r>
              <a:rPr lang="en-US" altLang="en-US" sz="2400" smtClean="0"/>
              <a:t>Southern blotting</a:t>
            </a:r>
          </a:p>
          <a:p>
            <a:r>
              <a:rPr lang="en-US" altLang="en-US" sz="2400" smtClean="0"/>
              <a:t>DNA sequencing</a:t>
            </a:r>
          </a:p>
          <a:p>
            <a:r>
              <a:rPr lang="en-US" altLang="en-US" sz="2400" smtClean="0"/>
              <a:t>Human genome</a:t>
            </a:r>
            <a:r>
              <a:rPr lang="en-US" altLang="en-US" sz="2800" smtClean="0"/>
              <a:t> </a:t>
            </a:r>
            <a:r>
              <a:rPr lang="en-US" altLang="en-US" sz="2400" smtClean="0"/>
              <a:t>project</a:t>
            </a:r>
          </a:p>
          <a:p>
            <a:endParaRPr lang="en-US" altLang="en-US" sz="2800" smtClean="0"/>
          </a:p>
        </p:txBody>
      </p:sp>
      <p:pic>
        <p:nvPicPr>
          <p:cNvPr id="15364" name="Picture 6" descr="20-18-PharmAnimals.jpg                                         00000027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1981200"/>
            <a:ext cx="3038475" cy="4114800"/>
          </a:xfrm>
        </p:spPr>
      </p:pic>
    </p:spTree>
    <p:extLst>
      <p:ext uri="{BB962C8B-B14F-4D97-AF65-F5344CB8AC3E}">
        <p14:creationId xmlns:p14="http://schemas.microsoft.com/office/powerpoint/2010/main" val="178284593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Polymerase chain reaction (PCR)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/>
              <a:t>Amplification of any piece of DNA without cells (in vitro)</a:t>
            </a:r>
          </a:p>
          <a:p>
            <a:r>
              <a:rPr lang="en-US" altLang="en-US" sz="2400" smtClean="0"/>
              <a:t>Materials:  heat, DNA polymerase, nucleotides, single-stranded DNA primers</a:t>
            </a:r>
          </a:p>
          <a:p>
            <a:r>
              <a:rPr lang="en-US" altLang="en-US" sz="2400" smtClean="0"/>
              <a:t>Applications:  fossils, forensics, prenatal diagnosis, etc.</a:t>
            </a:r>
          </a:p>
        </p:txBody>
      </p:sp>
      <p:pic>
        <p:nvPicPr>
          <p:cNvPr id="17412" name="Picture 8" descr="20-07-PolymeraseChain-L.gif                                    00000027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352800" cy="4114800"/>
          </a:xfrm>
        </p:spPr>
      </p:pic>
    </p:spTree>
    <p:extLst>
      <p:ext uri="{BB962C8B-B14F-4D97-AF65-F5344CB8AC3E}">
        <p14:creationId xmlns:p14="http://schemas.microsoft.com/office/powerpoint/2010/main" val="220544115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2057400"/>
            <a:ext cx="8382000" cy="2286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 u="sng" smtClean="0"/>
              <a:t>Gel electrophoresis</a:t>
            </a:r>
            <a:r>
              <a:rPr lang="en-US" altLang="en-US" sz="2000" b="1" smtClean="0"/>
              <a:t>:  separates nucleic acids or proteins on the basis of size or electrical charge creating DNA bands of the same length	</a:t>
            </a:r>
          </a:p>
          <a:p>
            <a:endParaRPr lang="en-US" altLang="en-US" sz="2000" b="1" smtClean="0"/>
          </a:p>
          <a:p>
            <a:endParaRPr lang="en-US" altLang="en-US" sz="2000" b="1" smtClean="0"/>
          </a:p>
          <a:p>
            <a:endParaRPr lang="en-US" altLang="en-US" sz="2000" b="1" smtClean="0"/>
          </a:p>
          <a:p>
            <a:endParaRPr lang="en-US" altLang="en-US" sz="2000" b="1" smtClean="0"/>
          </a:p>
          <a:p>
            <a:endParaRPr lang="en-US" altLang="en-US" sz="2000" b="1" smtClean="0"/>
          </a:p>
          <a:p>
            <a:endParaRPr lang="en-US" altLang="en-US" sz="2000" b="1" smtClean="0"/>
          </a:p>
          <a:p>
            <a:endParaRPr lang="en-US" altLang="en-US" sz="2000" b="1" smtClean="0"/>
          </a:p>
        </p:txBody>
      </p:sp>
      <p:pic>
        <p:nvPicPr>
          <p:cNvPr id="19460" name="Picture 18" descr="20-08-GelElectrophoresis-L.gif                                 00000027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8305800" cy="2716213"/>
          </a:xfrm>
        </p:spPr>
      </p:pic>
    </p:spTree>
    <p:extLst>
      <p:ext uri="{BB962C8B-B14F-4D97-AF65-F5344CB8AC3E}">
        <p14:creationId xmlns:p14="http://schemas.microsoft.com/office/powerpoint/2010/main" val="219863755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u="sng" dirty="0" smtClean="0">
                <a:hlinkClick r:id="rId3"/>
              </a:rPr>
              <a:t>http://ed.ted.com/lessons/james-watson-on-how-he-discovered-dna</a:t>
            </a:r>
            <a:endParaRPr lang="en-US" dirty="0"/>
          </a:p>
        </p:txBody>
      </p:sp>
      <p:pic>
        <p:nvPicPr>
          <p:cNvPr id="1026" name="Picture 2" descr="http://ksj.mit.edu/sites/default/files/images/tracker/watson.jpe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35563" y="2835835"/>
            <a:ext cx="3810000" cy="2405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66905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Restriction fragment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981200"/>
            <a:ext cx="8001000" cy="2438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/>
              <a:t>Restriction fragment length polymorphisms (RFLPs)</a:t>
            </a:r>
          </a:p>
          <a:p>
            <a:r>
              <a:rPr lang="en-US" altLang="en-US" sz="2400" u="sng" smtClean="0"/>
              <a:t>Southern blotting</a:t>
            </a:r>
            <a:r>
              <a:rPr lang="en-US" altLang="en-US" sz="2400" smtClean="0"/>
              <a:t>:  process that reveals sequences and the RFLPs in a DNA sequence</a:t>
            </a:r>
          </a:p>
          <a:p>
            <a:r>
              <a:rPr lang="en-US" altLang="en-US" sz="2400" smtClean="0"/>
              <a:t>DNA Fingerprinting</a:t>
            </a:r>
          </a:p>
        </p:txBody>
      </p:sp>
      <p:pic>
        <p:nvPicPr>
          <p:cNvPr id="21508" name="Picture 9" descr="20-09-RFLPAlleleAnalysis-L.jpg                                 00000027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8458200" cy="2746375"/>
          </a:xfrm>
        </p:spPr>
      </p:pic>
    </p:spTree>
    <p:extLst>
      <p:ext uri="{BB962C8B-B14F-4D97-AF65-F5344CB8AC3E}">
        <p14:creationId xmlns:p14="http://schemas.microsoft.com/office/powerpoint/2010/main" val="145321804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PCR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2895600" cy="4114800"/>
          </a:xfrm>
        </p:spPr>
        <p:txBody>
          <a:bodyPr/>
          <a:lstStyle/>
          <a:p>
            <a:r>
              <a:rPr lang="en-US" altLang="en-US" smtClean="0"/>
              <a:t>https://www.youtube.com/watch?v=q-40l8nmsis&amp;feature=related</a:t>
            </a:r>
          </a:p>
        </p:txBody>
      </p:sp>
      <p:sp>
        <p:nvSpPr>
          <p:cNvPr id="20484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804988"/>
            <a:ext cx="50196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95276"/>
      </p:ext>
    </p:extLst>
  </p:cSld>
  <p:clrMapOvr>
    <a:masterClrMapping/>
  </p:clrMapOvr>
  <p:transition>
    <p:cover dir="ru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PCR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2609850" cy="4114800"/>
          </a:xfrm>
        </p:spPr>
        <p:txBody>
          <a:bodyPr/>
          <a:lstStyle/>
          <a:p>
            <a:r>
              <a:rPr lang="en-US" altLang="en-US" smtClean="0"/>
              <a:t>https://www.youtube.com/watch?v=6sW7x4NLodY&amp;feature=related</a:t>
            </a:r>
          </a:p>
        </p:txBody>
      </p:sp>
      <p:sp>
        <p:nvSpPr>
          <p:cNvPr id="21508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897063"/>
            <a:ext cx="4713288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28950"/>
      </p:ext>
    </p:extLst>
  </p:cSld>
  <p:clrMapOvr>
    <a:masterClrMapping/>
  </p:clrMapOvr>
  <p:transition>
    <p:cover dir="ru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DNA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8382000" cy="2286000"/>
          </a:xfrm>
        </p:spPr>
        <p:txBody>
          <a:bodyPr/>
          <a:lstStyle/>
          <a:p>
            <a:pPr eaLnBrk="1" hangingPunct="1"/>
            <a:r>
              <a:rPr lang="en-US" altLang="en-US" sz="2000" b="1" u="sng" smtClean="0"/>
              <a:t>Gel electrophoresis</a:t>
            </a:r>
            <a:r>
              <a:rPr lang="en-US" altLang="en-US" sz="2000" b="1" smtClean="0"/>
              <a:t>:  separates nucleic acids or proteins on the basis of size or electrical charge creating DNA bands of the same length	</a:t>
            </a:r>
          </a:p>
          <a:p>
            <a:pPr eaLnBrk="1" hangingPunct="1"/>
            <a:endParaRPr lang="en-US" altLang="en-US" sz="2000" b="1" smtClean="0"/>
          </a:p>
          <a:p>
            <a:pPr eaLnBrk="1" hangingPunct="1"/>
            <a:endParaRPr lang="en-US" altLang="en-US" sz="2000" b="1" smtClean="0"/>
          </a:p>
          <a:p>
            <a:pPr eaLnBrk="1" hangingPunct="1"/>
            <a:endParaRPr lang="en-US" altLang="en-US" sz="2000" b="1" smtClean="0"/>
          </a:p>
          <a:p>
            <a:pPr eaLnBrk="1" hangingPunct="1"/>
            <a:endParaRPr lang="en-US" altLang="en-US" sz="2000" b="1" smtClean="0"/>
          </a:p>
          <a:p>
            <a:pPr eaLnBrk="1" hangingPunct="1"/>
            <a:endParaRPr lang="en-US" altLang="en-US" sz="2000" b="1" smtClean="0"/>
          </a:p>
          <a:p>
            <a:pPr eaLnBrk="1" hangingPunct="1"/>
            <a:endParaRPr lang="en-US" altLang="en-US" sz="2000" b="1" smtClean="0"/>
          </a:p>
          <a:p>
            <a:pPr eaLnBrk="1" hangingPunct="1"/>
            <a:endParaRPr lang="en-US" altLang="en-US" sz="2000" b="1" smtClean="0"/>
          </a:p>
        </p:txBody>
      </p:sp>
      <p:pic>
        <p:nvPicPr>
          <p:cNvPr id="22532" name="Picture 18" descr="20-08-GelElectrophoresis-L.gif                                 00000027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124200"/>
            <a:ext cx="8305800" cy="2716213"/>
          </a:xfrm>
        </p:spPr>
      </p:pic>
    </p:spTree>
    <p:extLst>
      <p:ext uri="{BB962C8B-B14F-4D97-AF65-F5344CB8AC3E}">
        <p14:creationId xmlns:p14="http://schemas.microsoft.com/office/powerpoint/2010/main" val="219150181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lh6.googleusercontent.com/MdcA3-rMtvGgQeBmV77nLAFhEhdMY59kXLZB4HVFUFe--wsX3Lw5OfB_xjvXl4E7Q1p1SBCGj25RLJ7Sm36HI4ct368De1Sp3JxK08uCOy4v43_Y0mGevDZQ3T8UJdScdD8rEtGRU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8674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22861"/>
      </p:ext>
    </p:extLst>
  </p:cSld>
  <p:clrMapOvr>
    <a:masterClrMapping/>
  </p:clrMapOvr>
  <p:transition>
    <p:cover dir="r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Restriction fragment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2438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Restriction fragment length polymorphisms (RFLPs)</a:t>
            </a:r>
          </a:p>
          <a:p>
            <a:pPr eaLnBrk="1" hangingPunct="1"/>
            <a:r>
              <a:rPr lang="en-US" altLang="en-US" sz="2400" u="sng" smtClean="0"/>
              <a:t>Southern blotting</a:t>
            </a:r>
            <a:r>
              <a:rPr lang="en-US" altLang="en-US" sz="2400" smtClean="0"/>
              <a:t>:  process that reveals sequences and the RFLPs in a DNA sequence</a:t>
            </a:r>
          </a:p>
          <a:p>
            <a:pPr eaLnBrk="1" hangingPunct="1"/>
            <a:r>
              <a:rPr lang="en-US" altLang="en-US" sz="2400" smtClean="0"/>
              <a:t>DNA Fingerprinting</a:t>
            </a:r>
          </a:p>
        </p:txBody>
      </p:sp>
      <p:pic>
        <p:nvPicPr>
          <p:cNvPr id="25604" name="Picture 9" descr="20-09-RFLPAlleleAnalysis-L.jpg                                 00000027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86200"/>
            <a:ext cx="8458200" cy="2746375"/>
          </a:xfrm>
        </p:spPr>
      </p:pic>
    </p:spTree>
    <p:extLst>
      <p:ext uri="{BB962C8B-B14F-4D97-AF65-F5344CB8AC3E}">
        <p14:creationId xmlns:p14="http://schemas.microsoft.com/office/powerpoint/2010/main" val="172449758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Sequencing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981200"/>
            <a:ext cx="44958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smtClean="0"/>
              <a:t>Determination of nucleotide sequences (Sanger method, sequencing machine)</a:t>
            </a:r>
          </a:p>
          <a:p>
            <a:r>
              <a:rPr lang="en-US" altLang="en-US" sz="2800" smtClean="0"/>
              <a:t>Genomics:  the study of genomes based on	DNA sequences</a:t>
            </a:r>
          </a:p>
          <a:p>
            <a:r>
              <a:rPr lang="en-US" altLang="en-US" sz="2800" smtClean="0"/>
              <a:t>Human Genome 		Project</a:t>
            </a:r>
          </a:p>
        </p:txBody>
      </p:sp>
      <p:pic>
        <p:nvPicPr>
          <p:cNvPr id="23556" name="Picture 7" descr="20-13-AltSeqStrategies-L.gif                                   00000027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54313"/>
            <a:ext cx="3810000" cy="2566987"/>
          </a:xfrm>
        </p:spPr>
      </p:pic>
    </p:spTree>
    <p:extLst>
      <p:ext uri="{BB962C8B-B14F-4D97-AF65-F5344CB8AC3E}">
        <p14:creationId xmlns:p14="http://schemas.microsoft.com/office/powerpoint/2010/main" val="22854166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altLang="en-US" smtClean="0"/>
              <a:t>Practical DNA Technology Uses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905000"/>
            <a:ext cx="3810000" cy="3810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 smtClean="0"/>
              <a:t>Diagnosis of disease</a:t>
            </a:r>
          </a:p>
          <a:p>
            <a:r>
              <a:rPr lang="en-US" altLang="en-US" sz="2000" b="1" smtClean="0"/>
              <a:t>Human gene therapy</a:t>
            </a:r>
          </a:p>
          <a:p>
            <a:r>
              <a:rPr lang="en-US" altLang="en-US" sz="2000" b="1" smtClean="0"/>
              <a:t>Pharmaceutical products (vaccines)</a:t>
            </a:r>
          </a:p>
          <a:p>
            <a:r>
              <a:rPr lang="en-US" altLang="en-US" sz="2000" b="1" smtClean="0"/>
              <a:t>Forensics</a:t>
            </a:r>
          </a:p>
          <a:p>
            <a:r>
              <a:rPr lang="en-US" altLang="en-US" sz="2000" b="1" smtClean="0"/>
              <a:t>Animal husbandry (transgenic organisms)</a:t>
            </a:r>
          </a:p>
          <a:p>
            <a:r>
              <a:rPr lang="en-US" altLang="en-US" sz="2000" b="1" smtClean="0"/>
              <a:t>Genetic engineering in plants</a:t>
            </a:r>
          </a:p>
          <a:p>
            <a:r>
              <a:rPr lang="en-US" altLang="en-US" sz="2000" b="1" smtClean="0"/>
              <a:t>Ethical concerns?</a:t>
            </a:r>
            <a:endParaRPr lang="en-US" altLang="en-US" sz="2400" b="1" smtClean="0"/>
          </a:p>
        </p:txBody>
      </p:sp>
      <p:pic>
        <p:nvPicPr>
          <p:cNvPr id="25604" name="Picture 7" descr="20-16-GeneTherapy-L.gif                                        00000027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981200"/>
            <a:ext cx="3286125" cy="4114800"/>
          </a:xfrm>
        </p:spPr>
      </p:pic>
    </p:spTree>
    <p:extLst>
      <p:ext uri="{BB962C8B-B14F-4D97-AF65-F5344CB8AC3E}">
        <p14:creationId xmlns:p14="http://schemas.microsoft.com/office/powerpoint/2010/main" val="454750744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 Therapy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>
                <a:hlinkClick r:id="rId2"/>
              </a:rPr>
              <a:t>https://www.hhmi.org/biointeractive/genes-as-medicine</a:t>
            </a:r>
            <a:endParaRPr lang="en-US" altLang="en-US" smtClean="0"/>
          </a:p>
          <a:p>
            <a:r>
              <a:rPr lang="en-US" altLang="en-US" smtClean="0"/>
              <a:t>Short film from HHMI (17 minutes)</a:t>
            </a:r>
          </a:p>
        </p:txBody>
      </p:sp>
      <p:sp>
        <p:nvSpPr>
          <p:cNvPr id="31748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2400960769"/>
      </p:ext>
    </p:extLst>
  </p:cSld>
  <p:clrMapOvr>
    <a:masterClrMapping/>
  </p:clrMapOvr>
  <p:transition>
    <p:cover dir="ru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CRISPR-cas9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https://www.youtube.com/watch?v=k99bMtg4zRk</a:t>
            </a:r>
          </a:p>
        </p:txBody>
      </p:sp>
      <p:sp>
        <p:nvSpPr>
          <p:cNvPr id="32772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32773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68575"/>
            <a:ext cx="48768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905929"/>
      </p:ext>
    </p:extLst>
  </p:cSld>
  <p:clrMapOvr>
    <a:masterClrMapping/>
  </p:clrMapOvr>
  <p:transition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Bonding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2209800"/>
            <a:ext cx="3810000" cy="3886200"/>
          </a:xfrm>
        </p:spPr>
        <p:txBody>
          <a:bodyPr/>
          <a:lstStyle/>
          <a:p>
            <a:r>
              <a:rPr lang="en-US" altLang="en-US" sz="2400" smtClean="0"/>
              <a:t>Purines:  ‘A’ &amp; ‘G’</a:t>
            </a:r>
          </a:p>
          <a:p>
            <a:r>
              <a:rPr lang="en-US" altLang="en-US" sz="2400" smtClean="0"/>
              <a:t>Pyrimidines:  ‘C’ &amp; ‘T’ (Chargaff rules)</a:t>
            </a:r>
          </a:p>
          <a:p>
            <a:r>
              <a:rPr lang="en-US" altLang="en-US" sz="2400" smtClean="0"/>
              <a:t>‘A’ H+ bonds (2) with ‘T’ and ‘C’ H+ bonds (3) with ‘G’</a:t>
            </a:r>
          </a:p>
          <a:p>
            <a:r>
              <a:rPr lang="en-US" altLang="en-US" sz="2400" smtClean="0"/>
              <a:t>Van der Waals attractions between the stacked pairs</a:t>
            </a:r>
          </a:p>
          <a:p>
            <a:endParaRPr lang="en-US" altLang="en-US" sz="2800" smtClean="0"/>
          </a:p>
        </p:txBody>
      </p:sp>
      <p:pic>
        <p:nvPicPr>
          <p:cNvPr id="8196" name="Picture 7" descr="16-06-DNABasePairing-L.gif                                     00000034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00383" y="1981200"/>
            <a:ext cx="2880360" cy="4114800"/>
          </a:xfrm>
        </p:spPr>
      </p:pic>
    </p:spTree>
    <p:extLst>
      <p:ext uri="{BB962C8B-B14F-4D97-AF65-F5344CB8AC3E}">
        <p14:creationId xmlns:p14="http://schemas.microsoft.com/office/powerpoint/2010/main" val="207314578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3" name="Picture 7" descr="21-00-DrosophilaEyes.jpg                                       00000028BIOLOGY6eCIPLchapters18-28     B847A324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981200"/>
            <a:ext cx="3133725" cy="4114800"/>
          </a:xfrm>
        </p:spPr>
      </p:pic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3124200"/>
            <a:ext cx="3810000" cy="2971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smtClean="0"/>
              <a:t>~	   </a:t>
            </a:r>
            <a:r>
              <a:rPr lang="en-US" altLang="en-US" sz="2800" i="1" smtClean="0"/>
              <a:t>The Genetic Basis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12992984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From fertilized egg to multicellular organism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2438400"/>
            <a:ext cx="3810000" cy="3657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smtClean="0"/>
              <a:t>Cell Division:			increase in cell number</a:t>
            </a:r>
          </a:p>
          <a:p>
            <a:r>
              <a:rPr lang="en-US" altLang="en-US" sz="2000" smtClean="0"/>
              <a:t>Differentiation:		cells becoming 		specialized in structure 	and function</a:t>
            </a:r>
          </a:p>
          <a:p>
            <a:r>
              <a:rPr lang="en-US" altLang="en-US" sz="2000" smtClean="0"/>
              <a:t>Morphogenesis;		physical processes 	giving an organism 	shape	</a:t>
            </a:r>
          </a:p>
        </p:txBody>
      </p:sp>
      <p:pic>
        <p:nvPicPr>
          <p:cNvPr id="7172" name="Picture 7" descr="21-01-EarlyEmbryoToTadpole.jpg                                 00000028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810000" cy="1252538"/>
          </a:xfrm>
        </p:spPr>
      </p:pic>
      <p:pic>
        <p:nvPicPr>
          <p:cNvPr id="7173" name="Picture 8" descr="frog-42.jpg                                                    00000014Mac Os 9.2.2                   B9640EB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24669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3086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altLang="en-US" sz="4000" smtClean="0"/>
              <a:t>Morphogenesis:  plants vs. animals</a:t>
            </a:r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752600"/>
            <a:ext cx="4267200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u="sng" smtClean="0"/>
              <a:t>Animals</a:t>
            </a:r>
            <a:r>
              <a:rPr lang="en-US" altLang="en-US" sz="1800" smtClean="0"/>
              <a:t>:		</a:t>
            </a:r>
          </a:p>
          <a:p>
            <a:r>
              <a:rPr lang="en-US" altLang="en-US" sz="1800" smtClean="0"/>
              <a:t>movements of cells and tissues are necessary for 3-D form of the organism	             	                 </a:t>
            </a:r>
          </a:p>
          <a:p>
            <a:r>
              <a:rPr lang="en-US" altLang="en-US" sz="1800" smtClean="0"/>
              <a:t>ongoing development in adults restricted to differentiation of cells continually replenished throughout lifetime</a:t>
            </a:r>
          </a:p>
          <a:p>
            <a:r>
              <a:rPr lang="en-US" altLang="en-US" sz="1800" u="sng" smtClean="0"/>
              <a:t>Plants</a:t>
            </a:r>
            <a:r>
              <a:rPr lang="en-US" altLang="en-US" sz="1800" smtClean="0"/>
              <a:t>:			</a:t>
            </a:r>
          </a:p>
          <a:p>
            <a:r>
              <a:rPr lang="en-US" altLang="en-US" sz="1800" smtClean="0"/>
              <a:t>morphogenesis and growth of overall size  occur throughout lifetime of plant; apical meristems (perpetually embryonic regions), responsible for plant’s continual growth</a:t>
            </a:r>
          </a:p>
        </p:txBody>
      </p:sp>
      <p:pic>
        <p:nvPicPr>
          <p:cNvPr id="9220" name="Picture 6" descr="21-02-KeyDevelopment-L.gif                                     00000028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0963"/>
            <a:ext cx="3810000" cy="2833687"/>
          </a:xfrm>
        </p:spPr>
      </p:pic>
    </p:spTree>
    <p:extLst>
      <p:ext uri="{BB962C8B-B14F-4D97-AF65-F5344CB8AC3E}">
        <p14:creationId xmlns:p14="http://schemas.microsoft.com/office/powerpoint/2010/main" val="2191772173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Differential gene expression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981200"/>
            <a:ext cx="42672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i="1" smtClean="0"/>
              <a:t>Differences between cells come from differences in gene expression</a:t>
            </a:r>
            <a:r>
              <a:rPr lang="en-US" altLang="en-US" sz="1600" b="1" smtClean="0"/>
              <a:t> (genes turned on or off), </a:t>
            </a:r>
            <a:r>
              <a:rPr lang="en-US" altLang="en-US" sz="1600" b="1" i="1" smtClean="0"/>
              <a:t>not from differing genomes</a:t>
            </a:r>
            <a:r>
              <a:rPr lang="en-US" altLang="en-US" sz="1600" b="1" smtClean="0"/>
              <a:t>.</a:t>
            </a:r>
          </a:p>
          <a:p>
            <a:r>
              <a:rPr lang="en-US" altLang="en-US" sz="1600" b="1" smtClean="0"/>
              <a:t>Evidence:</a:t>
            </a:r>
          </a:p>
          <a:p>
            <a:r>
              <a:rPr lang="en-US" altLang="en-US" sz="1600" b="1" smtClean="0"/>
              <a:t>1- </a:t>
            </a:r>
            <a:r>
              <a:rPr lang="en-US" altLang="en-US" sz="1600" b="1" u="sng" smtClean="0"/>
              <a:t>Genomic equivalence</a:t>
            </a:r>
            <a:r>
              <a:rPr lang="en-US" altLang="en-US" sz="1600" b="1" smtClean="0"/>
              <a:t>:</a:t>
            </a:r>
            <a:r>
              <a:rPr lang="en-US" altLang="en-US" sz="1600" b="1" u="sng" smtClean="0"/>
              <a:t>	</a:t>
            </a:r>
            <a:r>
              <a:rPr lang="en-US" altLang="en-US" sz="1600" b="1" smtClean="0"/>
              <a:t>  all the cells of an organism have the same genes</a:t>
            </a:r>
          </a:p>
          <a:p>
            <a:r>
              <a:rPr lang="en-US" altLang="en-US" sz="1600" b="1" u="sng" smtClean="0"/>
              <a:t>2- Totipotency:</a:t>
            </a:r>
            <a:r>
              <a:rPr lang="en-US" altLang="en-US" sz="1600" b="1" smtClean="0"/>
              <a:t>  cells that can retain the zygote’s potential to form all parts of the mature organism (plant cells; cloning)</a:t>
            </a:r>
          </a:p>
          <a:p>
            <a:r>
              <a:rPr lang="en-US" altLang="en-US" sz="1600" b="1" u="sng" smtClean="0"/>
              <a:t>3- Determination</a:t>
            </a:r>
            <a:r>
              <a:rPr lang="en-US" altLang="en-US" sz="1600" b="1" smtClean="0"/>
              <a:t>:  restriction of developmental potential causing the possible fate of each cell to become more limited as the embryo</a:t>
            </a:r>
            <a:r>
              <a:rPr lang="en-US" altLang="en-US" sz="1800" b="1" smtClean="0"/>
              <a:t> </a:t>
            </a:r>
            <a:r>
              <a:rPr lang="en-US" altLang="en-US" sz="1600" b="1" smtClean="0"/>
              <a:t>develops; noted by the appearance of mRNA</a:t>
            </a:r>
          </a:p>
        </p:txBody>
      </p:sp>
      <p:pic>
        <p:nvPicPr>
          <p:cNvPr id="11268" name="Picture 8" descr="21-05-TestTubeCloning-L.gif                                    00000028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810000" cy="2405063"/>
          </a:xfrm>
        </p:spPr>
      </p:pic>
      <p:pic>
        <p:nvPicPr>
          <p:cNvPr id="11269" name="Picture 9" descr="21-06-NuclearTransplant-L.gif                                  00000028BIOLOGY6eCIPLchapters18-28     B847A324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24384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66325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Determination---&gt;Differentiation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u="sng" smtClean="0"/>
              <a:t>Determination</a:t>
            </a:r>
            <a:r>
              <a:rPr lang="en-US" altLang="en-US" sz="1600" b="1" smtClean="0"/>
              <a:t>:  as the embryo develops the possible fate of each cell becomes more limited</a:t>
            </a:r>
            <a:r>
              <a:rPr lang="en-US" altLang="en-US" sz="1600" b="1" u="sng" smtClean="0"/>
              <a:t> </a:t>
            </a:r>
          </a:p>
          <a:p>
            <a:r>
              <a:rPr lang="en-US" altLang="en-US" sz="1600" b="1" u="sng" smtClean="0"/>
              <a:t>Differentiation</a:t>
            </a:r>
            <a:r>
              <a:rPr lang="en-US" altLang="en-US" sz="1600" b="1" smtClean="0"/>
              <a:t>: specialization of cells dependent on the control of gene expression</a:t>
            </a:r>
            <a:r>
              <a:rPr lang="en-US" altLang="en-US" sz="1600" b="1" u="sng" smtClean="0"/>
              <a:t> </a:t>
            </a:r>
          </a:p>
          <a:p>
            <a:r>
              <a:rPr lang="en-US" altLang="en-US" sz="1600" b="1" u="sng" smtClean="0"/>
              <a:t>Induction</a:t>
            </a:r>
            <a:r>
              <a:rPr lang="en-US" altLang="en-US" sz="1600" b="1" smtClean="0"/>
              <a:t>:  the ability of one group of embryonic cells to influence the development of another; cytoplasmic determinants that regulate gene expression</a:t>
            </a:r>
          </a:p>
          <a:p>
            <a:r>
              <a:rPr lang="en-US" altLang="en-US" sz="1600" b="1" u="sng" smtClean="0"/>
              <a:t>Homeotic genes</a:t>
            </a:r>
            <a:r>
              <a:rPr lang="en-US" altLang="en-US" sz="1600" b="1" smtClean="0"/>
              <a:t>:   genes that control the overall body plan of animals by controlling the developmental fate of groups of cells</a:t>
            </a:r>
          </a:p>
        </p:txBody>
      </p:sp>
      <p:pic>
        <p:nvPicPr>
          <p:cNvPr id="13316" name="Picture 7" descr="21-16-GenesAsSwitches-L.gif                                    00000028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981200"/>
            <a:ext cx="3394075" cy="4114800"/>
          </a:xfrm>
        </p:spPr>
      </p:pic>
    </p:spTree>
    <p:extLst>
      <p:ext uri="{BB962C8B-B14F-4D97-AF65-F5344CB8AC3E}">
        <p14:creationId xmlns:p14="http://schemas.microsoft.com/office/powerpoint/2010/main" val="31096744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 Genes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685800" y="1524000"/>
            <a:ext cx="38100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 group of related genes that controls the body plans organisms</a:t>
            </a:r>
          </a:p>
          <a:p>
            <a:r>
              <a:rPr lang="en-US" altLang="en-US" smtClean="0"/>
              <a:t>Mechanism for evolution in how they are expressed</a:t>
            </a:r>
          </a:p>
          <a:p>
            <a:r>
              <a:rPr lang="en-US" altLang="en-US" smtClean="0"/>
              <a:t>Same gene in new location becomes a new organ</a:t>
            </a:r>
          </a:p>
        </p:txBody>
      </p:sp>
      <p:sp>
        <p:nvSpPr>
          <p:cNvPr id="15364" name="ClipArt Placeholder 3"/>
          <p:cNvSpPr>
            <a:spLocks noGrp="1" noTextEdit="1"/>
          </p:cNvSpPr>
          <p:nvPr>
            <p:ph type="clipArt" sz="half" idx="2"/>
          </p:nvPr>
        </p:nvSpPr>
        <p:spPr bwMode="auto"/>
      </p:sp>
      <p:pic>
        <p:nvPicPr>
          <p:cNvPr id="15365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52266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45959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Genetic cell death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828800"/>
            <a:ext cx="41910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u="sng" smtClean="0"/>
              <a:t>Apoptosis</a:t>
            </a:r>
            <a:r>
              <a:rPr lang="en-US" altLang="en-US" sz="2800" smtClean="0"/>
              <a:t>  </a:t>
            </a:r>
            <a:r>
              <a:rPr lang="en-US" altLang="en-US" sz="2000" b="1" smtClean="0"/>
              <a:t>programmed cell death (“suicide genes”)</a:t>
            </a:r>
          </a:p>
          <a:p>
            <a:r>
              <a:rPr lang="en-US" altLang="en-US" sz="1800" smtClean="0"/>
              <a:t>1. Programmed cell death is as needed for proper development as mitosis is. </a:t>
            </a:r>
          </a:p>
          <a:p>
            <a:r>
              <a:rPr lang="en-US" altLang="en-US" sz="1800" b="1" u="sng" smtClean="0"/>
              <a:t>Ex:</a:t>
            </a:r>
            <a:r>
              <a:rPr lang="en-US" altLang="en-US" sz="1800" smtClean="0"/>
              <a:t>  Reabsorption of the tadpole tail; formation of the fingers and toes of the fetus requires the removal of the tissue between them; sloughing off of the endometrium at the start of menstruation; formation of the proper connections (synapses) between neurons in the brain requires that surplus cells be eliminated.</a:t>
            </a:r>
            <a:endParaRPr lang="en-US" altLang="en-US" sz="2800" smtClean="0"/>
          </a:p>
        </p:txBody>
      </p:sp>
      <p:pic>
        <p:nvPicPr>
          <p:cNvPr id="17412" name="Picture 7" descr="21-18-Apoptosis-L.gif                                          00000028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2888"/>
            <a:ext cx="3810000" cy="2509837"/>
          </a:xfrm>
        </p:spPr>
      </p:pic>
    </p:spTree>
    <p:extLst>
      <p:ext uri="{BB962C8B-B14F-4D97-AF65-F5344CB8AC3E}">
        <p14:creationId xmlns:p14="http://schemas.microsoft.com/office/powerpoint/2010/main" val="219046895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Apoptosis, Pt. 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05000"/>
            <a:ext cx="7772400" cy="2286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/>
              <a:t>2. Programmed cell death is needed to destroy cells that represent a threat to the integrity of the organism. </a:t>
            </a:r>
          </a:p>
          <a:p>
            <a:r>
              <a:rPr lang="en-US" altLang="en-US" sz="2400" smtClean="0"/>
              <a:t>Ex: Cells infected with viruses; waning cells of the immune system; cells with DNA damage; cancer cells       </a:t>
            </a:r>
          </a:p>
        </p:txBody>
      </p:sp>
      <p:pic>
        <p:nvPicPr>
          <p:cNvPr id="19460" name="Picture 4" descr="hela-apoptosis.JPG                                             00000014Mac Os 9.2.2                   B9640EB5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36576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5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2362</Words>
  <Application>Microsoft Office PowerPoint</Application>
  <PresentationFormat>On-screen Show (4:3)</PresentationFormat>
  <Paragraphs>459</Paragraphs>
  <Slides>97</Slides>
  <Notes>66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Arial</vt:lpstr>
      <vt:lpstr>Calibri</vt:lpstr>
      <vt:lpstr>Calibri Light</vt:lpstr>
      <vt:lpstr>Chalkboard</vt:lpstr>
      <vt:lpstr>Times New Roman</vt:lpstr>
      <vt:lpstr>Wingdings 3</vt:lpstr>
      <vt:lpstr>Office Theme</vt:lpstr>
      <vt:lpstr>MS_ClipArt_Gallery</vt:lpstr>
      <vt:lpstr>Unit 8</vt:lpstr>
      <vt:lpstr>PowerPoint Presentation</vt:lpstr>
      <vt:lpstr>Searching for Genetic Material, I</vt:lpstr>
      <vt:lpstr>Searching for Genetic Material, II</vt:lpstr>
      <vt:lpstr>Hershey and Chase animation</vt:lpstr>
      <vt:lpstr>DNA Structure</vt:lpstr>
      <vt:lpstr>DNA Structure Animation</vt:lpstr>
      <vt:lpstr>PowerPoint Presentation</vt:lpstr>
      <vt:lpstr>DNA Bonding</vt:lpstr>
      <vt:lpstr>DNA Replication</vt:lpstr>
      <vt:lpstr>DNA Replication: a closer look</vt:lpstr>
      <vt:lpstr>DNA Replication</vt:lpstr>
      <vt:lpstr>DNA Replication, II</vt:lpstr>
      <vt:lpstr>DNA Replication, III</vt:lpstr>
      <vt:lpstr>DNA Repair</vt:lpstr>
      <vt:lpstr>DNA Repair</vt:lpstr>
      <vt:lpstr>Transposons</vt:lpstr>
      <vt:lpstr>Transposons</vt:lpstr>
      <vt:lpstr>Homeotic Genes</vt:lpstr>
      <vt:lpstr>RNA World Hypothesis</vt:lpstr>
      <vt:lpstr>What is the RNA World Hypothesis? </vt:lpstr>
      <vt:lpstr>PowerPoint Presentation</vt:lpstr>
      <vt:lpstr>Three basic types of RNA</vt:lpstr>
      <vt:lpstr>PowerPoint Presentation</vt:lpstr>
      <vt:lpstr>PowerPoint Presentation</vt:lpstr>
      <vt:lpstr>PowerPoint Presentation</vt:lpstr>
      <vt:lpstr>RNA</vt:lpstr>
      <vt:lpstr>PowerPoint Presentation</vt:lpstr>
      <vt:lpstr>RNA vs. DNA</vt:lpstr>
      <vt:lpstr>Different bases in RNA and DNA</vt:lpstr>
      <vt:lpstr>RNA chain is made single stranded!</vt:lpstr>
      <vt:lpstr>RNA vs. DNA: who cares?</vt:lpstr>
      <vt:lpstr>-OH, what a difference an O makes!</vt:lpstr>
      <vt:lpstr>Examples of RNA structural motifs</vt:lpstr>
      <vt:lpstr>A few examples of RNAs</vt:lpstr>
      <vt:lpstr>PowerPoint Presentation</vt:lpstr>
      <vt:lpstr>Protein Synthesis: overview</vt:lpstr>
      <vt:lpstr>The Triplet Code</vt:lpstr>
      <vt:lpstr>Transcription</vt:lpstr>
      <vt:lpstr>Transcription, I</vt:lpstr>
      <vt:lpstr>Transcription, II</vt:lpstr>
      <vt:lpstr>Transcription:  overview</vt:lpstr>
      <vt:lpstr>mRNA modification</vt:lpstr>
      <vt:lpstr>RNA Splicing</vt:lpstr>
      <vt:lpstr>QOD</vt:lpstr>
      <vt:lpstr>Translation, I</vt:lpstr>
      <vt:lpstr>Translation, II</vt:lpstr>
      <vt:lpstr>Translation, III</vt:lpstr>
      <vt:lpstr>Translation</vt:lpstr>
      <vt:lpstr>PowerPoint Presentation</vt:lpstr>
      <vt:lpstr>Mutations: genetic material changes in a cell</vt:lpstr>
      <vt:lpstr>Mutation by Base Substitution</vt:lpstr>
      <vt:lpstr>PowerPoint Presentation</vt:lpstr>
      <vt:lpstr>Chromatin</vt:lpstr>
      <vt:lpstr>Histone Packing</vt:lpstr>
      <vt:lpstr>DNA Packing</vt:lpstr>
      <vt:lpstr>DNA organization</vt:lpstr>
      <vt:lpstr>Molecular Biology of Cancer</vt:lpstr>
      <vt:lpstr>Phenotypic Variation</vt:lpstr>
      <vt:lpstr>Hydrangea Color</vt:lpstr>
      <vt:lpstr>Turtle Gender</vt:lpstr>
      <vt:lpstr>Arctic Fox</vt:lpstr>
      <vt:lpstr>Evolutionary Significance?</vt:lpstr>
      <vt:lpstr>Lactose Intolerance</vt:lpstr>
      <vt:lpstr>Science of Milk</vt:lpstr>
      <vt:lpstr>Lac Operon</vt:lpstr>
      <vt:lpstr>Lac Operon</vt:lpstr>
      <vt:lpstr>Operon </vt:lpstr>
      <vt:lpstr>Trp Operon </vt:lpstr>
      <vt:lpstr>Eukaryotic Gene Regulation</vt:lpstr>
      <vt:lpstr>PowerPoint Presentation</vt:lpstr>
      <vt:lpstr>Recombinant DNA</vt:lpstr>
      <vt:lpstr>Restriction Enzymes</vt:lpstr>
      <vt:lpstr>Bacterial plasmids in gene cloning</vt:lpstr>
      <vt:lpstr>DNA Cloning</vt:lpstr>
      <vt:lpstr>Steps for eukaryotic gene cloning</vt:lpstr>
      <vt:lpstr>DNA Analysis &amp; Genomics</vt:lpstr>
      <vt:lpstr>Polymerase chain reaction (PCR)</vt:lpstr>
      <vt:lpstr>DNA Analysis</vt:lpstr>
      <vt:lpstr>Restriction fragment analysis</vt:lpstr>
      <vt:lpstr>PCR</vt:lpstr>
      <vt:lpstr>PCR</vt:lpstr>
      <vt:lpstr>DNA Analysis</vt:lpstr>
      <vt:lpstr>PowerPoint Presentation</vt:lpstr>
      <vt:lpstr>Restriction fragment analysis</vt:lpstr>
      <vt:lpstr>DNA Sequencing</vt:lpstr>
      <vt:lpstr>Practical DNA Technology Uses</vt:lpstr>
      <vt:lpstr>Gene Therapy</vt:lpstr>
      <vt:lpstr>CRISPR-cas9</vt:lpstr>
      <vt:lpstr>PowerPoint Presentation</vt:lpstr>
      <vt:lpstr>From fertilized egg to multicellular organism</vt:lpstr>
      <vt:lpstr>Morphogenesis:  plants vs. animals</vt:lpstr>
      <vt:lpstr>Differential gene expression</vt:lpstr>
      <vt:lpstr>Determination---&gt;Differentiation</vt:lpstr>
      <vt:lpstr>Hox Genes</vt:lpstr>
      <vt:lpstr>Genetic cell death</vt:lpstr>
      <vt:lpstr>Apoptosis, Pt. 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Themes of AP BIO</dc:title>
  <dc:creator>angela  feldbush</dc:creator>
  <cp:lastModifiedBy>Feldbush, Angela@West Shore</cp:lastModifiedBy>
  <cp:revision>17</cp:revision>
  <dcterms:created xsi:type="dcterms:W3CDTF">2014-08-18T00:43:27Z</dcterms:created>
  <dcterms:modified xsi:type="dcterms:W3CDTF">2018-05-22T17:38:47Z</dcterms:modified>
</cp:coreProperties>
</file>