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59"/>
  </p:notesMasterIdLst>
  <p:sldIdLst>
    <p:sldId id="256" r:id="rId2"/>
    <p:sldId id="330" r:id="rId3"/>
    <p:sldId id="331" r:id="rId4"/>
    <p:sldId id="332" r:id="rId5"/>
    <p:sldId id="333" r:id="rId6"/>
    <p:sldId id="334" r:id="rId7"/>
    <p:sldId id="335" r:id="rId8"/>
    <p:sldId id="336" r:id="rId9"/>
    <p:sldId id="337" r:id="rId10"/>
    <p:sldId id="338" r:id="rId11"/>
    <p:sldId id="339" r:id="rId12"/>
    <p:sldId id="340" r:id="rId13"/>
    <p:sldId id="328" r:id="rId14"/>
    <p:sldId id="329"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41"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42" r:id="rId56"/>
    <p:sldId id="326" r:id="rId57"/>
    <p:sldId id="327"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65" autoAdjust="0"/>
    <p:restoredTop sz="94660"/>
  </p:normalViewPr>
  <p:slideViewPr>
    <p:cSldViewPr snapToGrid="0" snapToObjects="1">
      <p:cViewPr varScale="1">
        <p:scale>
          <a:sx n="56" d="100"/>
          <a:sy n="56" d="100"/>
        </p:scale>
        <p:origin x="324"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77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D3F0C8-ED35-4553-8246-20537C09FAC8}" type="datetimeFigureOut">
              <a:rPr lang="en-US" smtClean="0"/>
              <a:t>5/22/2018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F35CF2-B7C6-45F4-9F98-C1443721DC3F}" type="slidenum">
              <a:rPr lang="en-US" smtClean="0"/>
              <a:t>‹#›</a:t>
            </a:fld>
            <a:endParaRPr lang="en-US"/>
          </a:p>
        </p:txBody>
      </p:sp>
    </p:spTree>
    <p:extLst>
      <p:ext uri="{BB962C8B-B14F-4D97-AF65-F5344CB8AC3E}">
        <p14:creationId xmlns:p14="http://schemas.microsoft.com/office/powerpoint/2010/main" val="106252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F35CF2-B7C6-45F4-9F98-C1443721DC3F}" type="slidenum">
              <a:rPr lang="en-US" smtClean="0"/>
              <a:t>1</a:t>
            </a:fld>
            <a:endParaRPr lang="en-US"/>
          </a:p>
        </p:txBody>
      </p:sp>
    </p:spTree>
    <p:extLst>
      <p:ext uri="{BB962C8B-B14F-4D97-AF65-F5344CB8AC3E}">
        <p14:creationId xmlns:p14="http://schemas.microsoft.com/office/powerpoint/2010/main" val="346496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C58D941-C839-4417-B41A-77181D36F672}" type="slidenum">
              <a:rPr lang="en-US" altLang="en-US"/>
              <a:pPr/>
              <a:t>30</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358385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33295FD-DB0F-47B3-AE3B-C16DC1FDC968}" type="slidenum">
              <a:rPr lang="en-US" altLang="en-US"/>
              <a:pPr/>
              <a:t>31</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215517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FAC6719-A6A8-4C0C-984D-5B5CF9BAE77F}" type="slidenum">
              <a:rPr lang="en-US" altLang="en-US"/>
              <a:pPr/>
              <a:t>32</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59971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D03CBF8-BBD0-4B83-89BC-01BD059B1077}" type="slidenum">
              <a:rPr lang="en-US" altLang="en-US"/>
              <a:pPr/>
              <a:t>33</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4260215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AF4029E-17F3-4415-9BEC-5FF90D240D7F}" type="slidenum">
              <a:rPr lang="en-US" altLang="en-US"/>
              <a:pPr/>
              <a:t>34</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4098427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40A7D13-5742-4059-9453-D2ED8B3CB0EA}" type="slidenum">
              <a:rPr lang="en-US" altLang="en-US"/>
              <a:pPr/>
              <a:t>35</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25056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523E94E-4D34-458F-97EA-912877811A0C}" type="slidenum">
              <a:rPr lang="en-US" altLang="en-US"/>
              <a:pPr/>
              <a:t>38</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74399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0FD7347-96BC-47E9-B21C-EFCF5422C8A6}" type="slidenum">
              <a:rPr lang="en-US" altLang="en-US"/>
              <a:pPr/>
              <a:t>40</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395327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001072-9031-4283-AF6B-13EC2F12D637}" type="slidenum">
              <a:rPr lang="en-US" altLang="en-US" smtClean="0"/>
              <a:pPr>
                <a:defRPr/>
              </a:pPr>
              <a:t>41</a:t>
            </a:fld>
            <a:endParaRPr lang="en-US" altLang="en-US"/>
          </a:p>
        </p:txBody>
      </p:sp>
    </p:spTree>
    <p:extLst>
      <p:ext uri="{BB962C8B-B14F-4D97-AF65-F5344CB8AC3E}">
        <p14:creationId xmlns:p14="http://schemas.microsoft.com/office/powerpoint/2010/main" val="1945638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001072-9031-4283-AF6B-13EC2F12D637}" type="slidenum">
              <a:rPr lang="en-US" altLang="en-US" smtClean="0"/>
              <a:pPr>
                <a:defRPr/>
              </a:pPr>
              <a:t>42</a:t>
            </a:fld>
            <a:endParaRPr lang="en-US" altLang="en-US"/>
          </a:p>
        </p:txBody>
      </p:sp>
    </p:spTree>
    <p:extLst>
      <p:ext uri="{BB962C8B-B14F-4D97-AF65-F5344CB8AC3E}">
        <p14:creationId xmlns:p14="http://schemas.microsoft.com/office/powerpoint/2010/main" val="74956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001072-9031-4283-AF6B-13EC2F12D637}" type="slidenum">
              <a:rPr lang="en-US" altLang="en-US" smtClean="0"/>
              <a:pPr>
                <a:defRPr/>
              </a:pPr>
              <a:t>15</a:t>
            </a:fld>
            <a:endParaRPr lang="en-US" altLang="en-US"/>
          </a:p>
        </p:txBody>
      </p:sp>
    </p:spTree>
    <p:extLst>
      <p:ext uri="{BB962C8B-B14F-4D97-AF65-F5344CB8AC3E}">
        <p14:creationId xmlns:p14="http://schemas.microsoft.com/office/powerpoint/2010/main" val="712345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001072-9031-4283-AF6B-13EC2F12D637}" type="slidenum">
              <a:rPr lang="en-US" altLang="en-US" smtClean="0"/>
              <a:pPr>
                <a:defRPr/>
              </a:pPr>
              <a:t>43</a:t>
            </a:fld>
            <a:endParaRPr lang="en-US" altLang="en-US"/>
          </a:p>
        </p:txBody>
      </p:sp>
    </p:spTree>
    <p:extLst>
      <p:ext uri="{BB962C8B-B14F-4D97-AF65-F5344CB8AC3E}">
        <p14:creationId xmlns:p14="http://schemas.microsoft.com/office/powerpoint/2010/main" val="2132055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001072-9031-4283-AF6B-13EC2F12D637}" type="slidenum">
              <a:rPr lang="en-US" altLang="en-US" smtClean="0"/>
              <a:pPr>
                <a:defRPr/>
              </a:pPr>
              <a:t>44</a:t>
            </a:fld>
            <a:endParaRPr lang="en-US" altLang="en-US"/>
          </a:p>
        </p:txBody>
      </p:sp>
    </p:spTree>
    <p:extLst>
      <p:ext uri="{BB962C8B-B14F-4D97-AF65-F5344CB8AC3E}">
        <p14:creationId xmlns:p14="http://schemas.microsoft.com/office/powerpoint/2010/main" val="1158674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D877F29-1D75-4680-80F1-94572048E52B}" type="slidenum">
              <a:rPr lang="en-US" altLang="en-US" sz="1200" smtClean="0">
                <a:latin typeface="Times" panose="02020603050405020304" pitchFamily="18" charset="0"/>
              </a:rPr>
              <a:pPr/>
              <a:t>45</a:t>
            </a:fld>
            <a:endParaRPr lang="en-US" altLang="en-US" sz="1200" smtClean="0">
              <a:latin typeface="Times"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5628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2CF02C-1210-4204-BE7B-25384FE44C53}" type="slidenum">
              <a:rPr lang="en-US" altLang="en-US" sz="1200" smtClean="0">
                <a:latin typeface="Times" panose="02020603050405020304" pitchFamily="18" charset="0"/>
              </a:rPr>
              <a:pPr/>
              <a:t>47</a:t>
            </a:fld>
            <a:endParaRPr lang="en-US" altLang="en-US" sz="1200" smtClean="0">
              <a:latin typeface="Times"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11205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93F6EC-BF76-4054-9845-99324DDDF066}" type="slidenum">
              <a:rPr lang="en-US" altLang="en-US" sz="1200" smtClean="0">
                <a:latin typeface="Times" panose="02020603050405020304" pitchFamily="18" charset="0"/>
              </a:rPr>
              <a:pPr/>
              <a:t>48</a:t>
            </a:fld>
            <a:endParaRPr lang="en-US" altLang="en-US" sz="1200" smtClean="0">
              <a:latin typeface="Times"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14202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9D19FD-DBD6-4F40-BFD4-C88F539ED62D}" type="slidenum">
              <a:rPr lang="en-US" altLang="en-US" sz="1200" smtClean="0">
                <a:latin typeface="Times" panose="02020603050405020304" pitchFamily="18" charset="0"/>
              </a:rPr>
              <a:pPr/>
              <a:t>49</a:t>
            </a:fld>
            <a:endParaRPr lang="en-US" altLang="en-US" sz="1200" smtClean="0">
              <a:latin typeface="Times"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06924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D3ECD8-B4AA-4CB8-AD0E-F0F16CADC4E3}" type="slidenum">
              <a:rPr lang="en-US" altLang="en-US" sz="1200" smtClean="0">
                <a:latin typeface="Times" panose="02020603050405020304" pitchFamily="18" charset="0"/>
              </a:rPr>
              <a:pPr/>
              <a:t>51</a:t>
            </a:fld>
            <a:endParaRPr lang="en-US" altLang="en-US" sz="1200" smtClean="0">
              <a:latin typeface="Times"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89177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D2398B5-D81A-4598-B945-34294C6EAD3E}" type="slidenum">
              <a:rPr lang="en-US" altLang="en-US" sz="1200" smtClean="0">
                <a:latin typeface="Times" panose="02020603050405020304" pitchFamily="18" charset="0"/>
              </a:rPr>
              <a:pPr/>
              <a:t>52</a:t>
            </a:fld>
            <a:endParaRPr lang="en-US" altLang="en-US" sz="1200" smtClean="0">
              <a:latin typeface="Times"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68663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0033D0-1DA3-4853-959D-BC308BEFC031}" type="slidenum">
              <a:rPr lang="en-US" altLang="en-US" sz="1200" smtClean="0">
                <a:latin typeface="Times" panose="02020603050405020304" pitchFamily="18" charset="0"/>
              </a:rPr>
              <a:pPr/>
              <a:t>53</a:t>
            </a:fld>
            <a:endParaRPr lang="en-US" altLang="en-US" sz="1200" smtClean="0">
              <a:latin typeface="Times"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9015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09781E-8B0F-40F0-AE26-C6388706C782}" type="slidenum">
              <a:rPr lang="en-US" altLang="en-US" sz="1200" smtClean="0">
                <a:latin typeface="Times" panose="02020603050405020304" pitchFamily="18" charset="0"/>
              </a:rPr>
              <a:pPr/>
              <a:t>54</a:t>
            </a:fld>
            <a:endParaRPr lang="en-US" altLang="en-US" sz="1200" smtClean="0">
              <a:latin typeface="Times"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0412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784F4-8DA4-40E9-8D30-A3DBD73AB36E}" type="slidenum">
              <a:rPr lang="en-US" smtClean="0"/>
              <a:t>19</a:t>
            </a:fld>
            <a:endParaRPr lang="en-US"/>
          </a:p>
        </p:txBody>
      </p:sp>
    </p:spTree>
    <p:extLst>
      <p:ext uri="{BB962C8B-B14F-4D97-AF65-F5344CB8AC3E}">
        <p14:creationId xmlns:p14="http://schemas.microsoft.com/office/powerpoint/2010/main" val="159427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B47988-ED30-461C-B689-FC7AB5C85075}" type="slidenum">
              <a:rPr lang="en-US" altLang="en-US" sz="1200" smtClean="0">
                <a:latin typeface="Times" panose="02020603050405020304" pitchFamily="18" charset="0"/>
              </a:rPr>
              <a:pPr/>
              <a:t>56</a:t>
            </a:fld>
            <a:endParaRPr lang="en-US" altLang="en-US" sz="1200" smtClean="0">
              <a:latin typeface="Times" panose="02020603050405020304" pitchFamily="18" charset="0"/>
            </a:endParaRPr>
          </a:p>
        </p:txBody>
      </p:sp>
    </p:spTree>
    <p:extLst>
      <p:ext uri="{BB962C8B-B14F-4D97-AF65-F5344CB8AC3E}">
        <p14:creationId xmlns:p14="http://schemas.microsoft.com/office/powerpoint/2010/main" val="376745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6FB696A-F41E-48CB-9907-6364A38DD5C7}" type="slidenum">
              <a:rPr lang="en-US" altLang="en-US"/>
              <a:pPr/>
              <a:t>21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18027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333D7-4174-4FF2-A812-6920FF5A8BBA}" type="slidenum">
              <a:rPr lang="en-US" altLang="en-US" sz="1200" smtClean="0">
                <a:latin typeface="Times" panose="02020603050405020304" pitchFamily="18" charset="0"/>
              </a:rPr>
              <a:pPr/>
              <a:t>23</a:t>
            </a:fld>
            <a:endParaRPr lang="en-US" altLang="en-US" sz="1200" smtClean="0">
              <a:latin typeface="Times"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0298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smtClean="0"/>
          </a:p>
        </p:txBody>
      </p:sp>
      <p:sp>
        <p:nvSpPr>
          <p:cNvPr id="2970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6CC496-0A35-43A4-8423-D7AAA9389807}" type="slidenum">
              <a:rPr lang="en-US" altLang="en-US" sz="1200" smtClean="0">
                <a:latin typeface="Times" panose="02020603050405020304" pitchFamily="18" charset="0"/>
              </a:rPr>
              <a:pPr/>
              <a:t>24</a:t>
            </a:fld>
            <a:endParaRPr lang="en-US" altLang="en-US" sz="1200" smtClean="0">
              <a:latin typeface="Times" panose="02020603050405020304" pitchFamily="18" charset="0"/>
            </a:endParaRPr>
          </a:p>
        </p:txBody>
      </p:sp>
    </p:spTree>
    <p:extLst>
      <p:ext uri="{BB962C8B-B14F-4D97-AF65-F5344CB8AC3E}">
        <p14:creationId xmlns:p14="http://schemas.microsoft.com/office/powerpoint/2010/main" val="105343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p>
        </p:txBody>
      </p:sp>
      <p:sp>
        <p:nvSpPr>
          <p:cNvPr id="31748"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30B627-F804-47A5-99B1-2003D739EC87}" type="slidenum">
              <a:rPr lang="en-US" altLang="en-US" sz="1200" smtClean="0">
                <a:latin typeface="Times" panose="02020603050405020304" pitchFamily="18" charset="0"/>
              </a:rPr>
              <a:pPr/>
              <a:t>25</a:t>
            </a:fld>
            <a:endParaRPr lang="en-US" altLang="en-US" sz="1200" smtClean="0">
              <a:latin typeface="Times" panose="02020603050405020304" pitchFamily="18" charset="0"/>
            </a:endParaRPr>
          </a:p>
        </p:txBody>
      </p:sp>
    </p:spTree>
    <p:extLst>
      <p:ext uri="{BB962C8B-B14F-4D97-AF65-F5344CB8AC3E}">
        <p14:creationId xmlns:p14="http://schemas.microsoft.com/office/powerpoint/2010/main" val="227882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B6869A8-B464-41D1-B0BC-9ECA4F454E30}" type="slidenum">
              <a:rPr lang="en-US" altLang="en-US"/>
              <a:pPr/>
              <a:t>27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313056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13FFD02-AF1E-4AB8-8046-B02DE344D966}" type="slidenum">
              <a:rPr lang="en-US" altLang="en-US"/>
              <a:pPr/>
              <a:t>29</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val="327151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065BE-0657-4A47-90AD-C21C55E16B19}" type="datetime4">
              <a:rPr lang="en-US" smtClean="0"/>
              <a:pPr/>
              <a:t>May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78235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May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88189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May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63290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19200" y="2044700"/>
            <a:ext cx="3810000" cy="4114800"/>
          </a:xfrm>
        </p:spPr>
        <p:txBody>
          <a:bodyPr/>
          <a:lstStyle/>
          <a:p>
            <a:pPr lvl="0"/>
            <a:endParaRPr lang="en-US" noProof="0" smtClean="0"/>
          </a:p>
        </p:txBody>
      </p:sp>
      <p:sp>
        <p:nvSpPr>
          <p:cNvPr id="4" name="Text Placeholder 3"/>
          <p:cNvSpPr>
            <a:spLocks noGrp="1"/>
          </p:cNvSpPr>
          <p:nvPr>
            <p:ph type="body" sz="half" idx="2"/>
          </p:nvPr>
        </p:nvSpPr>
        <p:spPr>
          <a:xfrm>
            <a:off x="51816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DE63567-5412-45B7-8AFE-07B06F4CFCB4}" type="slidenum">
              <a:rPr lang="en-US" altLang="en-US"/>
              <a:pPr>
                <a:defRPr/>
              </a:pPr>
              <a:t>‹#›</a:t>
            </a:fld>
            <a:endParaRPr lang="en-US" altLang="en-US"/>
          </a:p>
        </p:txBody>
      </p:sp>
    </p:spTree>
    <p:extLst>
      <p:ext uri="{BB962C8B-B14F-4D97-AF65-F5344CB8AC3E}">
        <p14:creationId xmlns:p14="http://schemas.microsoft.com/office/powerpoint/2010/main" val="1663851428"/>
      </p:ext>
    </p:extLst>
  </p:cSld>
  <p:clrMapOvr>
    <a:masterClrMapping/>
  </p:clrMapOvr>
  <p:transition>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20447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4EE9923-AC33-4FB6-8087-10389CF20EBC}" type="slidenum">
              <a:rPr lang="en-US" altLang="en-US"/>
              <a:pPr>
                <a:defRPr/>
              </a:pPr>
              <a:t>‹#›</a:t>
            </a:fld>
            <a:endParaRPr lang="en-US" altLang="en-US"/>
          </a:p>
        </p:txBody>
      </p:sp>
    </p:spTree>
    <p:extLst>
      <p:ext uri="{BB962C8B-B14F-4D97-AF65-F5344CB8AC3E}">
        <p14:creationId xmlns:p14="http://schemas.microsoft.com/office/powerpoint/2010/main" val="3345082343"/>
      </p:ext>
    </p:extLst>
  </p:cSld>
  <p:clrMapOvr>
    <a:masterClrMapping/>
  </p:clrMapOvr>
  <p:transition>
    <p:cover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81600" y="20447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DBCD70-0919-473D-B5F8-657CF9C7F2EC}" type="slidenum">
              <a:rPr lang="en-US" altLang="en-US"/>
              <a:pPr>
                <a:defRPr/>
              </a:pPr>
              <a:t>‹#›</a:t>
            </a:fld>
            <a:endParaRPr lang="en-US" altLang="en-US"/>
          </a:p>
        </p:txBody>
      </p:sp>
    </p:spTree>
    <p:extLst>
      <p:ext uri="{BB962C8B-B14F-4D97-AF65-F5344CB8AC3E}">
        <p14:creationId xmlns:p14="http://schemas.microsoft.com/office/powerpoint/2010/main" val="3696547592"/>
      </p:ext>
    </p:extLst>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May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85528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May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30913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pPr/>
              <a:t>May 22,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7718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pPr/>
              <a:t>May 22,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25689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May 22,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12447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22,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05714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May 22, 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4788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May 22,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98982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B1B13E-D5AF-485E-81A1-82A140076526}" type="datetime4">
              <a:rPr lang="en-US" smtClean="0"/>
              <a:pPr/>
              <a:t>May 22, 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8429634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XFZg_Q525X4&amp;list=PL4A385F3C2FAAC74A#t=5.841"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ideo" Target="NULL" TargetMode="External"/><Relationship Id="rId5" Type="http://schemas.openxmlformats.org/officeDocument/2006/relationships/image" Target="../media/image27.jpeg"/><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ideo" Target="NULL" TargetMode="External"/><Relationship Id="rId5" Type="http://schemas.openxmlformats.org/officeDocument/2006/relationships/image" Target="../media/image29.jpeg"/><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ideo" Target="NULL" TargetMode="External"/><Relationship Id="rId5" Type="http://schemas.openxmlformats.org/officeDocument/2006/relationships/image" Target="../media/image31.jpeg"/><Relationship Id="rId4" Type="http://schemas.openxmlformats.org/officeDocument/2006/relationships/image" Target="../media/image30.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ideo" Target="NULL" TargetMode="External"/><Relationship Id="rId5" Type="http://schemas.openxmlformats.org/officeDocument/2006/relationships/image" Target="../media/image33.jpeg"/><Relationship Id="rId4" Type="http://schemas.openxmlformats.org/officeDocument/2006/relationships/image" Target="../media/image32.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ideo" Target="NULL" TargetMode="External"/><Relationship Id="rId5" Type="http://schemas.openxmlformats.org/officeDocument/2006/relationships/image" Target="../media/image35.jpeg"/><Relationship Id="rId4" Type="http://schemas.openxmlformats.org/officeDocument/2006/relationships/image" Target="../media/image34.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video" Target="NULL" TargetMode="External"/><Relationship Id="rId5" Type="http://schemas.openxmlformats.org/officeDocument/2006/relationships/image" Target="../media/image37.jpeg"/><Relationship Id="rId4" Type="http://schemas.openxmlformats.org/officeDocument/2006/relationships/image" Target="../media/image36.wmf"/></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hhmi.org/biointeractive/angiogenesis"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popsci.com/star-wars-sperm-whips" TargetMode="Externa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a:t>
            </a:r>
            <a:r>
              <a:rPr lang="en-US" dirty="0" smtClean="0"/>
              <a:t>Division</a:t>
            </a:r>
            <a:br>
              <a:rPr lang="en-US" dirty="0" smtClean="0"/>
            </a:br>
            <a:endParaRPr lang="en-US" dirty="0"/>
          </a:p>
        </p:txBody>
      </p:sp>
      <p:sp>
        <p:nvSpPr>
          <p:cNvPr id="3" name="Subtitle 2"/>
          <p:cNvSpPr>
            <a:spLocks noGrp="1"/>
          </p:cNvSpPr>
          <p:nvPr>
            <p:ph type="subTitle" idx="1"/>
          </p:nvPr>
        </p:nvSpPr>
        <p:spPr/>
        <p:txBody>
          <a:bodyPr/>
          <a:lstStyle/>
          <a:p>
            <a:r>
              <a:rPr lang="en-US" dirty="0" smtClean="0"/>
              <a:t>Unit </a:t>
            </a:r>
            <a:r>
              <a:rPr lang="en-US" dirty="0"/>
              <a:t>5</a:t>
            </a:r>
          </a:p>
        </p:txBody>
      </p:sp>
    </p:spTree>
    <p:extLst>
      <p:ext uri="{BB962C8B-B14F-4D97-AF65-F5344CB8AC3E}">
        <p14:creationId xmlns:p14="http://schemas.microsoft.com/office/powerpoint/2010/main" val="2869491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pic>
        <p:nvPicPr>
          <p:cNvPr id="1026" name="Picture 2" descr="Image result for signal transduction responses"/>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253343" y="1935532"/>
            <a:ext cx="5065826" cy="379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285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Transduction</a:t>
            </a:r>
            <a:endParaRPr lang="en-US" dirty="0"/>
          </a:p>
        </p:txBody>
      </p:sp>
      <p:sp>
        <p:nvSpPr>
          <p:cNvPr id="3" name="Content Placeholder 2"/>
          <p:cNvSpPr>
            <a:spLocks noGrp="1"/>
          </p:cNvSpPr>
          <p:nvPr>
            <p:ph idx="1"/>
          </p:nvPr>
        </p:nvSpPr>
        <p:spPr>
          <a:xfrm>
            <a:off x="628650" y="2226469"/>
            <a:ext cx="1911708" cy="3263504"/>
          </a:xfrm>
        </p:spPr>
        <p:txBody>
          <a:bodyPr/>
          <a:lstStyle/>
          <a:p>
            <a:r>
              <a:rPr lang="en-US" dirty="0"/>
              <a:t>https://www.youtube.com/watch?v=tMMrTRnFdI4</a:t>
            </a:r>
          </a:p>
        </p:txBody>
      </p:sp>
      <p:pic>
        <p:nvPicPr>
          <p:cNvPr id="4" name="Picture 3"/>
          <p:cNvPicPr>
            <a:picLocks noChangeAspect="1"/>
          </p:cNvPicPr>
          <p:nvPr/>
        </p:nvPicPr>
        <p:blipFill>
          <a:blip r:embed="rId2"/>
          <a:stretch>
            <a:fillRect/>
          </a:stretch>
        </p:blipFill>
        <p:spPr>
          <a:xfrm>
            <a:off x="3551954" y="2226469"/>
            <a:ext cx="3971925" cy="2964656"/>
          </a:xfrm>
          <a:prstGeom prst="rect">
            <a:avLst/>
          </a:prstGeom>
        </p:spPr>
      </p:pic>
    </p:spTree>
    <p:extLst>
      <p:ext uri="{BB962C8B-B14F-4D97-AF65-F5344CB8AC3E}">
        <p14:creationId xmlns:p14="http://schemas.microsoft.com/office/powerpoint/2010/main" val="383662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QOD #1</a:t>
            </a:r>
            <a:endParaRPr lang="en-US" dirty="0"/>
          </a:p>
        </p:txBody>
      </p:sp>
      <p:sp>
        <p:nvSpPr>
          <p:cNvPr id="3" name="Content Placeholder 2"/>
          <p:cNvSpPr>
            <a:spLocks noGrp="1"/>
          </p:cNvSpPr>
          <p:nvPr>
            <p:ph idx="1"/>
          </p:nvPr>
        </p:nvSpPr>
        <p:spPr/>
        <p:txBody>
          <a:bodyPr>
            <a:normAutofit/>
          </a:bodyPr>
          <a:lstStyle/>
          <a:p>
            <a:r>
              <a:rPr lang="en-US" sz="4950" dirty="0"/>
              <a:t>Work with a partner to come up with 3 specific examples of signal transduction pathways in living organisms.</a:t>
            </a:r>
            <a:endParaRPr lang="en-US" sz="4950" dirty="0"/>
          </a:p>
        </p:txBody>
      </p:sp>
    </p:spTree>
    <p:extLst>
      <p:ext uri="{BB962C8B-B14F-4D97-AF65-F5344CB8AC3E}">
        <p14:creationId xmlns:p14="http://schemas.microsoft.com/office/powerpoint/2010/main" val="48841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99360" y="2629694"/>
            <a:ext cx="4145280" cy="2743200"/>
          </a:xfrm>
        </p:spPr>
      </p:pic>
    </p:spTree>
    <p:extLst>
      <p:ext uri="{BB962C8B-B14F-4D97-AF65-F5344CB8AC3E}">
        <p14:creationId xmlns:p14="http://schemas.microsoft.com/office/powerpoint/2010/main" val="84987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73300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endParaRPr lang="en-US" altLang="en-US" dirty="0" smtClean="0"/>
          </a:p>
        </p:txBody>
      </p:sp>
      <p:pic>
        <p:nvPicPr>
          <p:cNvPr id="4100" name="Picture 7" descr="12-00-MitosisPhoto.jpg                                         00000030BIOLOGY6eCIPLchapters1-17      B847A8CB:"/>
          <p:cNvPicPr>
            <a:picLocks noGrp="1" noChangeAspect="1" noChangeArrowheads="1"/>
          </p:cNvPicPr>
          <p:nvPr>
            <p:ph type="clipArt" sz="half" idx="1"/>
          </p:nvPr>
        </p:nvPicPr>
        <p:blipFill>
          <a:blip r:embed="rId3" cstate="print"/>
          <a:stretch>
            <a:fillRect/>
          </a:stretch>
        </p:blipFill>
        <p:spPr>
          <a:xfrm>
            <a:off x="533400" y="2209800"/>
            <a:ext cx="3810000" cy="2571750"/>
          </a:xfrm>
        </p:spPr>
      </p:pic>
      <p:sp>
        <p:nvSpPr>
          <p:cNvPr id="34820" name="Rectangle 4"/>
          <p:cNvSpPr>
            <a:spLocks noGrp="1" noChangeArrowheads="1"/>
          </p:cNvSpPr>
          <p:nvPr>
            <p:ph type="body" sz="half" idx="2"/>
          </p:nvPr>
        </p:nvSpPr>
        <p:spPr>
          <a:xfrm>
            <a:off x="4800600" y="3505200"/>
            <a:ext cx="4191000" cy="2654300"/>
          </a:xfrm>
        </p:spPr>
        <p:txBody>
          <a:bodyPr>
            <a:normAutofit/>
          </a:bodyPr>
          <a:lstStyle/>
          <a:p>
            <a:pPr>
              <a:defRPr/>
            </a:pPr>
            <a:r>
              <a:rPr lang="en-US" altLang="en-US" sz="4400" dirty="0" smtClean="0"/>
              <a:t>Chapter 10 		</a:t>
            </a:r>
            <a:r>
              <a:rPr lang="en-US" altLang="en-US" sz="4400" i="1" dirty="0" smtClean="0"/>
              <a:t>The Cell Cycle</a:t>
            </a:r>
            <a:endParaRPr lang="en-US" altLang="en-US" sz="4400" dirty="0" smtClean="0"/>
          </a:p>
        </p:txBody>
      </p:sp>
    </p:spTree>
    <p:extLst>
      <p:ext uri="{BB962C8B-B14F-4D97-AF65-F5344CB8AC3E}">
        <p14:creationId xmlns:p14="http://schemas.microsoft.com/office/powerpoint/2010/main" val="2998718587"/>
      </p:ext>
    </p:extLst>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in Newt Lung</a:t>
            </a:r>
            <a:endParaRPr lang="en-US" dirty="0"/>
          </a:p>
        </p:txBody>
      </p:sp>
      <p:pic>
        <p:nvPicPr>
          <p:cNvPr id="5" name="Online Image Placeholder 4"/>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066800" y="1295400"/>
            <a:ext cx="7315200" cy="5273493"/>
          </a:xfrm>
        </p:spPr>
      </p:pic>
    </p:spTree>
    <p:extLst>
      <p:ext uri="{BB962C8B-B14F-4D97-AF65-F5344CB8AC3E}">
        <p14:creationId xmlns:p14="http://schemas.microsoft.com/office/powerpoint/2010/main" val="1671359933"/>
      </p:ext>
    </p:extLst>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r>
              <a:rPr lang="en-US" dirty="0">
                <a:hlinkClick r:id="rId2"/>
              </a:rPr>
              <a:t>https://</a:t>
            </a:r>
            <a:r>
              <a:rPr lang="en-US" dirty="0" smtClean="0">
                <a:hlinkClick r:id="rId2"/>
              </a:rPr>
              <a:t>www.youtube.com/watch?v=XFZg_Q525X4&amp;list=PL4A385F3C2FAAC74A#t=5.841</a:t>
            </a:r>
            <a:endParaRPr lang="en-US" dirty="0" smtClean="0"/>
          </a:p>
          <a:p>
            <a:endParaRPr lang="en-US" dirty="0"/>
          </a:p>
        </p:txBody>
      </p:sp>
      <p:sp>
        <p:nvSpPr>
          <p:cNvPr id="5" name="Text Placeholder 3"/>
          <p:cNvSpPr txBox="1">
            <a:spLocks/>
          </p:cNvSpPr>
          <p:nvPr/>
        </p:nvSpPr>
        <p:spPr>
          <a:xfrm>
            <a:off x="914400" y="2209800"/>
            <a:ext cx="3810000" cy="4114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en-US" dirty="0"/>
          </a:p>
        </p:txBody>
      </p:sp>
      <p:sp>
        <p:nvSpPr>
          <p:cNvPr id="7" name="Rectangle 1"/>
          <p:cNvSpPr>
            <a:spLocks noChangeArrowheads="1"/>
          </p:cNvSpPr>
          <p:nvPr/>
        </p:nvSpPr>
        <p:spPr bwMode="auto">
          <a:xfrm>
            <a:off x="677594" y="2044700"/>
            <a:ext cx="4495800" cy="18928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333333"/>
                </a:solidFill>
                <a:effectLst/>
                <a:latin typeface="Raleway"/>
              </a:rPr>
              <a:t>Every cell in the human body regenerates on average every seven years. Like snakes, in our own way we shed our skin. Biologically we are brand new people. We may look the same, we probably do, the change isn't visible at least in most of us, but we are all changed completely forever.</a:t>
            </a:r>
            <a:endParaRPr kumimoji="0" lang="en-US" altLang="en-US" sz="1200" b="0" i="0" u="none" strike="noStrike" cap="none" normalizeH="0" baseline="0" dirty="0" smtClean="0">
              <a:ln>
                <a:noFill/>
              </a:ln>
              <a:solidFill>
                <a:srgbClr val="777777"/>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777777"/>
                </a:solidFill>
                <a:effectLst/>
                <a:latin typeface="Raleway"/>
              </a:rPr>
              <a:t>Meredith</a:t>
            </a: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1446366"/>
      </p:ext>
    </p:extLst>
  </p:cSld>
  <p:clrMapOvr>
    <a:masterClrMapping/>
  </p:clrMapOvr>
  <p:transition>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QOD 2</a:t>
            </a:r>
            <a:endParaRPr lang="en-US" dirty="0"/>
          </a:p>
        </p:txBody>
      </p:sp>
      <p:sp>
        <p:nvSpPr>
          <p:cNvPr id="4" name="Text Placeholder 3"/>
          <p:cNvSpPr>
            <a:spLocks noGrp="1"/>
          </p:cNvSpPr>
          <p:nvPr>
            <p:ph type="body" sz="half" idx="2"/>
          </p:nvPr>
        </p:nvSpPr>
        <p:spPr>
          <a:xfrm>
            <a:off x="457200" y="1752600"/>
            <a:ext cx="8382000" cy="4114800"/>
          </a:xfrm>
        </p:spPr>
        <p:txBody>
          <a:bodyPr>
            <a:normAutofit/>
          </a:bodyPr>
          <a:lstStyle/>
          <a:p>
            <a:r>
              <a:rPr lang="en-US" sz="4400" dirty="0" smtClean="0"/>
              <a:t>List the stages in Mitosis (using your favorite mnemonic device)</a:t>
            </a:r>
          </a:p>
          <a:p>
            <a:r>
              <a:rPr lang="en-US" sz="4400" dirty="0" smtClean="0"/>
              <a:t>Now match each phase to one of the larger divisions of: replication, alignment, and separation</a:t>
            </a:r>
            <a:endParaRPr lang="en-US" sz="4400" dirty="0"/>
          </a:p>
        </p:txBody>
      </p:sp>
    </p:spTree>
    <p:extLst>
      <p:ext uri="{BB962C8B-B14F-4D97-AF65-F5344CB8AC3E}">
        <p14:creationId xmlns:p14="http://schemas.microsoft.com/office/powerpoint/2010/main" val="951750560"/>
      </p:ext>
    </p:extLst>
  </p:cSld>
  <p:clrMapOvr>
    <a:masterClrMapping/>
  </p:clrMapOvr>
  <p:transition>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Cell size</a:t>
            </a:r>
          </a:p>
        </p:txBody>
      </p:sp>
      <p:sp>
        <p:nvSpPr>
          <p:cNvPr id="9219" name="Rectangle 3"/>
          <p:cNvSpPr>
            <a:spLocks noGrp="1" noChangeArrowheads="1"/>
          </p:cNvSpPr>
          <p:nvPr>
            <p:ph type="body" sz="half" idx="1"/>
          </p:nvPr>
        </p:nvSpPr>
        <p:spPr/>
        <p:txBody>
          <a:bodyPr>
            <a:normAutofit/>
          </a:bodyPr>
          <a:lstStyle/>
          <a:p>
            <a:r>
              <a:rPr lang="en-US" altLang="en-US" sz="2800"/>
              <a:t>As cell size increases, the surface area to volume ratio decreases</a:t>
            </a:r>
          </a:p>
          <a:p>
            <a:r>
              <a:rPr lang="en-US" altLang="en-US" sz="2800"/>
              <a:t>Rates of chemical exchange may then be inadequate for cell size</a:t>
            </a:r>
          </a:p>
          <a:p>
            <a:r>
              <a:rPr lang="en-US" altLang="en-US" sz="2800"/>
              <a:t>Cell size, therefore, remains small</a:t>
            </a:r>
          </a:p>
        </p:txBody>
      </p:sp>
      <p:graphicFrame>
        <p:nvGraphicFramePr>
          <p:cNvPr id="9220" name="Object 4"/>
          <p:cNvGraphicFramePr>
            <a:graphicFrameLocks noGrp="1" noChangeAspect="1"/>
          </p:cNvGraphicFramePr>
          <p:nvPr>
            <p:ph type="clipArt" sz="half" idx="2"/>
          </p:nvPr>
        </p:nvGraphicFramePr>
        <p:xfrm>
          <a:off x="4800600" y="2201863"/>
          <a:ext cx="3808413" cy="3216275"/>
        </p:xfrm>
        <a:graphic>
          <a:graphicData uri="http://schemas.openxmlformats.org/presentationml/2006/ole">
            <mc:AlternateContent xmlns:mc="http://schemas.openxmlformats.org/markup-compatibility/2006">
              <mc:Choice xmlns:v="urn:schemas-microsoft-com:vml" Requires="v">
                <p:oleObj spid="_x0000_s1029" r:id="rId4" imgW="0" imgH="0" progId="MS_ClipArt_Gallery">
                  <p:embed/>
                </p:oleObj>
              </mc:Choice>
              <mc:Fallback>
                <p:oleObj r:id="rId4" imgW="0" imgH="0"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01863"/>
                        <a:ext cx="3808413" cy="321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0110919"/>
      </p:ext>
    </p:extLst>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99022"/>
            <a:ext cx="6858000" cy="856400"/>
          </a:xfrm>
        </p:spPr>
        <p:txBody>
          <a:bodyPr/>
          <a:lstStyle/>
          <a:p>
            <a:r>
              <a:rPr lang="en-US" dirty="0" smtClean="0"/>
              <a:t>Signal Transduction</a:t>
            </a:r>
            <a:endParaRPr lang="en-US" dirty="0"/>
          </a:p>
        </p:txBody>
      </p:sp>
      <p:pic>
        <p:nvPicPr>
          <p:cNvPr id="4" name="Picture 3"/>
          <p:cNvPicPr>
            <a:picLocks noChangeAspect="1"/>
          </p:cNvPicPr>
          <p:nvPr/>
        </p:nvPicPr>
        <p:blipFill>
          <a:blip r:embed="rId2"/>
          <a:stretch>
            <a:fillRect/>
          </a:stretch>
        </p:blipFill>
        <p:spPr>
          <a:xfrm>
            <a:off x="751115" y="2763947"/>
            <a:ext cx="5195070" cy="2567331"/>
          </a:xfrm>
          <a:prstGeom prst="rect">
            <a:avLst/>
          </a:prstGeom>
        </p:spPr>
      </p:pic>
      <p:sp>
        <p:nvSpPr>
          <p:cNvPr id="3" name="Subtitle 2"/>
          <p:cNvSpPr>
            <a:spLocks noGrp="1"/>
          </p:cNvSpPr>
          <p:nvPr>
            <p:ph type="subTitle" idx="1"/>
          </p:nvPr>
        </p:nvSpPr>
        <p:spPr>
          <a:xfrm>
            <a:off x="6155872" y="3558778"/>
            <a:ext cx="1845128" cy="1241822"/>
          </a:xfrm>
        </p:spPr>
        <p:txBody>
          <a:bodyPr/>
          <a:lstStyle/>
          <a:p>
            <a:r>
              <a:rPr lang="en-US" dirty="0" smtClean="0"/>
              <a:t>https://www.youtube.com/watch?v=qybUFnY7Y8w</a:t>
            </a:r>
            <a:endParaRPr lang="en-US" dirty="0"/>
          </a:p>
        </p:txBody>
      </p:sp>
    </p:spTree>
    <p:extLst>
      <p:ext uri="{BB962C8B-B14F-4D97-AF65-F5344CB8AC3E}">
        <p14:creationId xmlns:p14="http://schemas.microsoft.com/office/powerpoint/2010/main" val="1599418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Asexual Reproduction in Garlic</a:t>
            </a:r>
            <a:endParaRPr lang="en-US" dirty="0"/>
          </a:p>
        </p:txBody>
      </p:sp>
      <p:sp>
        <p:nvSpPr>
          <p:cNvPr id="3" name="Text Placeholder 2"/>
          <p:cNvSpPr>
            <a:spLocks noGrp="1"/>
          </p:cNvSpPr>
          <p:nvPr>
            <p:ph type="body" sz="half" idx="1"/>
          </p:nvPr>
        </p:nvSpPr>
        <p:spPr>
          <a:xfrm>
            <a:off x="1219200" y="2044700"/>
            <a:ext cx="1828800" cy="4114800"/>
          </a:xfrm>
        </p:spPr>
        <p:txBody>
          <a:bodyPr/>
          <a:lstStyle/>
          <a:p>
            <a:r>
              <a:rPr lang="en-US" dirty="0" smtClean="0"/>
              <a:t>Many plants use asexual propagation </a:t>
            </a:r>
            <a:endParaRPr lang="en-US" dirty="0"/>
          </a:p>
        </p:txBody>
      </p:sp>
      <p:pic>
        <p:nvPicPr>
          <p:cNvPr id="5" name="Online Image Placeholder 4"/>
          <p:cNvPicPr>
            <a:picLocks noGrp="1" noChangeAspect="1"/>
          </p:cNvPicPr>
          <p:nvPr>
            <p:ph type="clipArt" sz="half" idx="2"/>
          </p:nvPr>
        </p:nvPicPr>
        <p:blipFill>
          <a:blip r:embed="rId2" cstate="email">
            <a:extLst>
              <a:ext uri="{28A0092B-C50C-407E-A947-70E740481C1C}">
                <a14:useLocalDpi xmlns:a14="http://schemas.microsoft.com/office/drawing/2010/main" val="0"/>
              </a:ext>
            </a:extLst>
          </a:blip>
          <a:stretch>
            <a:fillRect/>
          </a:stretch>
        </p:blipFill>
        <p:spPr>
          <a:xfrm>
            <a:off x="3200400" y="1848929"/>
            <a:ext cx="5638800" cy="4506341"/>
          </a:xfrm>
        </p:spPr>
      </p:pic>
    </p:spTree>
    <p:extLst>
      <p:ext uri="{BB962C8B-B14F-4D97-AF65-F5344CB8AC3E}">
        <p14:creationId xmlns:p14="http://schemas.microsoft.com/office/powerpoint/2010/main" val="3991579496"/>
      </p:ext>
    </p:extLst>
  </p:cSld>
  <p:clrMapOvr>
    <a:masterClrMapping/>
  </p:clrMapOvr>
  <p:transition>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altLang="en-US" dirty="0" smtClean="0"/>
              <a:t>Cell Division:  Key Vocabulary</a:t>
            </a:r>
          </a:p>
        </p:txBody>
      </p:sp>
      <p:sp>
        <p:nvSpPr>
          <p:cNvPr id="9219" name="Rectangle 3"/>
          <p:cNvSpPr>
            <a:spLocks noGrp="1" noChangeArrowheads="1"/>
          </p:cNvSpPr>
          <p:nvPr>
            <p:ph type="body" sz="half" idx="1"/>
          </p:nvPr>
        </p:nvSpPr>
        <p:spPr>
          <a:xfrm>
            <a:off x="1066800" y="1905000"/>
            <a:ext cx="4495800" cy="4254500"/>
          </a:xfrm>
        </p:spPr>
        <p:txBody>
          <a:bodyPr>
            <a:normAutofit fontScale="92500" lnSpcReduction="20000"/>
          </a:bodyPr>
          <a:lstStyle/>
          <a:p>
            <a:pPr>
              <a:buFont typeface="+mj-lt"/>
              <a:buAutoNum type="arabicPeriod"/>
              <a:defRPr/>
            </a:pPr>
            <a:r>
              <a:rPr lang="en-US" altLang="en-US" sz="1800" dirty="0" smtClean="0"/>
              <a:t>Genome</a:t>
            </a:r>
            <a:r>
              <a:rPr lang="en-US" altLang="en-US" sz="1800" dirty="0" smtClean="0">
                <a:solidFill>
                  <a:schemeClr val="bg1"/>
                </a:solidFill>
              </a:rPr>
              <a:t>:  cell’s genetic information</a:t>
            </a:r>
          </a:p>
          <a:p>
            <a:pPr>
              <a:buFont typeface="+mj-lt"/>
              <a:buAutoNum type="arabicPeriod"/>
              <a:defRPr/>
            </a:pPr>
            <a:r>
              <a:rPr lang="en-US" altLang="en-US" sz="1800" dirty="0" smtClean="0"/>
              <a:t>Somatic </a:t>
            </a:r>
            <a:r>
              <a:rPr lang="en-US" altLang="en-US" sz="1800" dirty="0"/>
              <a:t>cells </a:t>
            </a:r>
            <a:r>
              <a:rPr lang="en-US" altLang="en-US" sz="1800" dirty="0">
                <a:solidFill>
                  <a:schemeClr val="bg1"/>
                </a:solidFill>
              </a:rPr>
              <a:t>(body cells) </a:t>
            </a:r>
            <a:endParaRPr lang="en-US" altLang="en-US" sz="1800" dirty="0" smtClean="0">
              <a:solidFill>
                <a:schemeClr val="bg1"/>
              </a:solidFill>
            </a:endParaRPr>
          </a:p>
          <a:p>
            <a:pPr>
              <a:buFont typeface="+mj-lt"/>
              <a:buAutoNum type="arabicPeriod"/>
              <a:defRPr/>
            </a:pPr>
            <a:r>
              <a:rPr lang="en-US" altLang="en-US" sz="1800" dirty="0" smtClean="0"/>
              <a:t>Gametes </a:t>
            </a:r>
            <a:r>
              <a:rPr lang="en-US" altLang="en-US" sz="1800" dirty="0" smtClean="0">
                <a:solidFill>
                  <a:schemeClr val="bg1"/>
                </a:solidFill>
              </a:rPr>
              <a:t>(reproductive cells): sperm and egg cells</a:t>
            </a:r>
          </a:p>
          <a:p>
            <a:pPr>
              <a:buFont typeface="+mj-lt"/>
              <a:buAutoNum type="arabicPeriod"/>
              <a:defRPr/>
            </a:pPr>
            <a:r>
              <a:rPr lang="en-US" altLang="en-US" sz="1800" dirty="0" smtClean="0"/>
              <a:t>Chromosomes:  </a:t>
            </a:r>
            <a:r>
              <a:rPr lang="en-US" altLang="en-US" sz="1800" dirty="0" smtClean="0">
                <a:solidFill>
                  <a:schemeClr val="bg1"/>
                </a:solidFill>
              </a:rPr>
              <a:t>DNA molecules</a:t>
            </a:r>
          </a:p>
          <a:p>
            <a:pPr>
              <a:buFont typeface="+mj-lt"/>
              <a:buAutoNum type="arabicPeriod"/>
              <a:defRPr/>
            </a:pPr>
            <a:r>
              <a:rPr lang="en-US" altLang="en-US" sz="1800" dirty="0" smtClean="0"/>
              <a:t>Diploid (2n): </a:t>
            </a:r>
            <a:r>
              <a:rPr lang="en-US" altLang="en-US" sz="1800" dirty="0" smtClean="0">
                <a:solidFill>
                  <a:schemeClr val="bg1"/>
                </a:solidFill>
              </a:rPr>
              <a:t>2 sets of chromosomes </a:t>
            </a:r>
          </a:p>
          <a:p>
            <a:pPr>
              <a:buFont typeface="+mj-lt"/>
              <a:buAutoNum type="arabicPeriod"/>
              <a:defRPr/>
            </a:pPr>
            <a:r>
              <a:rPr lang="en-US" altLang="en-US" sz="1800" dirty="0" smtClean="0"/>
              <a:t>Haploid (1n): </a:t>
            </a:r>
            <a:r>
              <a:rPr lang="en-US" altLang="en-US" sz="1800" dirty="0" smtClean="0">
                <a:solidFill>
                  <a:schemeClr val="bg1"/>
                </a:solidFill>
              </a:rPr>
              <a:t>1 set of chromosomes</a:t>
            </a:r>
          </a:p>
          <a:p>
            <a:pPr>
              <a:buFont typeface="+mj-lt"/>
              <a:buAutoNum type="arabicPeriod"/>
              <a:defRPr/>
            </a:pPr>
            <a:r>
              <a:rPr lang="en-US" altLang="en-US" sz="1800" dirty="0" smtClean="0"/>
              <a:t>Chromatin: </a:t>
            </a:r>
            <a:r>
              <a:rPr lang="en-US" altLang="en-US" sz="1800" dirty="0" smtClean="0">
                <a:solidFill>
                  <a:schemeClr val="bg1"/>
                </a:solidFill>
              </a:rPr>
              <a:t>DNA-protein complex</a:t>
            </a:r>
          </a:p>
          <a:p>
            <a:pPr>
              <a:buFont typeface="+mj-lt"/>
              <a:buAutoNum type="arabicPeriod"/>
              <a:defRPr/>
            </a:pPr>
            <a:r>
              <a:rPr lang="en-US" altLang="en-US" sz="1800" dirty="0" err="1" smtClean="0"/>
              <a:t>Chromatids</a:t>
            </a:r>
            <a:r>
              <a:rPr lang="en-US" altLang="en-US" sz="1800" dirty="0" smtClean="0">
                <a:solidFill>
                  <a:schemeClr val="bg1"/>
                </a:solidFill>
              </a:rPr>
              <a:t>:  replicated strands of a chromosome</a:t>
            </a:r>
          </a:p>
          <a:p>
            <a:pPr>
              <a:buFont typeface="+mj-lt"/>
              <a:buAutoNum type="arabicPeriod"/>
              <a:defRPr/>
            </a:pPr>
            <a:r>
              <a:rPr lang="en-US" altLang="en-US" sz="1800" dirty="0" err="1" smtClean="0"/>
              <a:t>Centromere</a:t>
            </a:r>
            <a:r>
              <a:rPr lang="en-US" altLang="en-US" sz="1800" dirty="0" smtClean="0"/>
              <a:t>:  </a:t>
            </a:r>
            <a:r>
              <a:rPr lang="en-US" altLang="en-US" sz="1800" dirty="0" smtClean="0">
                <a:solidFill>
                  <a:schemeClr val="bg1"/>
                </a:solidFill>
              </a:rPr>
              <a:t>narrowing “waist” of sister </a:t>
            </a:r>
            <a:r>
              <a:rPr lang="en-US" altLang="en-US" sz="1800" dirty="0" err="1" smtClean="0">
                <a:solidFill>
                  <a:schemeClr val="bg1"/>
                </a:solidFill>
              </a:rPr>
              <a:t>chromatids</a:t>
            </a:r>
            <a:endParaRPr lang="en-US" altLang="en-US" sz="1800" dirty="0" smtClean="0">
              <a:solidFill>
                <a:schemeClr val="bg1"/>
              </a:solidFill>
            </a:endParaRPr>
          </a:p>
          <a:p>
            <a:pPr>
              <a:buFont typeface="+mj-lt"/>
              <a:buAutoNum type="arabicPeriod"/>
              <a:defRPr/>
            </a:pPr>
            <a:r>
              <a:rPr lang="en-US" altLang="en-US" sz="1800" dirty="0" smtClean="0"/>
              <a:t>Mitosis</a:t>
            </a:r>
            <a:r>
              <a:rPr lang="en-US" altLang="en-US" sz="1800" dirty="0" smtClean="0">
                <a:solidFill>
                  <a:schemeClr val="bg1"/>
                </a:solidFill>
              </a:rPr>
              <a:t>:  nuclear division</a:t>
            </a:r>
          </a:p>
          <a:p>
            <a:pPr>
              <a:buFont typeface="+mj-lt"/>
              <a:buAutoNum type="arabicPeriod"/>
              <a:defRPr/>
            </a:pPr>
            <a:r>
              <a:rPr lang="en-US" altLang="en-US" sz="1800" dirty="0" err="1" smtClean="0"/>
              <a:t>Cytokinesis</a:t>
            </a:r>
            <a:r>
              <a:rPr lang="en-US" altLang="en-US" sz="1800" dirty="0" smtClean="0">
                <a:solidFill>
                  <a:schemeClr val="bg1"/>
                </a:solidFill>
              </a:rPr>
              <a:t>:  cytoplasm division</a:t>
            </a:r>
          </a:p>
          <a:p>
            <a:pPr>
              <a:buFont typeface="+mj-lt"/>
              <a:buAutoNum type="arabicPeriod"/>
              <a:defRPr/>
            </a:pPr>
            <a:r>
              <a:rPr lang="en-US" altLang="en-US" sz="1800" dirty="0" smtClean="0"/>
              <a:t>Meiosis</a:t>
            </a:r>
            <a:r>
              <a:rPr lang="en-US" altLang="en-US" sz="1800" dirty="0" smtClean="0">
                <a:solidFill>
                  <a:schemeClr val="bg1"/>
                </a:solidFill>
              </a:rPr>
              <a:t>:  gamete cell division</a:t>
            </a:r>
            <a:endParaRPr lang="en-US" altLang="en-US" sz="2000" dirty="0" smtClean="0">
              <a:solidFill>
                <a:schemeClr val="bg1"/>
              </a:solidFill>
            </a:endParaRPr>
          </a:p>
        </p:txBody>
      </p:sp>
      <p:pic>
        <p:nvPicPr>
          <p:cNvPr id="5124" name="Picture 10" descr="12-03-ChromosomeDupe-L.jpg                                     00000030BIOLOGY6eCIPLchapters1-17      B847A8CB:"/>
          <p:cNvPicPr>
            <a:picLocks noGrp="1" noChangeAspect="1" noChangeArrowheads="1"/>
          </p:cNvPicPr>
          <p:nvPr>
            <p:ph type="clipArt" sz="half" idx="2"/>
          </p:nvPr>
        </p:nvPicPr>
        <p:blipFill>
          <a:blip r:embed="rId3" cstate="print"/>
          <a:stretch>
            <a:fillRect/>
          </a:stretch>
        </p:blipFill>
        <p:spPr>
          <a:xfrm>
            <a:off x="5570982" y="2044700"/>
            <a:ext cx="3031236" cy="4114800"/>
          </a:xfrm>
        </p:spPr>
      </p:pic>
    </p:spTree>
    <p:extLst>
      <p:ext uri="{BB962C8B-B14F-4D97-AF65-F5344CB8AC3E}">
        <p14:creationId xmlns:p14="http://schemas.microsoft.com/office/powerpoint/2010/main" val="2788087232"/>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4" end="4"/>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5" end="5"/>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6" end="6"/>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7" end="7"/>
                                            </p:txEl>
                                          </p:spTgt>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19">
                                            <p:txEl>
                                              <p:pRg st="8" end="8"/>
                                            </p:txEl>
                                          </p:spTgt>
                                        </p:tgtEl>
                                        <p:attrNameLst>
                                          <p:attrName>style.visibility</p:attrName>
                                        </p:attrNameLst>
                                      </p:cBhvr>
                                      <p:to>
                                        <p:strVal val="visible"/>
                                      </p:to>
                                    </p:set>
                                    <p:anim calcmode="lin" valueType="num">
                                      <p:cBhvr additive="base">
                                        <p:cTn id="55" dur="500" fill="hold"/>
                                        <p:tgtEl>
                                          <p:spTgt spid="921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219">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8" end="8"/>
                                            </p:txEl>
                                          </p:spTgt>
                                        </p:tgtEl>
                                        <p:attrNameLst>
                                          <p:attrName>ppt_c</p:attrName>
                                        </p:attrNameLst>
                                      </p:cBhvr>
                                      <p:to>
                                        <a:schemeClr val="hlink"/>
                                      </p:to>
                                    </p:animClr>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19">
                                            <p:txEl>
                                              <p:pRg st="9" end="9"/>
                                            </p:txEl>
                                          </p:spTgt>
                                        </p:tgtEl>
                                        <p:attrNameLst>
                                          <p:attrName>style.visibility</p:attrName>
                                        </p:attrNameLst>
                                      </p:cBhvr>
                                      <p:to>
                                        <p:strVal val="visible"/>
                                      </p:to>
                                    </p:set>
                                    <p:anim calcmode="lin" valueType="num">
                                      <p:cBhvr additive="base">
                                        <p:cTn id="61" dur="500" fill="hold"/>
                                        <p:tgtEl>
                                          <p:spTgt spid="921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219">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9" end="9"/>
                                            </p:txEl>
                                          </p:spTgt>
                                        </p:tgtEl>
                                        <p:attrNameLst>
                                          <p:attrName>ppt_c</p:attrName>
                                        </p:attrNameLst>
                                      </p:cBhvr>
                                      <p:to>
                                        <a:schemeClr val="hlink"/>
                                      </p:to>
                                    </p:animClr>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219">
                                            <p:txEl>
                                              <p:pRg st="10" end="10"/>
                                            </p:txEl>
                                          </p:spTgt>
                                        </p:tgtEl>
                                        <p:attrNameLst>
                                          <p:attrName>style.visibility</p:attrName>
                                        </p:attrNameLst>
                                      </p:cBhvr>
                                      <p:to>
                                        <p:strVal val="visible"/>
                                      </p:to>
                                    </p:set>
                                    <p:anim calcmode="lin" valueType="num">
                                      <p:cBhvr additive="base">
                                        <p:cTn id="67" dur="500" fill="hold"/>
                                        <p:tgtEl>
                                          <p:spTgt spid="9219">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219">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10" end="10"/>
                                            </p:txEl>
                                          </p:spTgt>
                                        </p:tgtEl>
                                        <p:attrNameLst>
                                          <p:attrName>ppt_c</p:attrName>
                                        </p:attrNameLst>
                                      </p:cBhvr>
                                      <p:to>
                                        <a:schemeClr val="hlink"/>
                                      </p:to>
                                    </p:animClr>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219">
                                            <p:txEl>
                                              <p:pRg st="11" end="11"/>
                                            </p:txEl>
                                          </p:spTgt>
                                        </p:tgtEl>
                                        <p:attrNameLst>
                                          <p:attrName>style.visibility</p:attrName>
                                        </p:attrNameLst>
                                      </p:cBhvr>
                                      <p:to>
                                        <p:strVal val="visible"/>
                                      </p:to>
                                    </p:set>
                                    <p:anim calcmode="lin" valueType="num">
                                      <p:cBhvr additive="base">
                                        <p:cTn id="73" dur="500" fill="hold"/>
                                        <p:tgtEl>
                                          <p:spTgt spid="9219">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219">
                                            <p:txEl>
                                              <p:pRg st="11" end="1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11" end="1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Centrosome vs centriole</a:t>
            </a:r>
            <a:endParaRPr lang="en-US" dirty="0"/>
          </a:p>
        </p:txBody>
      </p:sp>
      <p:pic>
        <p:nvPicPr>
          <p:cNvPr id="5" name="Picture 4"/>
          <p:cNvPicPr>
            <a:picLocks noChangeAspect="1"/>
          </p:cNvPicPr>
          <p:nvPr/>
        </p:nvPicPr>
        <p:blipFill>
          <a:blip r:embed="rId2"/>
          <a:stretch>
            <a:fillRect/>
          </a:stretch>
        </p:blipFill>
        <p:spPr>
          <a:xfrm>
            <a:off x="2438400" y="2590800"/>
            <a:ext cx="3886200" cy="2400300"/>
          </a:xfrm>
          <a:prstGeom prst="rect">
            <a:avLst/>
          </a:prstGeom>
        </p:spPr>
      </p:pic>
    </p:spTree>
    <p:extLst>
      <p:ext uri="{BB962C8B-B14F-4D97-AF65-F5344CB8AC3E}">
        <p14:creationId xmlns:p14="http://schemas.microsoft.com/office/powerpoint/2010/main" val="2111698231"/>
      </p:ext>
    </p:extLst>
  </p:cSld>
  <p:clrMapOvr>
    <a:masterClrMapping/>
  </p:clrMapOvr>
  <p:transition>
    <p:cover dir="ld"/>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Cell Division:  Key Roles</a:t>
            </a:r>
          </a:p>
        </p:txBody>
      </p:sp>
      <p:sp>
        <p:nvSpPr>
          <p:cNvPr id="9219" name="Rectangle 3"/>
          <p:cNvSpPr>
            <a:spLocks noGrp="1" noChangeArrowheads="1"/>
          </p:cNvSpPr>
          <p:nvPr>
            <p:ph type="body" sz="half" idx="1"/>
          </p:nvPr>
        </p:nvSpPr>
        <p:spPr>
          <a:xfrm>
            <a:off x="1066800" y="1905000"/>
            <a:ext cx="4495800" cy="4254500"/>
          </a:xfrm>
        </p:spPr>
        <p:txBody>
          <a:bodyPr>
            <a:normAutofit fontScale="92500" lnSpcReduction="20000"/>
          </a:bodyPr>
          <a:lstStyle/>
          <a:p>
            <a:pPr fontAlgn="auto">
              <a:spcAft>
                <a:spcPts val="0"/>
              </a:spcAft>
              <a:defRPr/>
            </a:pPr>
            <a:r>
              <a:rPr lang="en-US" altLang="en-US" sz="1800" smtClean="0"/>
              <a:t>Genome:  cell’s genetic information</a:t>
            </a:r>
          </a:p>
          <a:p>
            <a:pPr fontAlgn="auto">
              <a:spcAft>
                <a:spcPts val="0"/>
              </a:spcAft>
              <a:defRPr/>
            </a:pPr>
            <a:r>
              <a:rPr lang="en-US" altLang="en-US" sz="1800" smtClean="0"/>
              <a:t>Somatic (body cells) cells</a:t>
            </a:r>
          </a:p>
          <a:p>
            <a:pPr fontAlgn="auto">
              <a:spcAft>
                <a:spcPts val="0"/>
              </a:spcAft>
              <a:defRPr/>
            </a:pPr>
            <a:r>
              <a:rPr lang="en-US" altLang="en-US" sz="1800" smtClean="0"/>
              <a:t>Gametes (reproductive cells): sperm and egg cells</a:t>
            </a:r>
          </a:p>
          <a:p>
            <a:pPr fontAlgn="auto">
              <a:spcAft>
                <a:spcPts val="0"/>
              </a:spcAft>
              <a:defRPr/>
            </a:pPr>
            <a:r>
              <a:rPr lang="en-US" altLang="en-US" sz="1800" smtClean="0"/>
              <a:t>Chromosomes:  DNA molecules</a:t>
            </a:r>
          </a:p>
          <a:p>
            <a:pPr fontAlgn="auto">
              <a:spcAft>
                <a:spcPts val="0"/>
              </a:spcAft>
              <a:defRPr/>
            </a:pPr>
            <a:r>
              <a:rPr lang="en-US" altLang="en-US" sz="1800" smtClean="0"/>
              <a:t>Diploid (2n): 2 sets of chromosomes </a:t>
            </a:r>
          </a:p>
          <a:p>
            <a:pPr fontAlgn="auto">
              <a:spcAft>
                <a:spcPts val="0"/>
              </a:spcAft>
              <a:defRPr/>
            </a:pPr>
            <a:r>
              <a:rPr lang="en-US" altLang="en-US" sz="1800" smtClean="0"/>
              <a:t>Haploid (1n): 1 set of chromosomes</a:t>
            </a:r>
          </a:p>
          <a:p>
            <a:pPr fontAlgn="auto">
              <a:spcAft>
                <a:spcPts val="0"/>
              </a:spcAft>
              <a:defRPr/>
            </a:pPr>
            <a:r>
              <a:rPr lang="en-US" altLang="en-US" sz="1800" smtClean="0"/>
              <a:t>Chromatin: DNA-protein complex</a:t>
            </a:r>
          </a:p>
          <a:p>
            <a:pPr fontAlgn="auto">
              <a:spcAft>
                <a:spcPts val="0"/>
              </a:spcAft>
              <a:defRPr/>
            </a:pPr>
            <a:r>
              <a:rPr lang="en-US" altLang="en-US" sz="1800" smtClean="0"/>
              <a:t>Chromatids:  replicated strands of a chromosome</a:t>
            </a:r>
          </a:p>
          <a:p>
            <a:pPr fontAlgn="auto">
              <a:spcAft>
                <a:spcPts val="0"/>
              </a:spcAft>
              <a:defRPr/>
            </a:pPr>
            <a:r>
              <a:rPr lang="en-US" altLang="en-US" sz="1800" smtClean="0"/>
              <a:t>Centromere:  narrowing “waist” of sister chromatids</a:t>
            </a:r>
          </a:p>
          <a:p>
            <a:pPr fontAlgn="auto">
              <a:spcAft>
                <a:spcPts val="0"/>
              </a:spcAft>
              <a:defRPr/>
            </a:pPr>
            <a:r>
              <a:rPr lang="en-US" altLang="en-US" sz="1800" smtClean="0"/>
              <a:t>Mitosis:  nuclear division</a:t>
            </a:r>
          </a:p>
          <a:p>
            <a:pPr fontAlgn="auto">
              <a:spcAft>
                <a:spcPts val="0"/>
              </a:spcAft>
              <a:defRPr/>
            </a:pPr>
            <a:r>
              <a:rPr lang="en-US" altLang="en-US" sz="1800" smtClean="0"/>
              <a:t>Cytokinesis:  cytoplasm division</a:t>
            </a:r>
          </a:p>
          <a:p>
            <a:pPr fontAlgn="auto">
              <a:spcAft>
                <a:spcPts val="0"/>
              </a:spcAft>
              <a:defRPr/>
            </a:pPr>
            <a:r>
              <a:rPr lang="en-US" altLang="en-US" sz="1800" smtClean="0"/>
              <a:t>Meiosis:  gamete cell division</a:t>
            </a:r>
            <a:endParaRPr lang="en-US" altLang="en-US" sz="2000" smtClean="0"/>
          </a:p>
        </p:txBody>
      </p:sp>
      <p:pic>
        <p:nvPicPr>
          <p:cNvPr id="32772" name="Picture 10" descr="12-03-ChromosomeDupe-L.jpg                                     00000030BIOLOGY6eCIPLchapters1-17      B847A8CB:"/>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tretch>
            <a:fillRect/>
          </a:stretch>
        </p:blipFill>
        <p:spPr bwMode="auto">
          <a:xfrm>
            <a:off x="5570982" y="2044700"/>
            <a:ext cx="3031236" cy="4114800"/>
          </a:xfrm>
        </p:spPr>
      </p:pic>
    </p:spTree>
    <p:extLst>
      <p:ext uri="{BB962C8B-B14F-4D97-AF65-F5344CB8AC3E}">
        <p14:creationId xmlns:p14="http://schemas.microsoft.com/office/powerpoint/2010/main" val="4292514150"/>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3" end="3"/>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4" end="4"/>
                                            </p:txEl>
                                          </p:spTgt>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5" end="5"/>
                                            </p:txEl>
                                          </p:spTgt>
                                        </p:tgtEl>
                                        <p:attrNameLst>
                                          <p:attrName>ppt_c</p:attrName>
                                        </p:attrNameLst>
                                      </p:cBhvr>
                                      <p:to>
                                        <a:schemeClr va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6" end="6"/>
                                            </p:txEl>
                                          </p:spTgt>
                                        </p:tgtEl>
                                        <p:attrNameLst>
                                          <p:attrName>ppt_c</p:attrName>
                                        </p:attrNameLst>
                                      </p:cBhvr>
                                      <p:to>
                                        <a:schemeClr va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7" end="7"/>
                                            </p:txEl>
                                          </p:spTgt>
                                        </p:tgtEl>
                                        <p:attrNameLst>
                                          <p:attrName>ppt_c</p:attrName>
                                        </p:attrNameLst>
                                      </p:cBhvr>
                                      <p:to>
                                        <a:schemeClr va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19">
                                            <p:txEl>
                                              <p:pRg st="8" end="8"/>
                                            </p:txEl>
                                          </p:spTgt>
                                        </p:tgtEl>
                                        <p:attrNameLst>
                                          <p:attrName>style.visibility</p:attrName>
                                        </p:attrNameLst>
                                      </p:cBhvr>
                                      <p:to>
                                        <p:strVal val="visible"/>
                                      </p:to>
                                    </p:set>
                                    <p:anim calcmode="lin" valueType="num">
                                      <p:cBhvr additive="base">
                                        <p:cTn id="55" dur="500" fill="hold"/>
                                        <p:tgtEl>
                                          <p:spTgt spid="921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219">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8" end="8"/>
                                            </p:txEl>
                                          </p:spTgt>
                                        </p:tgtEl>
                                        <p:attrNameLst>
                                          <p:attrName>ppt_c</p:attrName>
                                        </p:attrNameLst>
                                      </p:cBhvr>
                                      <p:to>
                                        <a:schemeClr val="hlink"/>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19">
                                            <p:txEl>
                                              <p:pRg st="9" end="9"/>
                                            </p:txEl>
                                          </p:spTgt>
                                        </p:tgtEl>
                                        <p:attrNameLst>
                                          <p:attrName>style.visibility</p:attrName>
                                        </p:attrNameLst>
                                      </p:cBhvr>
                                      <p:to>
                                        <p:strVal val="visible"/>
                                      </p:to>
                                    </p:set>
                                    <p:anim calcmode="lin" valueType="num">
                                      <p:cBhvr additive="base">
                                        <p:cTn id="61" dur="500" fill="hold"/>
                                        <p:tgtEl>
                                          <p:spTgt spid="921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219">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9" end="9"/>
                                            </p:txEl>
                                          </p:spTgt>
                                        </p:tgtEl>
                                        <p:attrNameLst>
                                          <p:attrName>ppt_c</p:attrName>
                                        </p:attrNameLst>
                                      </p:cBhvr>
                                      <p:to>
                                        <a:schemeClr val="hlink"/>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219">
                                            <p:txEl>
                                              <p:pRg st="10" end="10"/>
                                            </p:txEl>
                                          </p:spTgt>
                                        </p:tgtEl>
                                        <p:attrNameLst>
                                          <p:attrName>style.visibility</p:attrName>
                                        </p:attrNameLst>
                                      </p:cBhvr>
                                      <p:to>
                                        <p:strVal val="visible"/>
                                      </p:to>
                                    </p:set>
                                    <p:anim calcmode="lin" valueType="num">
                                      <p:cBhvr additive="base">
                                        <p:cTn id="67" dur="500" fill="hold"/>
                                        <p:tgtEl>
                                          <p:spTgt spid="9219">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219">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10" end="10"/>
                                            </p:txEl>
                                          </p:spTgt>
                                        </p:tgtEl>
                                        <p:attrNameLst>
                                          <p:attrName>ppt_c</p:attrName>
                                        </p:attrNameLst>
                                      </p:cBhvr>
                                      <p:to>
                                        <a:schemeClr val="hlink"/>
                                      </p:to>
                                    </p:animClr>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219">
                                            <p:txEl>
                                              <p:pRg st="11" end="11"/>
                                            </p:txEl>
                                          </p:spTgt>
                                        </p:tgtEl>
                                        <p:attrNameLst>
                                          <p:attrName>style.visibility</p:attrName>
                                        </p:attrNameLst>
                                      </p:cBhvr>
                                      <p:to>
                                        <p:strVal val="visible"/>
                                      </p:to>
                                    </p:set>
                                    <p:anim calcmode="lin" valueType="num">
                                      <p:cBhvr additive="base">
                                        <p:cTn id="73" dur="500" fill="hold"/>
                                        <p:tgtEl>
                                          <p:spTgt spid="9219">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219">
                                            <p:txEl>
                                              <p:pRg st="11" end="1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11" end="1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Chromosome anatomy</a:t>
            </a:r>
          </a:p>
        </p:txBody>
      </p:sp>
      <p:sp>
        <p:nvSpPr>
          <p:cNvPr id="28675" name="Text Placeholder 2"/>
          <p:cNvSpPr>
            <a:spLocks noGrp="1"/>
          </p:cNvSpPr>
          <p:nvPr>
            <p:ph type="body" sz="half" idx="1"/>
          </p:nvPr>
        </p:nvSpPr>
        <p:spPr>
          <a:xfrm>
            <a:off x="304800" y="1371600"/>
            <a:ext cx="5486400" cy="4787900"/>
          </a:xfrm>
        </p:spPr>
        <p:txBody>
          <a:bodyPr>
            <a:normAutofit lnSpcReduction="10000"/>
          </a:bodyPr>
          <a:lstStyle/>
          <a:p>
            <a:pPr fontAlgn="auto">
              <a:spcAft>
                <a:spcPts val="0"/>
              </a:spcAft>
              <a:defRPr/>
            </a:pPr>
            <a:r>
              <a:rPr lang="en-US" altLang="en-US" sz="3200" smtClean="0"/>
              <a:t>Draw a chromosome and label the following parts:	</a:t>
            </a:r>
          </a:p>
          <a:p>
            <a:pPr lvl="1" fontAlgn="auto">
              <a:spcAft>
                <a:spcPts val="0"/>
              </a:spcAft>
              <a:defRPr/>
            </a:pPr>
            <a:r>
              <a:rPr lang="en-US" altLang="en-US" sz="2800" smtClean="0"/>
              <a:t>Telomere</a:t>
            </a:r>
          </a:p>
          <a:p>
            <a:pPr lvl="1" fontAlgn="auto">
              <a:spcAft>
                <a:spcPts val="0"/>
              </a:spcAft>
              <a:defRPr/>
            </a:pPr>
            <a:r>
              <a:rPr lang="en-US" altLang="en-US" sz="2800" smtClean="0"/>
              <a:t>Centromere</a:t>
            </a:r>
          </a:p>
          <a:p>
            <a:pPr lvl="1" fontAlgn="auto">
              <a:spcAft>
                <a:spcPts val="0"/>
              </a:spcAft>
              <a:defRPr/>
            </a:pPr>
            <a:r>
              <a:rPr lang="en-US" altLang="en-US" sz="2800" smtClean="0"/>
              <a:t>Gene</a:t>
            </a:r>
          </a:p>
          <a:p>
            <a:pPr lvl="1" fontAlgn="auto">
              <a:spcAft>
                <a:spcPts val="0"/>
              </a:spcAft>
              <a:defRPr/>
            </a:pPr>
            <a:r>
              <a:rPr lang="en-US" altLang="en-US" sz="2800" smtClean="0"/>
              <a:t>Chromatid</a:t>
            </a:r>
          </a:p>
          <a:p>
            <a:pPr lvl="1" fontAlgn="auto">
              <a:spcAft>
                <a:spcPts val="0"/>
              </a:spcAft>
              <a:defRPr/>
            </a:pPr>
            <a:r>
              <a:rPr lang="en-US" altLang="en-US" sz="2800" smtClean="0"/>
              <a:t>Chromatin</a:t>
            </a:r>
          </a:p>
          <a:p>
            <a:pPr lvl="1" fontAlgn="auto">
              <a:spcAft>
                <a:spcPts val="0"/>
              </a:spcAft>
              <a:defRPr/>
            </a:pPr>
            <a:r>
              <a:rPr lang="en-US" altLang="en-US" sz="2800" smtClean="0"/>
              <a:t>Chromosome</a:t>
            </a:r>
          </a:p>
          <a:p>
            <a:pPr lvl="1" fontAlgn="auto">
              <a:spcAft>
                <a:spcPts val="0"/>
              </a:spcAft>
              <a:defRPr/>
            </a:pPr>
            <a:r>
              <a:rPr lang="en-US" altLang="en-US" sz="2800" smtClean="0"/>
              <a:t>(kinetochore)</a:t>
            </a:r>
          </a:p>
          <a:p>
            <a:pPr fontAlgn="auto">
              <a:spcAft>
                <a:spcPts val="0"/>
              </a:spcAft>
              <a:defRPr/>
            </a:pPr>
            <a:r>
              <a:rPr lang="en-US" altLang="en-US" sz="3200" smtClean="0"/>
              <a:t>Next to each label, write a brief description of each part</a:t>
            </a:r>
          </a:p>
        </p:txBody>
      </p:sp>
      <p:sp>
        <p:nvSpPr>
          <p:cNvPr id="28676" name="Online Image Placeholder 3"/>
          <p:cNvSpPr>
            <a:spLocks noGrp="1" noTextEdit="1"/>
          </p:cNvSpPr>
          <p:nvPr>
            <p:ph type="clipArt" sz="half" idx="2"/>
          </p:nvPr>
        </p:nvSpPr>
        <p:spPr bwMode="auto"/>
      </p:sp>
      <p:pic>
        <p:nvPicPr>
          <p:cNvPr id="28677"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2044700"/>
            <a:ext cx="29718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833998"/>
      </p:ext>
    </p:extLst>
  </p:cSld>
  <p:clrMapOvr>
    <a:masterClrMapping/>
  </p:clrMapOvr>
  <p:transition>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876800" y="419100"/>
            <a:ext cx="4114800" cy="1143000"/>
          </a:xfrm>
        </p:spPr>
        <p:txBody>
          <a:bodyPr>
            <a:normAutofit/>
          </a:bodyPr>
          <a:lstStyle/>
          <a:p>
            <a:r>
              <a:rPr lang="en-US" altLang="en-US" smtClean="0"/>
              <a:t>Chromosome Coiling	</a:t>
            </a:r>
          </a:p>
        </p:txBody>
      </p:sp>
      <p:sp>
        <p:nvSpPr>
          <p:cNvPr id="30723" name="Text Placeholder 2"/>
          <p:cNvSpPr>
            <a:spLocks noGrp="1"/>
          </p:cNvSpPr>
          <p:nvPr>
            <p:ph type="body" sz="half" idx="1"/>
          </p:nvPr>
        </p:nvSpPr>
        <p:spPr bwMode="auto">
          <a:xfrm>
            <a:off x="381000" y="152400"/>
            <a:ext cx="3429000" cy="6007100"/>
          </a:xfrm>
        </p:spPr>
        <p:txBody>
          <a:bodyPr wrap="square" numCol="1" anchor="t" anchorCtr="0" compatLnSpc="1">
            <a:prstTxWarp prst="textNoShape">
              <a:avLst/>
            </a:prstTxWarp>
            <a:normAutofit/>
          </a:bodyPr>
          <a:lstStyle/>
          <a:p>
            <a:r>
              <a:rPr lang="en-US" altLang="en-US" sz="2800" smtClean="0"/>
              <a:t>In order to align and separate, chromatin must coil and condense.  Draw or make a partially coiled chromosome and label each of the following parts:	</a:t>
            </a:r>
          </a:p>
          <a:p>
            <a:pPr lvl="1"/>
            <a:r>
              <a:rPr lang="en-US" altLang="en-US" sz="2400" smtClean="0"/>
              <a:t>Histone</a:t>
            </a:r>
          </a:p>
          <a:p>
            <a:pPr lvl="1"/>
            <a:r>
              <a:rPr lang="en-US" altLang="en-US" sz="2400" smtClean="0"/>
              <a:t>Nucleosome</a:t>
            </a:r>
          </a:p>
          <a:p>
            <a:pPr lvl="1"/>
            <a:r>
              <a:rPr lang="en-US" altLang="en-US" sz="2400" smtClean="0"/>
              <a:t>Scaffold</a:t>
            </a:r>
          </a:p>
          <a:p>
            <a:pPr lvl="1"/>
            <a:r>
              <a:rPr lang="en-US" altLang="en-US" sz="2400" smtClean="0"/>
              <a:t>Supercoil</a:t>
            </a:r>
          </a:p>
          <a:p>
            <a:r>
              <a:rPr lang="en-US" altLang="en-US" sz="2800" smtClean="0"/>
              <a:t>Next to each part, include a brief description</a:t>
            </a:r>
          </a:p>
        </p:txBody>
      </p:sp>
      <p:pic>
        <p:nvPicPr>
          <p:cNvPr id="30724" name="Online Image Placeholder 2"/>
          <p:cNvPicPr>
            <a:picLocks noGrp="1" noChangeAspect="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3930650" y="1371600"/>
            <a:ext cx="5060950" cy="4378325"/>
          </a:xfrm>
        </p:spPr>
      </p:pic>
    </p:spTree>
    <p:extLst>
      <p:ext uri="{BB962C8B-B14F-4D97-AF65-F5344CB8AC3E}">
        <p14:creationId xmlns:p14="http://schemas.microsoft.com/office/powerpoint/2010/main" val="2795297161"/>
      </p:ext>
    </p:extLst>
  </p:cSld>
  <p:clrMapOvr>
    <a:masterClrMapping/>
  </p:clrMapOvr>
  <p:transition>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main steps in cell division</a:t>
            </a:r>
            <a:endParaRPr lang="en-US" dirty="0"/>
          </a:p>
        </p:txBody>
      </p:sp>
      <p:sp>
        <p:nvSpPr>
          <p:cNvPr id="3" name="Text Placeholder 2"/>
          <p:cNvSpPr>
            <a:spLocks noGrp="1"/>
          </p:cNvSpPr>
          <p:nvPr>
            <p:ph type="body" sz="half" idx="1"/>
          </p:nvPr>
        </p:nvSpPr>
        <p:spPr/>
        <p:txBody>
          <a:bodyPr/>
          <a:lstStyle/>
          <a:p>
            <a:r>
              <a:rPr lang="en-US" dirty="0" smtClean="0"/>
              <a:t>Replication</a:t>
            </a:r>
          </a:p>
          <a:p>
            <a:endParaRPr lang="en-US" dirty="0" smtClean="0"/>
          </a:p>
          <a:p>
            <a:endParaRPr lang="en-US" dirty="0" smtClean="0"/>
          </a:p>
          <a:p>
            <a:r>
              <a:rPr lang="en-US" dirty="0" smtClean="0"/>
              <a:t>Alignment</a:t>
            </a:r>
          </a:p>
          <a:p>
            <a:endParaRPr lang="en-US" dirty="0" smtClean="0"/>
          </a:p>
          <a:p>
            <a:endParaRPr lang="en-US" dirty="0" smtClean="0"/>
          </a:p>
          <a:p>
            <a:r>
              <a:rPr lang="en-US" dirty="0" smtClean="0"/>
              <a:t>Separation </a:t>
            </a:r>
          </a:p>
          <a:p>
            <a:endParaRPr lang="en-US" dirty="0"/>
          </a:p>
        </p:txBody>
      </p:sp>
      <p:pic>
        <p:nvPicPr>
          <p:cNvPr id="8" name="Online Image Placeholder 7"/>
          <p:cNvPicPr>
            <a:picLocks noGrp="1" noChangeAspect="1"/>
          </p:cNvPicPr>
          <p:nvPr>
            <p:ph type="clipArt" sz="half" idx="2"/>
          </p:nvPr>
        </p:nvPicPr>
        <p:blipFill>
          <a:blip r:embed="rId2"/>
          <a:stretch>
            <a:fillRect/>
          </a:stretch>
        </p:blipFill>
        <p:spPr>
          <a:xfrm>
            <a:off x="5029201" y="1469974"/>
            <a:ext cx="3539938" cy="4528806"/>
          </a:xfrm>
          <a:prstGeom prst="rect">
            <a:avLst/>
          </a:prstGeom>
        </p:spPr>
      </p:pic>
    </p:spTree>
    <p:extLst>
      <p:ext uri="{BB962C8B-B14F-4D97-AF65-F5344CB8AC3E}">
        <p14:creationId xmlns:p14="http://schemas.microsoft.com/office/powerpoint/2010/main" val="1662614293"/>
      </p:ext>
    </p:extLst>
  </p:cSld>
  <p:clrMapOvr>
    <a:masterClrMapping/>
  </p:clrMapOvr>
  <p:transition>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altLang="en-US" smtClean="0"/>
              <a:t>The Cell Cycle</a:t>
            </a:r>
          </a:p>
        </p:txBody>
      </p:sp>
      <p:sp>
        <p:nvSpPr>
          <p:cNvPr id="10243" name="Rectangle 3"/>
          <p:cNvSpPr>
            <a:spLocks noGrp="1" noChangeArrowheads="1"/>
          </p:cNvSpPr>
          <p:nvPr>
            <p:ph type="body" sz="half" idx="1"/>
          </p:nvPr>
        </p:nvSpPr>
        <p:spPr>
          <a:xfrm>
            <a:off x="609600" y="2362200"/>
            <a:ext cx="4724400" cy="4191000"/>
          </a:xfrm>
        </p:spPr>
        <p:txBody>
          <a:bodyPr>
            <a:noAutofit/>
          </a:bodyPr>
          <a:lstStyle/>
          <a:p>
            <a:pPr>
              <a:defRPr/>
            </a:pPr>
            <a:r>
              <a:rPr lang="en-US" altLang="en-US" dirty="0" err="1" smtClean="0"/>
              <a:t>Interphase</a:t>
            </a:r>
            <a:r>
              <a:rPr lang="en-US" altLang="en-US" dirty="0" smtClean="0"/>
              <a:t> </a:t>
            </a:r>
            <a:r>
              <a:rPr lang="en-US" altLang="en-US" sz="2400" dirty="0" smtClean="0"/>
              <a:t>(90% of cycle)</a:t>
            </a:r>
            <a:r>
              <a:rPr lang="en-US" altLang="en-US" dirty="0" smtClean="0"/>
              <a:t>    </a:t>
            </a:r>
          </a:p>
          <a:p>
            <a:pPr>
              <a:buNone/>
              <a:defRPr/>
            </a:pPr>
            <a:r>
              <a:rPr lang="en-US" altLang="en-US" sz="2800" dirty="0" smtClean="0"/>
              <a:t>• G1 phase-growth 	</a:t>
            </a:r>
          </a:p>
          <a:p>
            <a:pPr>
              <a:buNone/>
              <a:defRPr/>
            </a:pPr>
            <a:r>
              <a:rPr lang="en-US" altLang="en-US" sz="2800" dirty="0" smtClean="0"/>
              <a:t> • S phase-synthesis of DNA </a:t>
            </a:r>
          </a:p>
          <a:p>
            <a:pPr>
              <a:buNone/>
              <a:defRPr/>
            </a:pPr>
            <a:r>
              <a:rPr lang="en-US" altLang="en-US" sz="2800" dirty="0" smtClean="0"/>
              <a:t>• G2 phase- preparation for 	cell division</a:t>
            </a:r>
          </a:p>
          <a:p>
            <a:pPr>
              <a:defRPr/>
            </a:pPr>
            <a:r>
              <a:rPr lang="en-US" altLang="en-US" dirty="0" smtClean="0"/>
              <a:t>Mitotic phase	</a:t>
            </a:r>
          </a:p>
          <a:p>
            <a:pPr lvl="1">
              <a:defRPr/>
            </a:pPr>
            <a:r>
              <a:rPr lang="en-US" altLang="en-US" sz="2400" dirty="0" smtClean="0"/>
              <a:t>Mitosis-nuclear division</a:t>
            </a:r>
          </a:p>
          <a:p>
            <a:pPr lvl="1">
              <a:defRPr/>
            </a:pPr>
            <a:r>
              <a:rPr lang="en-US" altLang="en-US" sz="2400" dirty="0" err="1" smtClean="0"/>
              <a:t>Cytokinesis</a:t>
            </a:r>
            <a:r>
              <a:rPr lang="en-US" altLang="en-US" sz="2400" dirty="0" smtClean="0"/>
              <a:t>- cytoplasm 		division</a:t>
            </a:r>
            <a:endParaRPr lang="en-US" altLang="en-US" dirty="0" smtClean="0"/>
          </a:p>
        </p:txBody>
      </p:sp>
      <p:pic>
        <p:nvPicPr>
          <p:cNvPr id="6148" name="Picture 7" descr="12-04-CellCycle-L.gif                                          00000030BIOLOGY6eCIPLchapters1-17      B847A8CB:"/>
          <p:cNvPicPr>
            <a:picLocks noGrp="1" noChangeAspect="1" noChangeArrowheads="1"/>
          </p:cNvPicPr>
          <p:nvPr>
            <p:ph type="clipArt" sz="half" idx="2"/>
          </p:nvPr>
        </p:nvPicPr>
        <p:blipFill>
          <a:blip r:embed="rId3" cstate="print"/>
          <a:stretch>
            <a:fillRect/>
          </a:stretch>
        </p:blipFill>
        <p:spPr>
          <a:xfrm>
            <a:off x="5181600" y="2718594"/>
            <a:ext cx="3810000" cy="2767012"/>
          </a:xfrm>
        </p:spPr>
      </p:pic>
    </p:spTree>
    <p:extLst>
      <p:ext uri="{BB962C8B-B14F-4D97-AF65-F5344CB8AC3E}">
        <p14:creationId xmlns:p14="http://schemas.microsoft.com/office/powerpoint/2010/main" val="3486275341"/>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4" end="4"/>
                                            </p:txEl>
                                          </p:spTgt>
                                        </p:tgtEl>
                                        <p:attrNameLst>
                                          <p:attrName>ppt_c</p:attrName>
                                        </p:attrNameLst>
                                      </p:cBhvr>
                                      <p:to>
                                        <a:schemeClr val="hlink"/>
                                      </p:to>
                                    </p:animClr>
                                  </p:subTnLst>
                                </p:cTn>
                              </p:par>
                              <p:par>
                                <p:cTn id="33" presetID="2" presetClass="entr" presetSubtype="8" fill="hold" grpId="0" nodeType="withEffect">
                                  <p:stCondLst>
                                    <p:cond delay="0"/>
                                  </p:stCondLst>
                                  <p:childTnLst>
                                    <p:set>
                                      <p:cBhvr>
                                        <p:cTn id="34" dur="1" fill="hold">
                                          <p:stCondLst>
                                            <p:cond delay="0"/>
                                          </p:stCondLst>
                                        </p:cTn>
                                        <p:tgtEl>
                                          <p:spTgt spid="10243">
                                            <p:txEl>
                                              <p:pRg st="5" end="5"/>
                                            </p:txEl>
                                          </p:spTgt>
                                        </p:tgtEl>
                                        <p:attrNameLst>
                                          <p:attrName>style.visibility</p:attrName>
                                        </p:attrNameLst>
                                      </p:cBhvr>
                                      <p:to>
                                        <p:strVal val="visible"/>
                                      </p:to>
                                    </p:set>
                                    <p:anim calcmode="lin" valueType="num">
                                      <p:cBhvr additive="base">
                                        <p:cTn id="35"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24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5" end="5"/>
                                            </p:txEl>
                                          </p:spTgt>
                                        </p:tgtEl>
                                        <p:attrNameLst>
                                          <p:attrName>ppt_c</p:attrName>
                                        </p:attrNameLst>
                                      </p:cBhvr>
                                      <p:to>
                                        <a:schemeClr val="hlink"/>
                                      </p:to>
                                    </p:animClr>
                                  </p:subTnLst>
                                </p:cTn>
                              </p:par>
                              <p:par>
                                <p:cTn id="37" presetID="2" presetClass="entr" presetSubtype="8" fill="hold" grpId="0" nodeType="withEffect">
                                  <p:stCondLst>
                                    <p:cond delay="0"/>
                                  </p:stCondLst>
                                  <p:childTnLst>
                                    <p:set>
                                      <p:cBhvr>
                                        <p:cTn id="38" dur="1" fill="hold">
                                          <p:stCondLst>
                                            <p:cond delay="0"/>
                                          </p:stCondLst>
                                        </p:cTn>
                                        <p:tgtEl>
                                          <p:spTgt spid="10243">
                                            <p:txEl>
                                              <p:pRg st="6" end="6"/>
                                            </p:txEl>
                                          </p:spTgt>
                                        </p:tgtEl>
                                        <p:attrNameLst>
                                          <p:attrName>style.visibility</p:attrName>
                                        </p:attrNameLst>
                                      </p:cBhvr>
                                      <p:to>
                                        <p:strVal val="visible"/>
                                      </p:to>
                                    </p:set>
                                    <p:anim calcmode="lin" valueType="num">
                                      <p:cBhvr additive="base">
                                        <p:cTn id="39"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24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Nematode Cell Division</a:t>
            </a:r>
            <a:br>
              <a:rPr lang="en-US" dirty="0" smtClean="0"/>
            </a:br>
            <a:endParaRPr lang="en-US" dirty="0"/>
          </a:p>
        </p:txBody>
      </p:sp>
      <p:sp>
        <p:nvSpPr>
          <p:cNvPr id="3" name="Text Placeholder 2"/>
          <p:cNvSpPr>
            <a:spLocks noGrp="1"/>
          </p:cNvSpPr>
          <p:nvPr>
            <p:ph type="body" sz="half" idx="1"/>
          </p:nvPr>
        </p:nvSpPr>
        <p:spPr/>
        <p:txBody>
          <a:bodyPr/>
          <a:lstStyle/>
          <a:p>
            <a:endParaRPr lang="en-US"/>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1828800" y="2049389"/>
            <a:ext cx="6553200" cy="3535006"/>
          </a:xfrm>
        </p:spPr>
      </p:pic>
    </p:spTree>
    <p:extLst>
      <p:ext uri="{BB962C8B-B14F-4D97-AF65-F5344CB8AC3E}">
        <p14:creationId xmlns:p14="http://schemas.microsoft.com/office/powerpoint/2010/main" val="1582962355"/>
      </p:ext>
    </p:extLst>
  </p:cSld>
  <p:clrMapOvr>
    <a:masterClrMapping/>
  </p:clrMapOvr>
  <p:transition>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altLang="en-US" smtClean="0"/>
              <a:t>Mitosis</a:t>
            </a:r>
          </a:p>
        </p:txBody>
      </p:sp>
      <p:sp>
        <p:nvSpPr>
          <p:cNvPr id="11267" name="Rectangle 3"/>
          <p:cNvSpPr>
            <a:spLocks noGrp="1" noChangeArrowheads="1"/>
          </p:cNvSpPr>
          <p:nvPr>
            <p:ph type="body" sz="half" idx="1"/>
          </p:nvPr>
        </p:nvSpPr>
        <p:spPr>
          <a:xfrm>
            <a:off x="1219200" y="2667000"/>
            <a:ext cx="3810000" cy="3492500"/>
          </a:xfrm>
        </p:spPr>
        <p:txBody>
          <a:bodyPr/>
          <a:lstStyle/>
          <a:p>
            <a:pPr>
              <a:defRPr/>
            </a:pPr>
            <a:r>
              <a:rPr lang="en-US" altLang="en-US" sz="2800" smtClean="0"/>
              <a:t>Prophase</a:t>
            </a:r>
          </a:p>
          <a:p>
            <a:pPr>
              <a:defRPr/>
            </a:pPr>
            <a:r>
              <a:rPr lang="en-US" altLang="en-US" sz="2800" smtClean="0"/>
              <a:t>Prometaphase</a:t>
            </a:r>
          </a:p>
          <a:p>
            <a:pPr>
              <a:defRPr/>
            </a:pPr>
            <a:r>
              <a:rPr lang="en-US" altLang="en-US" sz="2800" smtClean="0"/>
              <a:t>Metaphase</a:t>
            </a:r>
          </a:p>
          <a:p>
            <a:pPr>
              <a:defRPr/>
            </a:pPr>
            <a:r>
              <a:rPr lang="en-US" altLang="en-US" sz="2800" smtClean="0"/>
              <a:t>Anaphase</a:t>
            </a:r>
          </a:p>
          <a:p>
            <a:pPr>
              <a:defRPr/>
            </a:pPr>
            <a:r>
              <a:rPr lang="en-US" altLang="en-US" sz="2800" smtClean="0"/>
              <a:t>Telophase</a:t>
            </a:r>
          </a:p>
        </p:txBody>
      </p:sp>
      <p:graphicFrame>
        <p:nvGraphicFramePr>
          <p:cNvPr id="1026" name="Object 4"/>
          <p:cNvGraphicFramePr>
            <a:graphicFrameLocks noGrp="1" noChangeAspect="1"/>
          </p:cNvGraphicFramePr>
          <p:nvPr>
            <p:ph type="clipArt" sz="half" idx="2"/>
          </p:nvPr>
        </p:nvGraphicFramePr>
        <p:xfrm>
          <a:off x="3962400" y="2514600"/>
          <a:ext cx="4799013" cy="3279775"/>
        </p:xfrm>
        <a:graphic>
          <a:graphicData uri="http://schemas.openxmlformats.org/presentationml/2006/ole">
            <mc:AlternateContent xmlns:mc="http://schemas.openxmlformats.org/markup-compatibility/2006">
              <mc:Choice xmlns:v="urn:schemas-microsoft-com:vml" Requires="v">
                <p:oleObj spid="_x0000_s2053" r:id="rId4" imgW="0" imgH="0" progId="">
                  <p:embed/>
                </p:oleObj>
              </mc:Choice>
              <mc:Fallback>
                <p:oleObj r:id="rId4" imgW="0" imgH="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514600"/>
                        <a:ext cx="4799013" cy="327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7398619"/>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Principles of Signal Transduction</a:t>
            </a:r>
            <a:endParaRPr lang="en-US" dirty="0"/>
          </a:p>
        </p:txBody>
      </p:sp>
      <p:sp>
        <p:nvSpPr>
          <p:cNvPr id="3" name="Content Placeholder 2"/>
          <p:cNvSpPr>
            <a:spLocks noGrp="1"/>
          </p:cNvSpPr>
          <p:nvPr>
            <p:ph idx="1"/>
          </p:nvPr>
        </p:nvSpPr>
        <p:spPr>
          <a:xfrm>
            <a:off x="628650" y="2226469"/>
            <a:ext cx="4400550" cy="3263504"/>
          </a:xfrm>
        </p:spPr>
        <p:txBody>
          <a:bodyPr>
            <a:normAutofit lnSpcReduction="10000"/>
          </a:bodyPr>
          <a:lstStyle/>
          <a:p>
            <a:r>
              <a:rPr lang="en-US" altLang="en-US" u="sng" dirty="0" smtClean="0"/>
              <a:t>Signal transduction</a:t>
            </a:r>
            <a:r>
              <a:rPr lang="en-US" altLang="en-US" dirty="0" smtClean="0"/>
              <a:t> refers to the overall process of converting extracellular signals into intracellular responses</a:t>
            </a:r>
          </a:p>
          <a:p>
            <a:r>
              <a:rPr lang="en-US" altLang="en-US" dirty="0" smtClean="0"/>
              <a:t>Key players in signal transduction are:</a:t>
            </a:r>
          </a:p>
          <a:p>
            <a:pPr lvl="1"/>
            <a:r>
              <a:rPr lang="en-US" altLang="en-US" dirty="0" smtClean="0"/>
              <a:t> signaling molecules</a:t>
            </a:r>
          </a:p>
          <a:p>
            <a:pPr lvl="1"/>
            <a:r>
              <a:rPr lang="en-US" altLang="en-US" dirty="0" smtClean="0"/>
              <a:t>receptors </a:t>
            </a:r>
          </a:p>
          <a:p>
            <a:pPr lvl="1"/>
            <a:r>
              <a:rPr lang="en-US" altLang="en-US" dirty="0" smtClean="0"/>
              <a:t>signal transduction proteins and second messengers</a:t>
            </a:r>
          </a:p>
          <a:p>
            <a:pPr lvl="1"/>
            <a:r>
              <a:rPr lang="en-US" altLang="en-US" dirty="0" smtClean="0"/>
              <a:t>effector proteins</a:t>
            </a:r>
            <a:endParaRPr lang="en-US" dirty="0"/>
          </a:p>
        </p:txBody>
      </p:sp>
      <p:pic>
        <p:nvPicPr>
          <p:cNvPr id="4" name="Picture 3"/>
          <p:cNvPicPr>
            <a:picLocks noChangeAspect="1"/>
          </p:cNvPicPr>
          <p:nvPr/>
        </p:nvPicPr>
        <p:blipFill>
          <a:blip r:embed="rId2"/>
          <a:stretch>
            <a:fillRect/>
          </a:stretch>
        </p:blipFill>
        <p:spPr>
          <a:xfrm>
            <a:off x="5510779" y="2058983"/>
            <a:ext cx="2629128" cy="3598476"/>
          </a:xfrm>
          <a:prstGeom prst="rect">
            <a:avLst/>
          </a:prstGeom>
        </p:spPr>
      </p:pic>
    </p:spTree>
    <p:extLst>
      <p:ext uri="{BB962C8B-B14F-4D97-AF65-F5344CB8AC3E}">
        <p14:creationId xmlns:p14="http://schemas.microsoft.com/office/powerpoint/2010/main" val="2641696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altLang="en-US" smtClean="0"/>
              <a:t>Prophase</a:t>
            </a:r>
          </a:p>
        </p:txBody>
      </p:sp>
      <p:sp>
        <p:nvSpPr>
          <p:cNvPr id="13315" name="Rectangle 3"/>
          <p:cNvSpPr>
            <a:spLocks noGrp="1" noChangeArrowheads="1"/>
          </p:cNvSpPr>
          <p:nvPr>
            <p:ph type="body" sz="half" idx="1"/>
          </p:nvPr>
        </p:nvSpPr>
        <p:spPr/>
        <p:txBody>
          <a:bodyPr/>
          <a:lstStyle/>
          <a:p>
            <a:pPr>
              <a:defRPr/>
            </a:pPr>
            <a:r>
              <a:rPr lang="en-US" altLang="en-US" sz="2800" smtClean="0"/>
              <a:t>Chromosomes visible</a:t>
            </a:r>
          </a:p>
          <a:p>
            <a:pPr>
              <a:defRPr/>
            </a:pPr>
            <a:r>
              <a:rPr lang="en-US" altLang="en-US" sz="2800" smtClean="0"/>
              <a:t>Nucleoli disappear</a:t>
            </a:r>
          </a:p>
          <a:p>
            <a:pPr>
              <a:defRPr/>
            </a:pPr>
            <a:r>
              <a:rPr lang="en-US" altLang="en-US" sz="2800" smtClean="0"/>
              <a:t>Sister chromatids</a:t>
            </a:r>
          </a:p>
          <a:p>
            <a:pPr>
              <a:defRPr/>
            </a:pPr>
            <a:r>
              <a:rPr lang="en-US" altLang="en-US" sz="2800" smtClean="0"/>
              <a:t>Mitotic spindle forms</a:t>
            </a:r>
          </a:p>
          <a:p>
            <a:pPr>
              <a:defRPr/>
            </a:pPr>
            <a:r>
              <a:rPr lang="en-US" altLang="en-US" sz="2800" smtClean="0"/>
              <a:t>Centrosomes move</a:t>
            </a:r>
          </a:p>
        </p:txBody>
      </p:sp>
      <p:pic>
        <p:nvPicPr>
          <p:cNvPr id="13321" name="Picture 13320">
            <a:hlinkClick r:id="" action="ppaction://media"/>
          </p:cNvPr>
          <p:cNvPicPr>
            <a:picLocks noRot="1" noChangeAspect="1" noChangeArrowheads="1"/>
          </p:cNvPicPr>
          <p:nvPr>
            <a:videoFile r:link="rId1"/>
          </p:nvPr>
        </p:nvPicPr>
        <p:blipFill>
          <a:blip r:embed="rId4" cstate="print"/>
          <a:srcRect/>
          <a:stretch>
            <a:fillRect/>
          </a:stretch>
        </p:blipFill>
        <p:spPr bwMode="auto">
          <a:xfrm>
            <a:off x="4876800" y="2895600"/>
            <a:ext cx="3771900" cy="2784475"/>
          </a:xfrm>
          <a:prstGeom prst="rect">
            <a:avLst/>
          </a:prstGeom>
          <a:noFill/>
          <a:ln w="9525">
            <a:noFill/>
            <a:miter lim="800000"/>
            <a:headEnd/>
            <a:tailEnd/>
          </a:ln>
        </p:spPr>
      </p:pic>
      <p:pic>
        <p:nvPicPr>
          <p:cNvPr id="7173" name="Picture 13" descr="http://micro.magnet.fsu.edu/cells/fluorescencemitosis/images/prophasesmall.jpg"/>
          <p:cNvPicPr>
            <a:picLocks noChangeAspect="1" noChangeArrowheads="1"/>
          </p:cNvPicPr>
          <p:nvPr/>
        </p:nvPicPr>
        <p:blipFill>
          <a:blip r:embed="rId5" cstate="print"/>
          <a:srcRect/>
          <a:stretch>
            <a:fillRect/>
          </a:stretch>
        </p:blipFill>
        <p:spPr bwMode="auto">
          <a:xfrm>
            <a:off x="5257800" y="3124200"/>
            <a:ext cx="3409950" cy="2476500"/>
          </a:xfrm>
          <a:prstGeom prst="rect">
            <a:avLst/>
          </a:prstGeom>
          <a:noFill/>
          <a:ln w="9525">
            <a:noFill/>
            <a:miter lim="800000"/>
            <a:headEnd/>
            <a:tailEnd/>
          </a:ln>
        </p:spPr>
      </p:pic>
    </p:spTree>
    <p:extLst>
      <p:ext uri="{BB962C8B-B14F-4D97-AF65-F5344CB8AC3E}">
        <p14:creationId xmlns:p14="http://schemas.microsoft.com/office/powerpoint/2010/main" val="1660065763"/>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3321"/>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13321"/>
                                        </p:tgtEl>
                                      </p:cBhvr>
                                    </p:cmd>
                                  </p:childTnLst>
                                </p:cTn>
                              </p:par>
                            </p:childTnLst>
                          </p:cTn>
                        </p:par>
                      </p:childTnLst>
                    </p:cTn>
                  </p:par>
                </p:childTnLst>
              </p:cTn>
              <p:nextCondLst>
                <p:cond evt="onClick" delay="0">
                  <p:tgtEl>
                    <p:spTgt spid="13321"/>
                  </p:tgtEl>
                </p:cond>
              </p:nextCondLst>
            </p:seq>
            <p:video>
              <p:cMediaNode>
                <p:cTn id="38" fill="hold" display="0">
                  <p:stCondLst>
                    <p:cond delay="indefinite"/>
                  </p:stCondLst>
                  <p:endCondLst>
                    <p:cond evt="onNext" delay="0">
                      <p:tgtEl>
                        <p:sldTgt/>
                      </p:tgtEl>
                    </p:cond>
                    <p:cond evt="onPrev" delay="0">
                      <p:tgtEl>
                        <p:sldTgt/>
                      </p:tgtEl>
                    </p:cond>
                  </p:endCondLst>
                </p:cTn>
                <p:tgtEl>
                  <p:spTgt spid="13321"/>
                </p:tgtEl>
              </p:cMediaNode>
            </p:video>
          </p:childTnLst>
        </p:cTn>
      </p:par>
    </p:tnLst>
    <p:bldLst>
      <p:bldP spid="133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altLang="en-US" smtClean="0"/>
              <a:t>Prometaphase</a:t>
            </a:r>
          </a:p>
        </p:txBody>
      </p:sp>
      <p:sp>
        <p:nvSpPr>
          <p:cNvPr id="14339" name="Rectangle 3"/>
          <p:cNvSpPr>
            <a:spLocks noGrp="1" noChangeArrowheads="1"/>
          </p:cNvSpPr>
          <p:nvPr>
            <p:ph type="body" sz="half" idx="1"/>
          </p:nvPr>
        </p:nvSpPr>
        <p:spPr/>
        <p:txBody>
          <a:bodyPr/>
          <a:lstStyle/>
          <a:p>
            <a:pPr>
              <a:defRPr/>
            </a:pPr>
            <a:r>
              <a:rPr lang="en-US" altLang="en-US" sz="2800" smtClean="0"/>
              <a:t>Nuclear membrane fragments</a:t>
            </a:r>
          </a:p>
          <a:p>
            <a:pPr>
              <a:defRPr/>
            </a:pPr>
            <a:r>
              <a:rPr lang="en-US" altLang="en-US" sz="2800" smtClean="0"/>
              <a:t>Spindle interaction with chromosomes</a:t>
            </a:r>
          </a:p>
          <a:p>
            <a:pPr>
              <a:defRPr/>
            </a:pPr>
            <a:r>
              <a:rPr lang="en-US" altLang="en-US" sz="2800" smtClean="0"/>
              <a:t>Kinetochore develops</a:t>
            </a:r>
          </a:p>
        </p:txBody>
      </p:sp>
      <p:pic>
        <p:nvPicPr>
          <p:cNvPr id="14345" name="Picture 14344">
            <a:hlinkClick r:id="" action="ppaction://media"/>
          </p:cNvPr>
          <p:cNvPicPr>
            <a:picLocks noRot="1" noChangeAspect="1" noChangeArrowheads="1"/>
          </p:cNvPicPr>
          <p:nvPr>
            <a:videoFile r:link="rId1"/>
          </p:nvPr>
        </p:nvPicPr>
        <p:blipFill>
          <a:blip r:embed="rId4" cstate="print"/>
          <a:srcRect/>
          <a:stretch>
            <a:fillRect/>
          </a:stretch>
        </p:blipFill>
        <p:spPr bwMode="auto">
          <a:xfrm>
            <a:off x="5105400" y="2819400"/>
            <a:ext cx="3789363" cy="2797175"/>
          </a:xfrm>
          <a:prstGeom prst="rect">
            <a:avLst/>
          </a:prstGeom>
          <a:noFill/>
          <a:ln w="9525">
            <a:noFill/>
            <a:miter lim="800000"/>
            <a:headEnd/>
            <a:tailEnd/>
          </a:ln>
        </p:spPr>
      </p:pic>
      <p:pic>
        <p:nvPicPr>
          <p:cNvPr id="8197" name="Picture 11" descr="http://www.corbisimages.com/images/42-19879223.jpg?size=67&amp;uid=b4f94186-571a-405f-baeb-a96dab39fdbd"/>
          <p:cNvPicPr>
            <a:picLocks noChangeAspect="1" noChangeArrowheads="1"/>
          </p:cNvPicPr>
          <p:nvPr/>
        </p:nvPicPr>
        <p:blipFill>
          <a:blip r:embed="rId5" cstate="print"/>
          <a:srcRect/>
          <a:stretch>
            <a:fillRect/>
          </a:stretch>
        </p:blipFill>
        <p:spPr bwMode="auto">
          <a:xfrm>
            <a:off x="5029200" y="2514600"/>
            <a:ext cx="2886075" cy="2286000"/>
          </a:xfrm>
          <a:prstGeom prst="rect">
            <a:avLst/>
          </a:prstGeom>
          <a:noFill/>
          <a:ln w="9525">
            <a:noFill/>
            <a:miter lim="800000"/>
            <a:headEnd/>
            <a:tailEnd/>
          </a:ln>
        </p:spPr>
      </p:pic>
    </p:spTree>
    <p:extLst>
      <p:ext uri="{BB962C8B-B14F-4D97-AF65-F5344CB8AC3E}">
        <p14:creationId xmlns:p14="http://schemas.microsoft.com/office/powerpoint/2010/main" val="1682081603"/>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4345"/>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14345"/>
                                        </p:tgtEl>
                                      </p:cBhvr>
                                    </p:cmd>
                                  </p:childTnLst>
                                </p:cTn>
                              </p:par>
                            </p:childTnLst>
                          </p:cTn>
                        </p:par>
                      </p:childTnLst>
                    </p:cTn>
                  </p:par>
                </p:childTnLst>
              </p:cTn>
              <p:nextCondLst>
                <p:cond evt="onClick" delay="0">
                  <p:tgtEl>
                    <p:spTgt spid="14345"/>
                  </p:tgtEl>
                </p:cond>
              </p:nextCondLst>
            </p:seq>
            <p:video>
              <p:cMediaNode>
                <p:cTn id="26" fill="hold" display="0">
                  <p:stCondLst>
                    <p:cond delay="indefinite"/>
                  </p:stCondLst>
                  <p:endCondLst>
                    <p:cond evt="onNext" delay="0">
                      <p:tgtEl>
                        <p:sldTgt/>
                      </p:tgtEl>
                    </p:cond>
                    <p:cond evt="onPrev" delay="0">
                      <p:tgtEl>
                        <p:sldTgt/>
                      </p:tgtEl>
                    </p:cond>
                  </p:endCondLst>
                </p:cTn>
                <p:tgtEl>
                  <p:spTgt spid="14345"/>
                </p:tgtEl>
              </p:cMediaNode>
            </p:video>
          </p:childTnLst>
        </p:cTn>
      </p:par>
    </p:tnLst>
    <p:bldLst>
      <p:bldP spid="143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altLang="en-US" smtClean="0"/>
              <a:t>Metaphase</a:t>
            </a:r>
          </a:p>
        </p:txBody>
      </p:sp>
      <p:sp>
        <p:nvSpPr>
          <p:cNvPr id="15363" name="Rectangle 3"/>
          <p:cNvSpPr>
            <a:spLocks noGrp="1" noChangeArrowheads="1"/>
          </p:cNvSpPr>
          <p:nvPr>
            <p:ph type="body" sz="half" idx="1"/>
          </p:nvPr>
        </p:nvSpPr>
        <p:spPr/>
        <p:txBody>
          <a:bodyPr/>
          <a:lstStyle/>
          <a:p>
            <a:pPr>
              <a:defRPr/>
            </a:pPr>
            <a:r>
              <a:rPr lang="en-US" altLang="en-US" sz="2800" smtClean="0"/>
              <a:t>Centrosomes at opposite poles</a:t>
            </a:r>
          </a:p>
          <a:p>
            <a:pPr>
              <a:defRPr/>
            </a:pPr>
            <a:r>
              <a:rPr lang="en-US" altLang="en-US" sz="2800" smtClean="0"/>
              <a:t>Centromeres are aligned</a:t>
            </a:r>
          </a:p>
          <a:p>
            <a:pPr>
              <a:defRPr/>
            </a:pPr>
            <a:r>
              <a:rPr lang="en-US" altLang="en-US" sz="2800" smtClean="0"/>
              <a:t>Kinetochores of sister chromatids attached to microtubules (spindle)</a:t>
            </a:r>
          </a:p>
        </p:txBody>
      </p:sp>
      <p:pic>
        <p:nvPicPr>
          <p:cNvPr id="15369" name="Picture 15368">
            <a:hlinkClick r:id="" action="ppaction://media"/>
          </p:cNvPr>
          <p:cNvPicPr>
            <a:picLocks noRot="1" noChangeAspect="1" noChangeArrowheads="1"/>
          </p:cNvPicPr>
          <p:nvPr>
            <a:videoFile r:link="rId1"/>
          </p:nvPr>
        </p:nvPicPr>
        <p:blipFill>
          <a:blip r:embed="rId4" cstate="print"/>
          <a:srcRect/>
          <a:stretch>
            <a:fillRect/>
          </a:stretch>
        </p:blipFill>
        <p:spPr bwMode="auto">
          <a:xfrm>
            <a:off x="5181600" y="2895600"/>
            <a:ext cx="3713163" cy="2741613"/>
          </a:xfrm>
          <a:prstGeom prst="rect">
            <a:avLst/>
          </a:prstGeom>
          <a:noFill/>
          <a:ln w="9525">
            <a:noFill/>
            <a:miter lim="800000"/>
            <a:headEnd/>
            <a:tailEnd/>
          </a:ln>
        </p:spPr>
      </p:pic>
      <p:pic>
        <p:nvPicPr>
          <p:cNvPr id="9221" name="Picture 11" descr="http://upload.wikimedia.org/wikipedia/commons/thumb/b/b4/MetaphaseIF.jpg/220px-MetaphaseIF.jpg"/>
          <p:cNvPicPr>
            <a:picLocks noChangeAspect="1" noChangeArrowheads="1"/>
          </p:cNvPicPr>
          <p:nvPr/>
        </p:nvPicPr>
        <p:blipFill>
          <a:blip r:embed="rId5" cstate="print"/>
          <a:srcRect/>
          <a:stretch>
            <a:fillRect/>
          </a:stretch>
        </p:blipFill>
        <p:spPr bwMode="auto">
          <a:xfrm>
            <a:off x="5562600" y="2590800"/>
            <a:ext cx="2781300" cy="2781300"/>
          </a:xfrm>
          <a:prstGeom prst="rect">
            <a:avLst/>
          </a:prstGeom>
          <a:noFill/>
          <a:ln w="9525">
            <a:noFill/>
            <a:miter lim="800000"/>
            <a:headEnd/>
            <a:tailEnd/>
          </a:ln>
        </p:spPr>
      </p:pic>
    </p:spTree>
    <p:extLst>
      <p:ext uri="{BB962C8B-B14F-4D97-AF65-F5344CB8AC3E}">
        <p14:creationId xmlns:p14="http://schemas.microsoft.com/office/powerpoint/2010/main" val="1875822628"/>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5369"/>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15369"/>
                                        </p:tgtEl>
                                      </p:cBhvr>
                                    </p:cmd>
                                  </p:childTnLst>
                                </p:cTn>
                              </p:par>
                            </p:childTnLst>
                          </p:cTn>
                        </p:par>
                      </p:childTnLst>
                    </p:cTn>
                  </p:par>
                </p:childTnLst>
              </p:cTn>
              <p:nextCondLst>
                <p:cond evt="onClick" delay="0">
                  <p:tgtEl>
                    <p:spTgt spid="15369"/>
                  </p:tgtEl>
                </p:cond>
              </p:nextCondLst>
            </p:seq>
            <p:video>
              <p:cMediaNode>
                <p:cTn id="26" fill="hold" display="0">
                  <p:stCondLst>
                    <p:cond delay="indefinite"/>
                  </p:stCondLst>
                  <p:endCondLst>
                    <p:cond evt="onNext" delay="0">
                      <p:tgtEl>
                        <p:sldTgt/>
                      </p:tgtEl>
                    </p:cond>
                    <p:cond evt="onPrev" delay="0">
                      <p:tgtEl>
                        <p:sldTgt/>
                      </p:tgtEl>
                    </p:cond>
                  </p:endCondLst>
                </p:cTn>
                <p:tgtEl>
                  <p:spTgt spid="15369"/>
                </p:tgtEl>
              </p:cMediaNode>
            </p:video>
          </p:childTnLst>
        </p:cTn>
      </p:par>
    </p:tnLst>
    <p:bldLst>
      <p:bldP spid="153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ltLang="en-US" smtClean="0"/>
              <a:t>Anaphase</a:t>
            </a:r>
          </a:p>
        </p:txBody>
      </p:sp>
      <p:sp>
        <p:nvSpPr>
          <p:cNvPr id="16387" name="Rectangle 3"/>
          <p:cNvSpPr>
            <a:spLocks noGrp="1" noChangeArrowheads="1"/>
          </p:cNvSpPr>
          <p:nvPr>
            <p:ph type="body" sz="half" idx="1"/>
          </p:nvPr>
        </p:nvSpPr>
        <p:spPr/>
        <p:txBody>
          <a:bodyPr/>
          <a:lstStyle/>
          <a:p>
            <a:pPr>
              <a:defRPr/>
            </a:pPr>
            <a:r>
              <a:rPr lang="en-US" altLang="en-US" sz="2800" smtClean="0"/>
              <a:t>Paired centromeres separate; sister chromatids liberated</a:t>
            </a:r>
          </a:p>
          <a:p>
            <a:pPr>
              <a:defRPr/>
            </a:pPr>
            <a:r>
              <a:rPr lang="en-US" altLang="en-US" sz="2800" smtClean="0"/>
              <a:t>Chromosomes move to opposite poles</a:t>
            </a:r>
          </a:p>
          <a:p>
            <a:pPr>
              <a:defRPr/>
            </a:pPr>
            <a:r>
              <a:rPr lang="en-US" altLang="en-US" sz="2800" smtClean="0"/>
              <a:t>Each pole now has a complete set of chromosomes</a:t>
            </a:r>
          </a:p>
        </p:txBody>
      </p:sp>
      <p:pic>
        <p:nvPicPr>
          <p:cNvPr id="16393" name="Picture 16392">
            <a:hlinkClick r:id="" action="ppaction://media"/>
          </p:cNvPr>
          <p:cNvPicPr>
            <a:picLocks noRot="1" noChangeAspect="1" noChangeArrowheads="1"/>
          </p:cNvPicPr>
          <p:nvPr>
            <a:videoFile r:link="rId1"/>
          </p:nvPr>
        </p:nvPicPr>
        <p:blipFill>
          <a:blip r:embed="rId4" cstate="print"/>
          <a:srcRect/>
          <a:stretch>
            <a:fillRect/>
          </a:stretch>
        </p:blipFill>
        <p:spPr bwMode="auto">
          <a:xfrm>
            <a:off x="5105400" y="3048000"/>
            <a:ext cx="3560763" cy="2628900"/>
          </a:xfrm>
          <a:prstGeom prst="rect">
            <a:avLst/>
          </a:prstGeom>
          <a:noFill/>
          <a:ln w="9525">
            <a:noFill/>
            <a:miter lim="800000"/>
            <a:headEnd/>
            <a:tailEnd/>
          </a:ln>
        </p:spPr>
      </p:pic>
      <p:pic>
        <p:nvPicPr>
          <p:cNvPr id="10245" name="Picture 11" descr="http://upload.wikimedia.org/wikipedia/commons/thumb/9/91/Anaphase_IF.jpg/300px-Anaphase_IF.jpg"/>
          <p:cNvPicPr>
            <a:picLocks noChangeAspect="1" noChangeArrowheads="1"/>
          </p:cNvPicPr>
          <p:nvPr/>
        </p:nvPicPr>
        <p:blipFill>
          <a:blip r:embed="rId5" cstate="print"/>
          <a:srcRect/>
          <a:stretch>
            <a:fillRect/>
          </a:stretch>
        </p:blipFill>
        <p:spPr bwMode="auto">
          <a:xfrm>
            <a:off x="5562600" y="2438400"/>
            <a:ext cx="2857500" cy="2857500"/>
          </a:xfrm>
          <a:prstGeom prst="rect">
            <a:avLst/>
          </a:prstGeom>
          <a:noFill/>
          <a:ln w="9525">
            <a:noFill/>
            <a:miter lim="800000"/>
            <a:headEnd/>
            <a:tailEnd/>
          </a:ln>
        </p:spPr>
      </p:pic>
    </p:spTree>
    <p:extLst>
      <p:ext uri="{BB962C8B-B14F-4D97-AF65-F5344CB8AC3E}">
        <p14:creationId xmlns:p14="http://schemas.microsoft.com/office/powerpoint/2010/main" val="3916439587"/>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639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16393"/>
                                        </p:tgtEl>
                                      </p:cBhvr>
                                    </p:cmd>
                                  </p:childTnLst>
                                </p:cTn>
                              </p:par>
                            </p:childTnLst>
                          </p:cTn>
                        </p:par>
                      </p:childTnLst>
                    </p:cTn>
                  </p:par>
                </p:childTnLst>
              </p:cTn>
              <p:nextCondLst>
                <p:cond evt="onClick" delay="0">
                  <p:tgtEl>
                    <p:spTgt spid="16393"/>
                  </p:tgtEl>
                </p:cond>
              </p:nextCondLst>
            </p:seq>
            <p:video>
              <p:cMediaNode>
                <p:cTn id="26" fill="hold" display="0">
                  <p:stCondLst>
                    <p:cond delay="indefinite"/>
                  </p:stCondLst>
                  <p:endCondLst>
                    <p:cond evt="onNext" delay="0">
                      <p:tgtEl>
                        <p:sldTgt/>
                      </p:tgtEl>
                    </p:cond>
                    <p:cond evt="onPrev" delay="0">
                      <p:tgtEl>
                        <p:sldTgt/>
                      </p:tgtEl>
                    </p:cond>
                  </p:endCondLst>
                </p:cTn>
                <p:tgtEl>
                  <p:spTgt spid="16393"/>
                </p:tgtEl>
              </p:cMediaNode>
            </p:video>
          </p:childTnLst>
        </p:cTn>
      </p:par>
    </p:tnLst>
    <p:bldLst>
      <p:bldP spid="1638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altLang="en-US" smtClean="0"/>
              <a:t>Telophase</a:t>
            </a:r>
          </a:p>
        </p:txBody>
      </p:sp>
      <p:sp>
        <p:nvSpPr>
          <p:cNvPr id="17411" name="Rectangle 3"/>
          <p:cNvSpPr>
            <a:spLocks noGrp="1" noChangeArrowheads="1"/>
          </p:cNvSpPr>
          <p:nvPr>
            <p:ph type="body" sz="half" idx="1"/>
          </p:nvPr>
        </p:nvSpPr>
        <p:spPr/>
        <p:txBody>
          <a:bodyPr/>
          <a:lstStyle/>
          <a:p>
            <a:pPr>
              <a:defRPr/>
            </a:pPr>
            <a:r>
              <a:rPr lang="en-US" altLang="en-US" sz="2800" smtClean="0"/>
              <a:t>Daughter nuclei form</a:t>
            </a:r>
          </a:p>
          <a:p>
            <a:pPr>
              <a:defRPr/>
            </a:pPr>
            <a:r>
              <a:rPr lang="en-US" altLang="en-US" sz="2800" smtClean="0"/>
              <a:t>Nuclear envelopes arise</a:t>
            </a:r>
          </a:p>
          <a:p>
            <a:pPr>
              <a:defRPr/>
            </a:pPr>
            <a:r>
              <a:rPr lang="en-US" altLang="en-US" sz="2800" smtClean="0"/>
              <a:t>Chromatin becomes less coiled</a:t>
            </a:r>
          </a:p>
          <a:p>
            <a:pPr>
              <a:defRPr/>
            </a:pPr>
            <a:r>
              <a:rPr lang="en-US" altLang="en-US" sz="2800" smtClean="0"/>
              <a:t>Two new nuclei complete mitosis</a:t>
            </a:r>
          </a:p>
        </p:txBody>
      </p:sp>
      <p:pic>
        <p:nvPicPr>
          <p:cNvPr id="17417" name="Picture 17416">
            <a:hlinkClick r:id="" action="ppaction://media"/>
          </p:cNvPr>
          <p:cNvPicPr>
            <a:picLocks noRot="1" noChangeAspect="1" noChangeArrowheads="1"/>
          </p:cNvPicPr>
          <p:nvPr>
            <a:videoFile r:link="rId1"/>
          </p:nvPr>
        </p:nvPicPr>
        <p:blipFill>
          <a:blip r:embed="rId4" cstate="print"/>
          <a:srcRect/>
          <a:stretch>
            <a:fillRect/>
          </a:stretch>
        </p:blipFill>
        <p:spPr bwMode="auto">
          <a:xfrm>
            <a:off x="5105400" y="2895600"/>
            <a:ext cx="3408363" cy="2516188"/>
          </a:xfrm>
          <a:prstGeom prst="rect">
            <a:avLst/>
          </a:prstGeom>
          <a:noFill/>
          <a:ln w="9525">
            <a:noFill/>
            <a:miter lim="800000"/>
            <a:headEnd/>
            <a:tailEnd/>
          </a:ln>
        </p:spPr>
      </p:pic>
      <p:pic>
        <p:nvPicPr>
          <p:cNvPr id="11269" name="Picture 11" descr="http://micro.magnet.fsu.edu/cells/fluorescencemitosis/images/telophasesmall.jpg"/>
          <p:cNvPicPr>
            <a:picLocks noChangeAspect="1" noChangeArrowheads="1"/>
          </p:cNvPicPr>
          <p:nvPr/>
        </p:nvPicPr>
        <p:blipFill>
          <a:blip r:embed="rId5" cstate="print"/>
          <a:srcRect/>
          <a:stretch>
            <a:fillRect/>
          </a:stretch>
        </p:blipFill>
        <p:spPr bwMode="auto">
          <a:xfrm>
            <a:off x="5209321" y="2209800"/>
            <a:ext cx="3409950" cy="2476500"/>
          </a:xfrm>
          <a:prstGeom prst="rect">
            <a:avLst/>
          </a:prstGeom>
          <a:noFill/>
          <a:ln w="9525">
            <a:noFill/>
            <a:miter lim="800000"/>
            <a:headEnd/>
            <a:tailEnd/>
          </a:ln>
        </p:spPr>
      </p:pic>
    </p:spTree>
    <p:extLst>
      <p:ext uri="{BB962C8B-B14F-4D97-AF65-F5344CB8AC3E}">
        <p14:creationId xmlns:p14="http://schemas.microsoft.com/office/powerpoint/2010/main" val="1358630800"/>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417"/>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17417"/>
                                        </p:tgtEl>
                                      </p:cBhvr>
                                    </p:cmd>
                                  </p:childTnLst>
                                </p:cTn>
                              </p:par>
                            </p:childTnLst>
                          </p:cTn>
                        </p:par>
                      </p:childTnLst>
                    </p:cTn>
                  </p:par>
                </p:childTnLst>
              </p:cTn>
              <p:nextCondLst>
                <p:cond evt="onClick" delay="0">
                  <p:tgtEl>
                    <p:spTgt spid="17417"/>
                  </p:tgtEl>
                </p:cond>
              </p:nextCondLst>
            </p:seq>
            <p:video>
              <p:cMediaNode>
                <p:cTn id="32" fill="hold" display="0">
                  <p:stCondLst>
                    <p:cond delay="indefinite"/>
                  </p:stCondLst>
                  <p:endCondLst>
                    <p:cond evt="onNext" delay="0">
                      <p:tgtEl>
                        <p:sldTgt/>
                      </p:tgtEl>
                    </p:cond>
                    <p:cond evt="onPrev" delay="0">
                      <p:tgtEl>
                        <p:sldTgt/>
                      </p:tgtEl>
                    </p:cond>
                  </p:endCondLst>
                </p:cTn>
                <p:tgtEl>
                  <p:spTgt spid="17417"/>
                </p:tgtEl>
              </p:cMediaNode>
            </p:video>
          </p:childTnLst>
        </p:cTn>
      </p:par>
    </p:tnLst>
    <p:bldLst>
      <p:bldP spid="1741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altLang="en-US" smtClean="0"/>
              <a:t>Cytokinesis</a:t>
            </a:r>
          </a:p>
        </p:txBody>
      </p:sp>
      <p:sp>
        <p:nvSpPr>
          <p:cNvPr id="18435" name="Rectangle 3"/>
          <p:cNvSpPr>
            <a:spLocks noGrp="1" noChangeArrowheads="1"/>
          </p:cNvSpPr>
          <p:nvPr>
            <p:ph type="body" sz="half" idx="1"/>
          </p:nvPr>
        </p:nvSpPr>
        <p:spPr>
          <a:xfrm>
            <a:off x="1219200" y="2971800"/>
            <a:ext cx="3810000" cy="3187700"/>
          </a:xfrm>
        </p:spPr>
        <p:txBody>
          <a:bodyPr/>
          <a:lstStyle/>
          <a:p>
            <a:pPr>
              <a:defRPr/>
            </a:pPr>
            <a:r>
              <a:rPr lang="en-US" altLang="en-US" sz="2800" dirty="0" smtClean="0"/>
              <a:t>Cytoplasmic division</a:t>
            </a:r>
          </a:p>
          <a:p>
            <a:pPr>
              <a:defRPr/>
            </a:pPr>
            <a:r>
              <a:rPr lang="en-US" altLang="en-US" sz="2800" dirty="0" smtClean="0"/>
              <a:t>Animals:  	</a:t>
            </a:r>
            <a:endParaRPr lang="en-US" altLang="en-US" sz="2800" dirty="0"/>
          </a:p>
          <a:p>
            <a:pPr lvl="1">
              <a:defRPr/>
            </a:pPr>
            <a:r>
              <a:rPr lang="en-US" altLang="en-US" sz="2500" dirty="0" smtClean="0"/>
              <a:t>cleavage furrow</a:t>
            </a:r>
          </a:p>
          <a:p>
            <a:pPr>
              <a:defRPr/>
            </a:pPr>
            <a:r>
              <a:rPr lang="en-US" altLang="en-US" sz="2800" dirty="0" smtClean="0"/>
              <a:t>Plants:  			</a:t>
            </a:r>
          </a:p>
          <a:p>
            <a:pPr lvl="1">
              <a:defRPr/>
            </a:pPr>
            <a:r>
              <a:rPr lang="en-US" altLang="en-US" sz="2500" dirty="0" smtClean="0"/>
              <a:t>cell plate</a:t>
            </a:r>
          </a:p>
        </p:txBody>
      </p:sp>
      <p:pic>
        <p:nvPicPr>
          <p:cNvPr id="18441" name="Picture 18440">
            <a:hlinkClick r:id="" action="ppaction://media"/>
          </p:cNvPr>
          <p:cNvPicPr>
            <a:picLocks noRot="1" noChangeAspect="1" noChangeArrowheads="1"/>
          </p:cNvPicPr>
          <p:nvPr>
            <a:videoFile r:link="rId1"/>
          </p:nvPr>
        </p:nvPicPr>
        <p:blipFill>
          <a:blip r:embed="rId4" cstate="print"/>
          <a:srcRect/>
          <a:stretch>
            <a:fillRect/>
          </a:stretch>
        </p:blipFill>
        <p:spPr bwMode="auto">
          <a:xfrm>
            <a:off x="4876800" y="2895600"/>
            <a:ext cx="3810000" cy="2811463"/>
          </a:xfrm>
          <a:prstGeom prst="rect">
            <a:avLst/>
          </a:prstGeom>
          <a:noFill/>
          <a:ln w="9525">
            <a:noFill/>
            <a:miter lim="800000"/>
            <a:headEnd/>
            <a:tailEnd/>
          </a:ln>
        </p:spPr>
      </p:pic>
      <p:pic>
        <p:nvPicPr>
          <p:cNvPr id="12293" name="Picture 11" descr="http://celldynamics.org/celldynamics/research/cytokinesis/images/SdTeloAT.jpg"/>
          <p:cNvPicPr>
            <a:picLocks noChangeAspect="1" noChangeArrowheads="1"/>
          </p:cNvPicPr>
          <p:nvPr/>
        </p:nvPicPr>
        <p:blipFill>
          <a:blip r:embed="rId5" cstate="print"/>
          <a:srcRect/>
          <a:stretch>
            <a:fillRect/>
          </a:stretch>
        </p:blipFill>
        <p:spPr bwMode="auto">
          <a:xfrm>
            <a:off x="5410200" y="2819400"/>
            <a:ext cx="3352800" cy="2011363"/>
          </a:xfrm>
          <a:prstGeom prst="rect">
            <a:avLst/>
          </a:prstGeom>
          <a:noFill/>
          <a:ln w="9525">
            <a:noFill/>
            <a:miter lim="800000"/>
            <a:headEnd/>
            <a:tailEnd/>
          </a:ln>
        </p:spPr>
      </p:pic>
    </p:spTree>
    <p:extLst>
      <p:ext uri="{BB962C8B-B14F-4D97-AF65-F5344CB8AC3E}">
        <p14:creationId xmlns:p14="http://schemas.microsoft.com/office/powerpoint/2010/main" val="2041382649"/>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1" end="1"/>
                                            </p:txEl>
                                          </p:spTgt>
                                        </p:tgtEl>
                                        <p:attrNameLst>
                                          <p:attrName>ppt_c</p:attrName>
                                        </p:attrNameLst>
                                      </p:cBhvr>
                                      <p:to>
                                        <a:schemeClr val="hlink"/>
                                      </p:to>
                                    </p:animClr>
                                  </p:subTnLst>
                                </p:cTn>
                              </p:par>
                              <p:par>
                                <p:cTn id="15" presetID="2" presetClass="entr" presetSubtype="8" fill="hold" grpId="0"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2" end="2"/>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3" end="3"/>
                                            </p:txEl>
                                          </p:spTgt>
                                        </p:tgtEl>
                                        <p:attrNameLst>
                                          <p:attrName>ppt_c</p:attrName>
                                        </p:attrNameLst>
                                      </p:cBhvr>
                                      <p:to>
                                        <a:schemeClr val="hlink"/>
                                      </p:to>
                                    </p:animClr>
                                  </p:subTnLst>
                                </p:cTn>
                              </p:par>
                              <p:par>
                                <p:cTn id="25" presetID="2" presetClass="entr" presetSubtype="8" fill="hold" grpId="0" nodeType="with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441"/>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18441"/>
                                        </p:tgtEl>
                                      </p:cBhvr>
                                    </p:cmd>
                                  </p:childTnLst>
                                </p:cTn>
                              </p:par>
                            </p:childTnLst>
                          </p:cTn>
                        </p:par>
                      </p:childTnLst>
                    </p:cTn>
                  </p:par>
                </p:childTnLst>
              </p:cTn>
              <p:nextCondLst>
                <p:cond evt="onClick" delay="0">
                  <p:tgtEl>
                    <p:spTgt spid="18441"/>
                  </p:tgtEl>
                </p:cond>
              </p:nextCondLst>
            </p:seq>
            <p:video>
              <p:cMediaNode>
                <p:cTn id="34" fill="hold" display="0">
                  <p:stCondLst>
                    <p:cond delay="indefinite"/>
                  </p:stCondLst>
                  <p:endCondLst>
                    <p:cond evt="onNext" delay="0">
                      <p:tgtEl>
                        <p:sldTgt/>
                      </p:tgtEl>
                    </p:cond>
                    <p:cond evt="onPrev" delay="0">
                      <p:tgtEl>
                        <p:sldTgt/>
                      </p:tgtEl>
                    </p:cond>
                  </p:endCondLst>
                </p:cTn>
                <p:tgtEl>
                  <p:spTgt spid="18441"/>
                </p:tgtEl>
              </p:cMediaNode>
            </p:video>
          </p:childTnLst>
        </p:cTn>
      </p:par>
    </p:tnLst>
    <p:bldLst>
      <p:bldP spid="184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a:t>
            </a:r>
            <a:endParaRPr lang="en-US" dirty="0"/>
          </a:p>
        </p:txBody>
      </p:sp>
      <p:pic>
        <p:nvPicPr>
          <p:cNvPr id="5" name="Picture 4"/>
          <p:cNvPicPr>
            <a:picLocks noChangeAspect="1"/>
          </p:cNvPicPr>
          <p:nvPr/>
        </p:nvPicPr>
        <p:blipFill>
          <a:blip r:embed="rId2"/>
          <a:stretch>
            <a:fillRect/>
          </a:stretch>
        </p:blipFill>
        <p:spPr>
          <a:xfrm>
            <a:off x="3962400" y="2076352"/>
            <a:ext cx="4543425" cy="3819525"/>
          </a:xfrm>
          <a:prstGeom prst="rect">
            <a:avLst/>
          </a:prstGeom>
        </p:spPr>
      </p:pic>
      <p:sp>
        <p:nvSpPr>
          <p:cNvPr id="3" name="Text Placeholder 2"/>
          <p:cNvSpPr>
            <a:spLocks noGrp="1"/>
          </p:cNvSpPr>
          <p:nvPr>
            <p:ph type="body" sz="half" idx="1"/>
          </p:nvPr>
        </p:nvSpPr>
        <p:spPr>
          <a:xfrm>
            <a:off x="1219200" y="2044700"/>
            <a:ext cx="2590800" cy="4114800"/>
          </a:xfrm>
        </p:spPr>
        <p:txBody>
          <a:bodyPr>
            <a:normAutofit lnSpcReduction="10000"/>
          </a:bodyPr>
          <a:lstStyle/>
          <a:p>
            <a:r>
              <a:rPr lang="en-US" dirty="0"/>
              <a:t>Are you your body? And if so, how exactly does this work? </a:t>
            </a:r>
            <a:r>
              <a:rPr lang="en-US" dirty="0" err="1"/>
              <a:t>Kurzgesagt</a:t>
            </a:r>
            <a:r>
              <a:rPr lang="en-US" dirty="0"/>
              <a:t> takes on the challenge of asking how many of those cells can you take away before you stop being you? And does that question even make sense?</a:t>
            </a:r>
            <a:endParaRPr lang="en-US" dirty="0" smtClean="0"/>
          </a:p>
          <a:p>
            <a:r>
              <a:rPr lang="en-US" dirty="0" smtClean="0"/>
              <a:t>https</a:t>
            </a:r>
            <a:r>
              <a:rPr lang="en-US" dirty="0"/>
              <a:t>://ed.ted.com/featured/wUCVOy93</a:t>
            </a:r>
          </a:p>
        </p:txBody>
      </p:sp>
    </p:spTree>
    <p:extLst>
      <p:ext uri="{BB962C8B-B14F-4D97-AF65-F5344CB8AC3E}">
        <p14:creationId xmlns:p14="http://schemas.microsoft.com/office/powerpoint/2010/main" val="3621495637"/>
      </p:ext>
    </p:extLst>
  </p:cSld>
  <p:clrMapOvr>
    <a:masterClrMapping/>
  </p:clrMapOvr>
  <p:transition>
    <p:cover dir="l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QOD 3</a:t>
            </a:r>
            <a:endParaRPr lang="en-US" dirty="0"/>
          </a:p>
        </p:txBody>
      </p:sp>
      <p:sp>
        <p:nvSpPr>
          <p:cNvPr id="3" name="Text Placeholder 2"/>
          <p:cNvSpPr>
            <a:spLocks noGrp="1"/>
          </p:cNvSpPr>
          <p:nvPr>
            <p:ph type="body" sz="half" idx="1"/>
          </p:nvPr>
        </p:nvSpPr>
        <p:spPr/>
        <p:txBody>
          <a:bodyPr>
            <a:normAutofit/>
          </a:bodyPr>
          <a:lstStyle/>
          <a:p>
            <a:r>
              <a:rPr lang="en-US" sz="3600" dirty="0" smtClean="0"/>
              <a:t>List three factors which control cell division</a:t>
            </a:r>
          </a:p>
          <a:p>
            <a:r>
              <a:rPr lang="en-US" sz="3600" dirty="0" smtClean="0"/>
              <a:t>Explain what the results of a failure in the cell division pathway might be</a:t>
            </a:r>
            <a:endParaRPr lang="en-US" sz="3600" dirty="0"/>
          </a:p>
        </p:txBody>
      </p:sp>
      <p:sp>
        <p:nvSpPr>
          <p:cNvPr id="4" name="Media Placeholder 3"/>
          <p:cNvSpPr>
            <a:spLocks noGrp="1"/>
          </p:cNvSpPr>
          <p:nvPr>
            <p:ph type="media" sz="half" idx="2"/>
          </p:nvPr>
        </p:nvSpPr>
        <p:spPr/>
      </p:sp>
    </p:spTree>
    <p:extLst>
      <p:ext uri="{BB962C8B-B14F-4D97-AF65-F5344CB8AC3E}">
        <p14:creationId xmlns:p14="http://schemas.microsoft.com/office/powerpoint/2010/main" val="3169806229"/>
      </p:ext>
    </p:extLst>
  </p:cSld>
  <p:clrMapOvr>
    <a:masterClrMapping/>
  </p:clrMapOvr>
  <p:transition>
    <p:cover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ltLang="en-US" smtClean="0"/>
              <a:t>Cell Cycle regulation</a:t>
            </a:r>
          </a:p>
        </p:txBody>
      </p:sp>
      <p:sp>
        <p:nvSpPr>
          <p:cNvPr id="19459" name="Rectangle 3"/>
          <p:cNvSpPr>
            <a:spLocks noGrp="1" noChangeArrowheads="1"/>
          </p:cNvSpPr>
          <p:nvPr>
            <p:ph type="body" sz="half" idx="1"/>
          </p:nvPr>
        </p:nvSpPr>
        <p:spPr>
          <a:xfrm>
            <a:off x="1219200" y="2819400"/>
            <a:ext cx="3810000" cy="3340100"/>
          </a:xfrm>
        </p:spPr>
        <p:txBody>
          <a:bodyPr/>
          <a:lstStyle/>
          <a:p>
            <a:pPr>
              <a:defRPr/>
            </a:pPr>
            <a:r>
              <a:rPr lang="en-US" altLang="en-US" sz="2800" smtClean="0"/>
              <a:t>Growth factors</a:t>
            </a:r>
          </a:p>
          <a:p>
            <a:pPr>
              <a:defRPr/>
            </a:pPr>
            <a:r>
              <a:rPr lang="en-US" altLang="en-US" sz="2800" smtClean="0"/>
              <a:t>Density-dependent inhibition</a:t>
            </a:r>
          </a:p>
          <a:p>
            <a:pPr>
              <a:defRPr/>
            </a:pPr>
            <a:r>
              <a:rPr lang="en-US" altLang="en-US" sz="2800" smtClean="0"/>
              <a:t>Anchorage dependence</a:t>
            </a:r>
          </a:p>
        </p:txBody>
      </p:sp>
      <p:pic>
        <p:nvPicPr>
          <p:cNvPr id="13316" name="Picture 7" descr="12-16-CellDivInhibition-L.gif                                  00000030BIOLOGY6eCIPLchapters1-17      B847A8CB:"/>
          <p:cNvPicPr>
            <a:picLocks noGrp="1" noChangeAspect="1" noChangeArrowheads="1"/>
          </p:cNvPicPr>
          <p:nvPr>
            <p:ph type="clipArt" sz="half" idx="2"/>
          </p:nvPr>
        </p:nvPicPr>
        <p:blipFill>
          <a:blip r:embed="rId3" cstate="print"/>
          <a:stretch>
            <a:fillRect/>
          </a:stretch>
        </p:blipFill>
        <p:spPr>
          <a:xfrm>
            <a:off x="5502402" y="2044700"/>
            <a:ext cx="3168396" cy="4114800"/>
          </a:xfrm>
        </p:spPr>
      </p:pic>
    </p:spTree>
    <p:extLst>
      <p:ext uri="{BB962C8B-B14F-4D97-AF65-F5344CB8AC3E}">
        <p14:creationId xmlns:p14="http://schemas.microsoft.com/office/powerpoint/2010/main" val="875257159"/>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Cyclin and CDK</a:t>
            </a:r>
            <a:endParaRPr lang="en-US" dirty="0"/>
          </a:p>
        </p:txBody>
      </p:sp>
      <p:sp>
        <p:nvSpPr>
          <p:cNvPr id="3" name="Text Placeholder 2"/>
          <p:cNvSpPr>
            <a:spLocks noGrp="1"/>
          </p:cNvSpPr>
          <p:nvPr>
            <p:ph type="body" sz="half" idx="1"/>
          </p:nvPr>
        </p:nvSpPr>
        <p:spPr>
          <a:xfrm>
            <a:off x="685800" y="1295400"/>
            <a:ext cx="2438400" cy="2819400"/>
          </a:xfrm>
        </p:spPr>
        <p:txBody>
          <a:bodyPr/>
          <a:lstStyle/>
          <a:p>
            <a:r>
              <a:rPr lang="en-US" dirty="0" smtClean="0"/>
              <a:t>Cyclins control the cell cycle by binding to CDK (cyclin dependent kinases)</a:t>
            </a:r>
          </a:p>
          <a:p>
            <a:r>
              <a:rPr lang="en-US" dirty="0" smtClean="0"/>
              <a:t>This complex signals passage from one stage to the next</a:t>
            </a:r>
            <a:endParaRPr lang="en-US" dirty="0"/>
          </a:p>
        </p:txBody>
      </p:sp>
      <p:pic>
        <p:nvPicPr>
          <p:cNvPr id="5" name="Picture 4"/>
          <p:cNvPicPr>
            <a:picLocks noChangeAspect="1"/>
          </p:cNvPicPr>
          <p:nvPr/>
        </p:nvPicPr>
        <p:blipFill>
          <a:blip r:embed="rId2"/>
          <a:stretch>
            <a:fillRect/>
          </a:stretch>
        </p:blipFill>
        <p:spPr>
          <a:xfrm>
            <a:off x="3681119" y="1905000"/>
            <a:ext cx="4791075" cy="3276600"/>
          </a:xfrm>
          <a:prstGeom prst="rect">
            <a:avLst/>
          </a:prstGeom>
        </p:spPr>
      </p:pic>
      <p:pic>
        <p:nvPicPr>
          <p:cNvPr id="6" name="Picture 5"/>
          <p:cNvPicPr>
            <a:picLocks noChangeAspect="1"/>
          </p:cNvPicPr>
          <p:nvPr/>
        </p:nvPicPr>
        <p:blipFill>
          <a:blip r:embed="rId3"/>
          <a:stretch>
            <a:fillRect/>
          </a:stretch>
        </p:blipFill>
        <p:spPr>
          <a:xfrm>
            <a:off x="152400" y="4243387"/>
            <a:ext cx="3984635" cy="2409825"/>
          </a:xfrm>
          <a:prstGeom prst="rect">
            <a:avLst/>
          </a:prstGeom>
        </p:spPr>
      </p:pic>
    </p:spTree>
    <p:extLst>
      <p:ext uri="{BB962C8B-B14F-4D97-AF65-F5344CB8AC3E}">
        <p14:creationId xmlns:p14="http://schemas.microsoft.com/office/powerpoint/2010/main" val="300360596"/>
      </p:ext>
    </p:extLst>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036865"/>
            <a:ext cx="4776107" cy="4767943"/>
          </a:xfrm>
        </p:spPr>
        <p:txBody>
          <a:bodyPr>
            <a:normAutofit lnSpcReduction="10000"/>
          </a:bodyPr>
          <a:lstStyle/>
          <a:p>
            <a:r>
              <a:rPr lang="en-US" altLang="en-US" dirty="0" smtClean="0"/>
              <a:t> Cells respond to signals by changing either:</a:t>
            </a:r>
          </a:p>
          <a:p>
            <a:pPr lvl="1"/>
            <a:r>
              <a:rPr lang="en-US" altLang="en-US" u="sng" dirty="0" smtClean="0"/>
              <a:t>activity</a:t>
            </a:r>
            <a:r>
              <a:rPr lang="en-US" altLang="en-US" dirty="0" smtClean="0"/>
              <a:t> of existing enzymes (fast) and/or the</a:t>
            </a:r>
          </a:p>
          <a:p>
            <a:pPr lvl="1"/>
            <a:r>
              <a:rPr lang="en-US" altLang="en-US" u="sng" dirty="0" smtClean="0"/>
              <a:t>levels of expression</a:t>
            </a:r>
            <a:r>
              <a:rPr lang="en-US" altLang="en-US" dirty="0" smtClean="0"/>
              <a:t> of enzymes and cell components (slower) by gene regulation</a:t>
            </a:r>
          </a:p>
          <a:p>
            <a:r>
              <a:rPr lang="en-US" altLang="en-US" dirty="0" smtClean="0"/>
              <a:t>Receptors and signal transduction systems have evolved to detect and respond to hormones, growth factors, neurotransmitters, pheromones, oxygen, nutrients, light, touch, heat, etc.</a:t>
            </a:r>
          </a:p>
          <a:p>
            <a:r>
              <a:rPr lang="en-US" altLang="en-US" dirty="0" smtClean="0"/>
              <a:t>There are an enormous number of signal molecules and receptors in cells. In contrast, there are relatively few types of intracellular signal transduction systems.</a:t>
            </a:r>
          </a:p>
          <a:p>
            <a:pPr lvl="1"/>
            <a:endParaRPr lang="en-US" altLang="en-US" dirty="0" smtClean="0"/>
          </a:p>
          <a:p>
            <a:endParaRPr lang="en-US" dirty="0"/>
          </a:p>
        </p:txBody>
      </p:sp>
      <p:pic>
        <p:nvPicPr>
          <p:cNvPr id="4" name="Picture 3"/>
          <p:cNvPicPr>
            <a:picLocks noChangeAspect="1"/>
          </p:cNvPicPr>
          <p:nvPr/>
        </p:nvPicPr>
        <p:blipFill>
          <a:blip r:embed="rId2"/>
          <a:stretch>
            <a:fillRect/>
          </a:stretch>
        </p:blipFill>
        <p:spPr>
          <a:xfrm>
            <a:off x="5715001" y="2455707"/>
            <a:ext cx="3303818" cy="2805028"/>
          </a:xfrm>
          <a:prstGeom prst="rect">
            <a:avLst/>
          </a:prstGeom>
        </p:spPr>
      </p:pic>
    </p:spTree>
    <p:extLst>
      <p:ext uri="{BB962C8B-B14F-4D97-AF65-F5344CB8AC3E}">
        <p14:creationId xmlns:p14="http://schemas.microsoft.com/office/powerpoint/2010/main" val="4056825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ltLang="en-US" smtClean="0"/>
              <a:t>Cancer</a:t>
            </a:r>
          </a:p>
        </p:txBody>
      </p:sp>
      <p:sp>
        <p:nvSpPr>
          <p:cNvPr id="20483" name="Rectangle 3"/>
          <p:cNvSpPr>
            <a:spLocks noGrp="1" noChangeArrowheads="1"/>
          </p:cNvSpPr>
          <p:nvPr>
            <p:ph type="body" sz="half" idx="1"/>
          </p:nvPr>
        </p:nvSpPr>
        <p:spPr>
          <a:xfrm>
            <a:off x="1219200" y="2209800"/>
            <a:ext cx="7391400" cy="3949700"/>
          </a:xfrm>
        </p:spPr>
        <p:txBody>
          <a:bodyPr/>
          <a:lstStyle/>
          <a:p>
            <a:pPr>
              <a:defRPr/>
            </a:pPr>
            <a:r>
              <a:rPr lang="en-US" sz="2000" u="sng" dirty="0">
                <a:hlinkClick r:id="rId3"/>
              </a:rPr>
              <a:t>http://</a:t>
            </a:r>
            <a:r>
              <a:rPr lang="en-US" sz="2000" u="sng" dirty="0" smtClean="0">
                <a:hlinkClick r:id="rId3"/>
              </a:rPr>
              <a:t>www.hhmi.org/biointeractive/angiogenesis</a:t>
            </a:r>
            <a:endParaRPr lang="en-US" altLang="en-US" sz="2800" dirty="0" smtClean="0"/>
          </a:p>
          <a:p>
            <a:pPr>
              <a:defRPr/>
            </a:pPr>
            <a:r>
              <a:rPr lang="en-US" altLang="en-US" sz="2800" dirty="0" smtClean="0"/>
              <a:t>Transformation</a:t>
            </a:r>
          </a:p>
          <a:p>
            <a:pPr>
              <a:defRPr/>
            </a:pPr>
            <a:r>
              <a:rPr lang="en-US" altLang="en-US" sz="2800" dirty="0" smtClean="0"/>
              <a:t>Tumor:  benign or malignant</a:t>
            </a:r>
          </a:p>
          <a:p>
            <a:pPr>
              <a:defRPr/>
            </a:pPr>
            <a:r>
              <a:rPr lang="en-US" altLang="en-US" sz="2800" dirty="0" smtClean="0"/>
              <a:t>Metastasis</a:t>
            </a:r>
          </a:p>
        </p:txBody>
      </p:sp>
      <p:pic>
        <p:nvPicPr>
          <p:cNvPr id="14340" name="Picture 7" descr="12-17-MalignantTumor-L.gif                                     00000030BIOLOGY6eCIPLchapters1-17      B847A8CB:"/>
          <p:cNvPicPr>
            <a:picLocks noGrp="1" noChangeAspect="1" noChangeArrowheads="1"/>
          </p:cNvPicPr>
          <p:nvPr>
            <p:ph type="clipArt" sz="half" idx="2"/>
          </p:nvPr>
        </p:nvPicPr>
        <p:blipFill>
          <a:blip r:embed="rId4" cstate="print"/>
          <a:srcRect/>
          <a:stretch>
            <a:fillRect/>
          </a:stretch>
        </p:blipFill>
        <p:spPr>
          <a:xfrm>
            <a:off x="2133600" y="3886200"/>
            <a:ext cx="5791200" cy="2657475"/>
          </a:xfrm>
        </p:spPr>
      </p:pic>
    </p:spTree>
    <p:extLst>
      <p:ext uri="{BB962C8B-B14F-4D97-AF65-F5344CB8AC3E}">
        <p14:creationId xmlns:p14="http://schemas.microsoft.com/office/powerpoint/2010/main" val="3906924076"/>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Onion Root Tip Mitosis</a:t>
            </a:r>
            <a:endParaRPr lang="en-US" dirty="0"/>
          </a:p>
        </p:txBody>
      </p:sp>
      <p:pic>
        <p:nvPicPr>
          <p:cNvPr id="41986" name="Picture 2"/>
          <p:cNvPicPr>
            <a:picLocks noChangeAspect="1" noChangeArrowheads="1"/>
          </p:cNvPicPr>
          <p:nvPr/>
        </p:nvPicPr>
        <p:blipFill>
          <a:blip r:embed="rId3" cstate="print"/>
          <a:srcRect/>
          <a:stretch>
            <a:fillRect/>
          </a:stretch>
        </p:blipFill>
        <p:spPr bwMode="auto">
          <a:xfrm>
            <a:off x="1828800" y="2286893"/>
            <a:ext cx="6118412" cy="3656707"/>
          </a:xfrm>
          <a:prstGeom prst="rect">
            <a:avLst/>
          </a:prstGeom>
          <a:noFill/>
          <a:ln w="9525">
            <a:noFill/>
            <a:miter lim="800000"/>
            <a:headEnd/>
            <a:tailEnd/>
          </a:ln>
        </p:spPr>
      </p:pic>
    </p:spTree>
    <p:extLst>
      <p:ext uri="{BB962C8B-B14F-4D97-AF65-F5344CB8AC3E}">
        <p14:creationId xmlns:p14="http://schemas.microsoft.com/office/powerpoint/2010/main" val="4286815345"/>
      </p:ext>
    </p:extLst>
  </p:cSld>
  <p:clrMapOvr>
    <a:masterClrMapping/>
  </p:clrMapOvr>
  <p:transition>
    <p:cover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1</a:t>
            </a:r>
            <a:endParaRPr lang="en-US" dirty="0"/>
          </a:p>
        </p:txBody>
      </p:sp>
      <p:pic>
        <p:nvPicPr>
          <p:cNvPr id="43011" name="Picture 3"/>
          <p:cNvPicPr>
            <a:picLocks noChangeAspect="1" noChangeArrowheads="1"/>
          </p:cNvPicPr>
          <p:nvPr/>
        </p:nvPicPr>
        <p:blipFill>
          <a:blip r:embed="rId3" cstate="print"/>
          <a:srcRect/>
          <a:stretch>
            <a:fillRect/>
          </a:stretch>
        </p:blipFill>
        <p:spPr bwMode="auto">
          <a:xfrm>
            <a:off x="1828800" y="1828800"/>
            <a:ext cx="5715000" cy="4191000"/>
          </a:xfrm>
          <a:prstGeom prst="rect">
            <a:avLst/>
          </a:prstGeom>
          <a:noFill/>
          <a:ln w="9525">
            <a:noFill/>
            <a:miter lim="800000"/>
            <a:headEnd/>
            <a:tailEnd/>
          </a:ln>
        </p:spPr>
      </p:pic>
    </p:spTree>
    <p:extLst>
      <p:ext uri="{BB962C8B-B14F-4D97-AF65-F5344CB8AC3E}">
        <p14:creationId xmlns:p14="http://schemas.microsoft.com/office/powerpoint/2010/main" val="1424243521"/>
      </p:ext>
    </p:extLst>
  </p:cSld>
  <p:clrMapOvr>
    <a:masterClrMapping/>
  </p:clrMapOvr>
  <p:transition>
    <p:cover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2</a:t>
            </a:r>
            <a:endParaRPr lang="en-US" dirty="0"/>
          </a:p>
        </p:txBody>
      </p:sp>
      <p:sp>
        <p:nvSpPr>
          <p:cNvPr id="3" name="Text Placeholder 2"/>
          <p:cNvSpPr>
            <a:spLocks noGrp="1"/>
          </p:cNvSpPr>
          <p:nvPr>
            <p:ph type="body" sz="half" idx="1"/>
          </p:nvPr>
        </p:nvSpPr>
        <p:spPr/>
        <p:txBody>
          <a:bodyPr/>
          <a:lstStyle/>
          <a:p>
            <a:endParaRPr lang="en-US" dirty="0"/>
          </a:p>
        </p:txBody>
      </p:sp>
      <p:sp>
        <p:nvSpPr>
          <p:cNvPr id="4" name="ClipArt Placeholder 3"/>
          <p:cNvSpPr>
            <a:spLocks noGrp="1"/>
          </p:cNvSpPr>
          <p:nvPr>
            <p:ph type="clipArt" sz="half" idx="2"/>
          </p:nvPr>
        </p:nvSpPr>
        <p:spPr/>
      </p:sp>
      <p:pic>
        <p:nvPicPr>
          <p:cNvPr id="44034" name="Picture 2"/>
          <p:cNvPicPr>
            <a:picLocks noChangeAspect="1" noChangeArrowheads="1"/>
          </p:cNvPicPr>
          <p:nvPr/>
        </p:nvPicPr>
        <p:blipFill>
          <a:blip r:embed="rId3" cstate="print"/>
          <a:srcRect/>
          <a:stretch>
            <a:fillRect/>
          </a:stretch>
        </p:blipFill>
        <p:spPr bwMode="auto">
          <a:xfrm rot="5400000">
            <a:off x="2469732" y="959269"/>
            <a:ext cx="4343400" cy="5625263"/>
          </a:xfrm>
          <a:prstGeom prst="rect">
            <a:avLst/>
          </a:prstGeom>
          <a:noFill/>
          <a:ln w="9525">
            <a:noFill/>
            <a:miter lim="800000"/>
            <a:headEnd/>
            <a:tailEnd/>
          </a:ln>
        </p:spPr>
      </p:pic>
    </p:spTree>
    <p:extLst>
      <p:ext uri="{BB962C8B-B14F-4D97-AF65-F5344CB8AC3E}">
        <p14:creationId xmlns:p14="http://schemas.microsoft.com/office/powerpoint/2010/main" val="2398985158"/>
      </p:ext>
    </p:extLst>
  </p:cSld>
  <p:clrMapOvr>
    <a:masterClrMapping/>
  </p:clrMapOvr>
  <p:transition>
    <p:cover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3</a:t>
            </a:r>
            <a:endParaRPr lang="en-US" dirty="0"/>
          </a:p>
        </p:txBody>
      </p:sp>
      <p:pic>
        <p:nvPicPr>
          <p:cNvPr id="45059" name="Picture 3"/>
          <p:cNvPicPr>
            <a:picLocks noChangeAspect="1" noChangeArrowheads="1"/>
          </p:cNvPicPr>
          <p:nvPr/>
        </p:nvPicPr>
        <p:blipFill>
          <a:blip r:embed="rId3" cstate="print"/>
          <a:srcRect/>
          <a:stretch>
            <a:fillRect/>
          </a:stretch>
        </p:blipFill>
        <p:spPr bwMode="auto">
          <a:xfrm>
            <a:off x="1981200" y="2209800"/>
            <a:ext cx="5337260" cy="3960585"/>
          </a:xfrm>
          <a:prstGeom prst="rect">
            <a:avLst/>
          </a:prstGeom>
          <a:noFill/>
          <a:ln w="9525">
            <a:noFill/>
            <a:miter lim="800000"/>
            <a:headEnd/>
            <a:tailEnd/>
          </a:ln>
        </p:spPr>
      </p:pic>
    </p:spTree>
    <p:extLst>
      <p:ext uri="{BB962C8B-B14F-4D97-AF65-F5344CB8AC3E}">
        <p14:creationId xmlns:p14="http://schemas.microsoft.com/office/powerpoint/2010/main" val="1720575076"/>
      </p:ext>
    </p:extLst>
  </p:cSld>
  <p:clrMapOvr>
    <a:masterClrMapping/>
  </p:clrMapOvr>
  <p:transition>
    <p:cover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46-00-FrogsMating.jpg                                          0000002ABIOLOGY6eCIPLchapters40-55     B847B7B5:"/>
          <p:cNvPicPr>
            <a:picLocks noGrp="1" noChangeAspect="1" noChangeArrowheads="1"/>
          </p:cNvPicPr>
          <p:nvPr>
            <p:ph type="clipArt" sz="half" idx="1"/>
          </p:nvPr>
        </p:nvPicPr>
        <p:blipFill>
          <a:blip r:embed="rId3" cstate="email">
            <a:extLst>
              <a:ext uri="{28A0092B-C50C-407E-A947-70E740481C1C}">
                <a14:useLocalDpi xmlns:a14="http://schemas.microsoft.com/office/drawing/2010/main" val="0"/>
              </a:ext>
            </a:extLst>
          </a:blip>
          <a:srcRect/>
          <a:stretch>
            <a:fillRect/>
          </a:stretch>
        </p:blipFill>
        <p:spPr>
          <a:xfrm>
            <a:off x="685800" y="2747963"/>
            <a:ext cx="3810000" cy="2581275"/>
          </a:xfrm>
        </p:spPr>
      </p:pic>
      <p:sp>
        <p:nvSpPr>
          <p:cNvPr id="6147" name="Rectangle 4"/>
          <p:cNvSpPr>
            <a:spLocks noGrp="1" noChangeArrowheads="1"/>
          </p:cNvSpPr>
          <p:nvPr>
            <p:ph type="body" sz="half" idx="2"/>
          </p:nvPr>
        </p:nvSpPr>
        <p:spPr>
          <a:xfrm>
            <a:off x="4648200" y="3352800"/>
            <a:ext cx="3810000" cy="2743200"/>
          </a:xfrm>
        </p:spPr>
        <p:txBody>
          <a:bodyPr/>
          <a:lstStyle/>
          <a:p>
            <a:pPr eaLnBrk="1" hangingPunct="1"/>
            <a:r>
              <a:rPr lang="en-US" altLang="en-US" sz="2800" smtClean="0"/>
              <a:t>Chapter 53 ~  	</a:t>
            </a:r>
          </a:p>
          <a:p>
            <a:pPr eaLnBrk="1" hangingPunct="1"/>
            <a:endParaRPr lang="en-US" altLang="en-US" sz="2800" i="1" smtClean="0"/>
          </a:p>
          <a:p>
            <a:pPr eaLnBrk="1" hangingPunct="1"/>
            <a:r>
              <a:rPr lang="en-US" altLang="en-US" sz="2800" i="1" smtClean="0"/>
              <a:t>Animal Reproduction</a:t>
            </a:r>
          </a:p>
        </p:txBody>
      </p:sp>
      <p:sp>
        <p:nvSpPr>
          <p:cNvPr id="6148" name="Title 1"/>
          <p:cNvSpPr>
            <a:spLocks noGrp="1"/>
          </p:cNvSpPr>
          <p:nvPr>
            <p:ph type="title"/>
          </p:nvPr>
        </p:nvSpPr>
        <p:spPr/>
        <p:txBody>
          <a:bodyPr/>
          <a:lstStyle/>
          <a:p>
            <a:pPr eaLnBrk="1" hangingPunct="1"/>
            <a:endParaRPr lang="en-US" altLang="en-US" smtClean="0"/>
          </a:p>
        </p:txBody>
      </p:sp>
    </p:spTree>
    <p:extLst>
      <p:ext uri="{BB962C8B-B14F-4D97-AF65-F5344CB8AC3E}">
        <p14:creationId xmlns:p14="http://schemas.microsoft.com/office/powerpoint/2010/main" val="920433107"/>
      </p:ext>
    </p:extLst>
  </p:cSld>
  <p:clrMapOvr>
    <a:masterClrMapping/>
  </p:clrMapOvr>
  <p:transition>
    <p:cover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QOD</a:t>
            </a:r>
          </a:p>
        </p:txBody>
      </p:sp>
      <p:pic>
        <p:nvPicPr>
          <p:cNvPr id="8195" name="Online Image Placeholder 4"/>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14400" y="3221038"/>
            <a:ext cx="4354513" cy="2890837"/>
          </a:xfrm>
        </p:spPr>
      </p:pic>
      <p:sp>
        <p:nvSpPr>
          <p:cNvPr id="8196" name="Text Placeholder 3"/>
          <p:cNvSpPr>
            <a:spLocks noGrp="1"/>
          </p:cNvSpPr>
          <p:nvPr>
            <p:ph type="body" sz="half" idx="2"/>
          </p:nvPr>
        </p:nvSpPr>
        <p:spPr>
          <a:xfrm>
            <a:off x="914400" y="1981200"/>
            <a:ext cx="7543800" cy="1239838"/>
          </a:xfrm>
        </p:spPr>
        <p:txBody>
          <a:bodyPr/>
          <a:lstStyle/>
          <a:p>
            <a:r>
              <a:rPr lang="en-US" altLang="en-US" sz="3600" smtClean="0"/>
              <a:t>QOD – List three ways meiosis contributes to genetic diversity</a:t>
            </a:r>
          </a:p>
        </p:txBody>
      </p:sp>
    </p:spTree>
    <p:extLst>
      <p:ext uri="{BB962C8B-B14F-4D97-AF65-F5344CB8AC3E}">
        <p14:creationId xmlns:p14="http://schemas.microsoft.com/office/powerpoint/2010/main" val="2371972516"/>
      </p:ext>
    </p:extLst>
  </p:cSld>
  <p:clrMapOvr>
    <a:masterClrMapping/>
  </p:clrMapOvr>
  <p:transition>
    <p:cover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74663" y="76200"/>
            <a:ext cx="7772400" cy="1524000"/>
          </a:xfrm>
        </p:spPr>
        <p:txBody>
          <a:bodyPr/>
          <a:lstStyle/>
          <a:p>
            <a:pPr eaLnBrk="1" hangingPunct="1"/>
            <a:r>
              <a:rPr lang="en-US" altLang="en-US" smtClean="0"/>
              <a:t>Overview</a:t>
            </a:r>
          </a:p>
        </p:txBody>
      </p:sp>
      <p:sp>
        <p:nvSpPr>
          <p:cNvPr id="6147" name="Rectangle 3"/>
          <p:cNvSpPr>
            <a:spLocks noGrp="1" noChangeArrowheads="1"/>
          </p:cNvSpPr>
          <p:nvPr>
            <p:ph type="body" sz="half" idx="1"/>
          </p:nvPr>
        </p:nvSpPr>
        <p:spPr>
          <a:xfrm>
            <a:off x="474663" y="1600200"/>
            <a:ext cx="7235825" cy="5257800"/>
          </a:xfrm>
        </p:spPr>
        <p:txBody>
          <a:bodyPr/>
          <a:lstStyle/>
          <a:p>
            <a:pPr eaLnBrk="1" hangingPunct="1"/>
            <a:r>
              <a:rPr lang="en-US" altLang="en-US" sz="3200" u="sng" smtClean="0"/>
              <a:t>Asexual</a:t>
            </a:r>
            <a:r>
              <a:rPr lang="en-US" altLang="en-US" sz="3200" smtClean="0"/>
              <a:t> </a:t>
            </a:r>
            <a:r>
              <a:rPr lang="en-US" altLang="en-US" sz="2000" smtClean="0"/>
              <a:t>(one parent)</a:t>
            </a:r>
            <a:r>
              <a:rPr lang="en-US" altLang="en-US" sz="3200" smtClean="0"/>
              <a:t>	   </a:t>
            </a:r>
          </a:p>
          <a:p>
            <a:pPr lvl="1" eaLnBrk="1" hangingPunct="1"/>
            <a:r>
              <a:rPr lang="en-US" altLang="en-US" sz="2400" smtClean="0"/>
              <a:t>fission </a:t>
            </a:r>
            <a:r>
              <a:rPr lang="en-US" altLang="en-US" sz="1600" smtClean="0"/>
              <a:t>(parent separation)</a:t>
            </a:r>
          </a:p>
          <a:p>
            <a:pPr lvl="1" eaLnBrk="1" hangingPunct="1"/>
            <a:r>
              <a:rPr lang="en-US" altLang="en-US" sz="2400" smtClean="0"/>
              <a:t>budding </a:t>
            </a:r>
            <a:r>
              <a:rPr lang="en-US" altLang="en-US" sz="1600" smtClean="0"/>
              <a:t>(corals)</a:t>
            </a:r>
            <a:r>
              <a:rPr lang="en-US" altLang="en-US" sz="2400" smtClean="0"/>
              <a:t>      </a:t>
            </a:r>
          </a:p>
          <a:p>
            <a:pPr lvl="1" eaLnBrk="1" hangingPunct="1"/>
            <a:r>
              <a:rPr lang="en-US" altLang="en-US" sz="2400" smtClean="0"/>
              <a:t>gemmules </a:t>
            </a:r>
            <a:r>
              <a:rPr lang="en-US" altLang="en-US" sz="1600" smtClean="0"/>
              <a:t>(porifera)</a:t>
            </a:r>
            <a:endParaRPr lang="en-US" altLang="en-US" sz="2400" smtClean="0"/>
          </a:p>
          <a:p>
            <a:pPr lvl="1" eaLnBrk="1" hangingPunct="1"/>
            <a:r>
              <a:rPr lang="en-US" altLang="en-US" sz="2400" smtClean="0"/>
              <a:t>fragmentation &amp;	regeneration </a:t>
            </a:r>
            <a:r>
              <a:rPr lang="en-US" altLang="en-US" sz="1600" smtClean="0"/>
              <a:t>(inverts)</a:t>
            </a:r>
            <a:endParaRPr lang="en-US" altLang="en-US" sz="2400" smtClean="0"/>
          </a:p>
          <a:p>
            <a:pPr eaLnBrk="1" hangingPunct="1"/>
            <a:r>
              <a:rPr lang="en-US" altLang="en-US" sz="3200" u="sng" smtClean="0"/>
              <a:t>Sexual</a:t>
            </a:r>
            <a:r>
              <a:rPr lang="en-US" altLang="en-US" sz="3200" smtClean="0"/>
              <a:t> </a:t>
            </a:r>
            <a:r>
              <a:rPr lang="en-US" altLang="en-US" sz="2000" smtClean="0"/>
              <a:t>(fusion of haploid gametes)</a:t>
            </a:r>
            <a:endParaRPr lang="en-US" altLang="en-US" sz="3200" smtClean="0"/>
          </a:p>
          <a:p>
            <a:pPr lvl="1" eaLnBrk="1" hangingPunct="1"/>
            <a:r>
              <a:rPr lang="en-US" altLang="en-US" sz="2400" smtClean="0"/>
              <a:t>gametes </a:t>
            </a:r>
            <a:r>
              <a:rPr lang="en-US" altLang="en-US" sz="1600" smtClean="0"/>
              <a:t>(sex cells)</a:t>
            </a:r>
            <a:r>
              <a:rPr lang="en-US" altLang="en-US" sz="2400" smtClean="0"/>
              <a:t>	</a:t>
            </a:r>
          </a:p>
          <a:p>
            <a:pPr lvl="1" eaLnBrk="1" hangingPunct="1"/>
            <a:r>
              <a:rPr lang="en-US" altLang="en-US" sz="2400" smtClean="0"/>
              <a:t>zygote </a:t>
            </a:r>
            <a:r>
              <a:rPr lang="en-US" altLang="en-US" sz="1600" smtClean="0"/>
              <a:t>(fertilized egg)</a:t>
            </a:r>
            <a:r>
              <a:rPr lang="en-US" altLang="en-US" sz="2400" smtClean="0"/>
              <a:t>	</a:t>
            </a:r>
          </a:p>
          <a:p>
            <a:pPr lvl="1" eaLnBrk="1" hangingPunct="1"/>
            <a:r>
              <a:rPr lang="en-US" altLang="en-US" sz="2400" smtClean="0"/>
              <a:t>ovum </a:t>
            </a:r>
            <a:r>
              <a:rPr lang="en-US" altLang="en-US" sz="1600" smtClean="0"/>
              <a:t>(unfertilized egg)</a:t>
            </a:r>
          </a:p>
          <a:p>
            <a:pPr lvl="1" eaLnBrk="1" hangingPunct="1"/>
            <a:r>
              <a:rPr lang="en-US" altLang="en-US" sz="2400" smtClean="0"/>
              <a:t>spermatozoon </a:t>
            </a:r>
            <a:r>
              <a:rPr lang="en-US" altLang="en-US" sz="1600" smtClean="0"/>
              <a:t>(male 	gamete</a:t>
            </a:r>
            <a:r>
              <a:rPr lang="en-US" altLang="en-US" sz="1300" smtClean="0"/>
              <a:t>)</a:t>
            </a:r>
          </a:p>
        </p:txBody>
      </p: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9900" y="854075"/>
            <a:ext cx="28384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26100" y="3657600"/>
            <a:ext cx="26860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780053"/>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0" end="0"/>
                                            </p:txEl>
                                          </p:spTgt>
                                        </p:tgtEl>
                                        <p:attrNameLst>
                                          <p:attrName>ppt_c</p:attrName>
                                        </p:attrNameLst>
                                      </p:cBhvr>
                                      <p:to>
                                        <a:schemeClr val="hlink"/>
                                      </p:to>
                                    </p:animClr>
                                  </p:subTnLst>
                                </p:cTn>
                              </p:par>
                              <p:par>
                                <p:cTn id="9" presetID="2" presetClass="entr" presetSubtype="8" fill="hold" grpId="0"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1" end="1"/>
                                            </p:txEl>
                                          </p:spTgt>
                                        </p:tgtEl>
                                        <p:attrNameLst>
                                          <p:attrName>ppt_c</p:attrName>
                                        </p:attrNameLst>
                                      </p:cBhvr>
                                      <p:to>
                                        <a:schemeClr val="hlink"/>
                                      </p:to>
                                    </p:animClr>
                                  </p:subTnLst>
                                </p:cTn>
                              </p:par>
                              <p:par>
                                <p:cTn id="13" presetID="2" presetClass="entr" presetSubtype="8"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1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2" end="2"/>
                                            </p:txEl>
                                          </p:spTgt>
                                        </p:tgtEl>
                                        <p:attrNameLst>
                                          <p:attrName>ppt_c</p:attrName>
                                        </p:attrNameLst>
                                      </p:cBhvr>
                                      <p:to>
                                        <a:schemeClr val="hlink"/>
                                      </p:to>
                                    </p:animClr>
                                  </p:subTnLst>
                                </p:cTn>
                              </p:par>
                              <p:par>
                                <p:cTn id="17" presetID="2" presetClass="entr" presetSubtype="8" fill="hold" grpId="0"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3" end="3"/>
                                            </p:txEl>
                                          </p:spTgt>
                                        </p:tgtEl>
                                        <p:attrNameLst>
                                          <p:attrName>ppt_c</p:attrName>
                                        </p:attrNameLst>
                                      </p:cBhvr>
                                      <p:to>
                                        <a:schemeClr val="hlink"/>
                                      </p:to>
                                    </p:animClr>
                                  </p:subTnLst>
                                </p:cTn>
                              </p:par>
                              <p:par>
                                <p:cTn id="21" presetID="2" presetClass="entr" presetSubtype="8" fill="hold" grpId="0" nodeType="with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 calcmode="lin" valueType="num">
                                      <p:cBhvr additive="base">
                                        <p:cTn id="23"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14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4" end="4"/>
                                            </p:txEl>
                                          </p:spTgt>
                                        </p:tgtEl>
                                        <p:attrNameLst>
                                          <p:attrName>ppt_c</p:attrName>
                                        </p:attrNameLst>
                                      </p:cBhvr>
                                      <p:to>
                                        <a:schemeClr val="hlink"/>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 calcmode="lin" valueType="num">
                                      <p:cBhvr additive="base">
                                        <p:cTn id="29"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4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5" end="5"/>
                                            </p:txEl>
                                          </p:spTgt>
                                        </p:tgtEl>
                                        <p:attrNameLst>
                                          <p:attrName>ppt_c</p:attrName>
                                        </p:attrNameLst>
                                      </p:cBhvr>
                                      <p:to>
                                        <a:schemeClr val="hlink"/>
                                      </p:to>
                                    </p:animClr>
                                  </p:subTnLst>
                                </p:cTn>
                              </p:par>
                              <p:par>
                                <p:cTn id="31" presetID="2" presetClass="entr" presetSubtype="8" fill="hold" grpId="0" nodeType="withEffect">
                                  <p:stCondLst>
                                    <p:cond delay="0"/>
                                  </p:stCondLst>
                                  <p:childTnLst>
                                    <p:set>
                                      <p:cBhvr>
                                        <p:cTn id="32" dur="1" fill="hold">
                                          <p:stCondLst>
                                            <p:cond delay="0"/>
                                          </p:stCondLst>
                                        </p:cTn>
                                        <p:tgtEl>
                                          <p:spTgt spid="6147">
                                            <p:txEl>
                                              <p:pRg st="6" end="6"/>
                                            </p:txEl>
                                          </p:spTgt>
                                        </p:tgtEl>
                                        <p:attrNameLst>
                                          <p:attrName>style.visibility</p:attrName>
                                        </p:attrNameLst>
                                      </p:cBhvr>
                                      <p:to>
                                        <p:strVal val="visible"/>
                                      </p:to>
                                    </p:set>
                                    <p:anim calcmode="lin" valueType="num">
                                      <p:cBhvr additive="base">
                                        <p:cTn id="33"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14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6" end="6"/>
                                            </p:txEl>
                                          </p:spTgt>
                                        </p:tgtEl>
                                        <p:attrNameLst>
                                          <p:attrName>ppt_c</p:attrName>
                                        </p:attrNameLst>
                                      </p:cBhvr>
                                      <p:to>
                                        <a:schemeClr val="hlink"/>
                                      </p:to>
                                    </p:animClr>
                                  </p:subTnLst>
                                </p:cTn>
                              </p:par>
                              <p:par>
                                <p:cTn id="35" presetID="2" presetClass="entr" presetSubtype="8" fill="hold" grpId="0" nodeType="with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 calcmode="lin" valueType="num">
                                      <p:cBhvr additive="base">
                                        <p:cTn id="37"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7" end="7"/>
                                            </p:txEl>
                                          </p:spTgt>
                                        </p:tgtEl>
                                        <p:attrNameLst>
                                          <p:attrName>ppt_c</p:attrName>
                                        </p:attrNameLst>
                                      </p:cBhvr>
                                      <p:to>
                                        <a:schemeClr val="hlink"/>
                                      </p:to>
                                    </p:animClr>
                                  </p:subTnLst>
                                </p:cTn>
                              </p:par>
                              <p:par>
                                <p:cTn id="39" presetID="2" presetClass="entr" presetSubtype="8" fill="hold" grpId="0" nodeType="withEffect">
                                  <p:stCondLst>
                                    <p:cond delay="0"/>
                                  </p:stCondLst>
                                  <p:childTnLst>
                                    <p:set>
                                      <p:cBhvr>
                                        <p:cTn id="40" dur="1" fill="hold">
                                          <p:stCondLst>
                                            <p:cond delay="0"/>
                                          </p:stCondLst>
                                        </p:cTn>
                                        <p:tgtEl>
                                          <p:spTgt spid="6147">
                                            <p:txEl>
                                              <p:pRg st="8" end="8"/>
                                            </p:txEl>
                                          </p:spTgt>
                                        </p:tgtEl>
                                        <p:attrNameLst>
                                          <p:attrName>style.visibility</p:attrName>
                                        </p:attrNameLst>
                                      </p:cBhvr>
                                      <p:to>
                                        <p:strVal val="visible"/>
                                      </p:to>
                                    </p:set>
                                    <p:anim calcmode="lin" valueType="num">
                                      <p:cBhvr additive="base">
                                        <p:cTn id="41" dur="500" fill="hold"/>
                                        <p:tgtEl>
                                          <p:spTgt spid="6147">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147">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8" end="8"/>
                                            </p:txEl>
                                          </p:spTgt>
                                        </p:tgtEl>
                                        <p:attrNameLst>
                                          <p:attrName>ppt_c</p:attrName>
                                        </p:attrNameLst>
                                      </p:cBhvr>
                                      <p:to>
                                        <a:schemeClr val="hlink"/>
                                      </p:to>
                                    </p:animClr>
                                  </p:subTnLst>
                                </p:cTn>
                              </p:par>
                              <p:par>
                                <p:cTn id="43" presetID="2" presetClass="entr" presetSubtype="8" fill="hold" grpId="0" nodeType="withEffect">
                                  <p:stCondLst>
                                    <p:cond delay="0"/>
                                  </p:stCondLst>
                                  <p:childTnLst>
                                    <p:set>
                                      <p:cBhvr>
                                        <p:cTn id="44" dur="1" fill="hold">
                                          <p:stCondLst>
                                            <p:cond delay="0"/>
                                          </p:stCondLst>
                                        </p:cTn>
                                        <p:tgtEl>
                                          <p:spTgt spid="6147">
                                            <p:txEl>
                                              <p:pRg st="9" end="9"/>
                                            </p:txEl>
                                          </p:spTgt>
                                        </p:tgtEl>
                                        <p:attrNameLst>
                                          <p:attrName>style.visibility</p:attrName>
                                        </p:attrNameLst>
                                      </p:cBhvr>
                                      <p:to>
                                        <p:strVal val="visible"/>
                                      </p:to>
                                    </p:set>
                                    <p:anim calcmode="lin" valueType="num">
                                      <p:cBhvr additive="base">
                                        <p:cTn id="45" dur="500" fill="hold"/>
                                        <p:tgtEl>
                                          <p:spTgt spid="6147">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147">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7">
                                            <p:txEl>
                                              <p:pRg st="9" end="9"/>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Reproductive cycles</a:t>
            </a:r>
          </a:p>
        </p:txBody>
      </p:sp>
      <p:sp>
        <p:nvSpPr>
          <p:cNvPr id="7171" name="Rectangle 3"/>
          <p:cNvSpPr>
            <a:spLocks noGrp="1" noChangeArrowheads="1"/>
          </p:cNvSpPr>
          <p:nvPr>
            <p:ph type="body" sz="half" idx="1"/>
          </p:nvPr>
        </p:nvSpPr>
        <p:spPr>
          <a:xfrm>
            <a:off x="685800" y="1981200"/>
            <a:ext cx="4038600" cy="4114800"/>
          </a:xfrm>
        </p:spPr>
        <p:txBody>
          <a:bodyPr/>
          <a:lstStyle/>
          <a:p>
            <a:pPr eaLnBrk="1" hangingPunct="1"/>
            <a:r>
              <a:rPr lang="en-US" altLang="en-US" sz="2800" u="sng" smtClean="0"/>
              <a:t>Parthenogenesis       </a:t>
            </a:r>
          </a:p>
          <a:p>
            <a:pPr eaLnBrk="1" hangingPunct="1"/>
            <a:r>
              <a:rPr lang="en-US" altLang="en-US" sz="2000" smtClean="0"/>
              <a:t>unfertilized egg development; haploid, sterile adults (honeybees)</a:t>
            </a:r>
            <a:endParaRPr lang="en-US" altLang="en-US" sz="3200" smtClean="0"/>
          </a:p>
          <a:p>
            <a:pPr eaLnBrk="1" hangingPunct="1"/>
            <a:r>
              <a:rPr lang="en-US" altLang="en-US" sz="2800" u="sng" smtClean="0"/>
              <a:t>Hermaphroditism</a:t>
            </a:r>
            <a:r>
              <a:rPr lang="en-US" altLang="en-US" sz="2800" smtClean="0"/>
              <a:t> </a:t>
            </a:r>
            <a:r>
              <a:rPr lang="en-US" altLang="en-US" sz="3200" smtClean="0"/>
              <a:t>          </a:t>
            </a:r>
          </a:p>
          <a:p>
            <a:pPr eaLnBrk="1" hangingPunct="1"/>
            <a:r>
              <a:rPr lang="en-US" altLang="en-US" sz="2000" smtClean="0"/>
              <a:t>both male &amp; female reproductive systems;  sessile &amp; burrowing organisms (earthworms)</a:t>
            </a:r>
            <a:endParaRPr lang="en-US" altLang="en-US" sz="3200" smtClean="0"/>
          </a:p>
          <a:p>
            <a:pPr eaLnBrk="1" hangingPunct="1"/>
            <a:r>
              <a:rPr lang="en-US" altLang="en-US" sz="2800" u="sng" smtClean="0"/>
              <a:t>Sequential hermaphroditism </a:t>
            </a:r>
            <a:r>
              <a:rPr lang="en-US" altLang="en-US" sz="2000" smtClean="0"/>
              <a:t>reversal of gender during lifetime)</a:t>
            </a:r>
            <a:endParaRPr lang="en-US" altLang="en-US" sz="3200" smtClean="0"/>
          </a:p>
          <a:p>
            <a:pPr eaLnBrk="1" hangingPunct="1"/>
            <a:endParaRPr lang="en-US" altLang="en-US" sz="2800" smtClean="0"/>
          </a:p>
        </p:txBody>
      </p:sp>
      <p:pic>
        <p:nvPicPr>
          <p:cNvPr id="11268" name="Picture 10" descr="46-03-SexReversal.jpg                                          0000002ABIOLOGY6eCIPLchapters40-55     B847B7B5:"/>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4876800" y="2408238"/>
            <a:ext cx="3810000" cy="3260725"/>
          </a:xfrm>
        </p:spPr>
      </p:pic>
    </p:spTree>
    <p:extLst>
      <p:ext uri="{BB962C8B-B14F-4D97-AF65-F5344CB8AC3E}">
        <p14:creationId xmlns:p14="http://schemas.microsoft.com/office/powerpoint/2010/main" val="1372525723"/>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smtClean="0"/>
              <a:t>Mechanisms of sexual reproduction</a:t>
            </a:r>
            <a:endParaRPr lang="en-US" altLang="en-US" smtClean="0"/>
          </a:p>
        </p:txBody>
      </p:sp>
      <p:sp>
        <p:nvSpPr>
          <p:cNvPr id="8195" name="Rectangle 3"/>
          <p:cNvSpPr>
            <a:spLocks noGrp="1" noChangeArrowheads="1"/>
          </p:cNvSpPr>
          <p:nvPr>
            <p:ph type="body" sz="half" idx="1"/>
          </p:nvPr>
        </p:nvSpPr>
        <p:spPr/>
        <p:txBody>
          <a:bodyPr/>
          <a:lstStyle/>
          <a:p>
            <a:pPr eaLnBrk="1" hangingPunct="1"/>
            <a:r>
              <a:rPr lang="en-US" altLang="en-US" sz="2800" smtClean="0"/>
              <a:t>Fertilization           </a:t>
            </a:r>
          </a:p>
          <a:p>
            <a:pPr eaLnBrk="1" hangingPunct="1"/>
            <a:r>
              <a:rPr lang="en-US" altLang="en-US" sz="2800" smtClean="0"/>
              <a:t> </a:t>
            </a:r>
            <a:r>
              <a:rPr lang="en-US" altLang="en-US" sz="1800" smtClean="0"/>
              <a:t>(union of sperm and egg)</a:t>
            </a:r>
            <a:r>
              <a:rPr lang="en-US" altLang="en-US" sz="2800" smtClean="0"/>
              <a:t>		• external		• internal</a:t>
            </a:r>
          </a:p>
          <a:p>
            <a:pPr eaLnBrk="1" hangingPunct="1"/>
            <a:r>
              <a:rPr lang="en-US" altLang="en-US" sz="2800" smtClean="0"/>
              <a:t>Pheromones         </a:t>
            </a:r>
          </a:p>
          <a:p>
            <a:pPr eaLnBrk="1" hangingPunct="1"/>
            <a:r>
              <a:rPr lang="en-US" altLang="en-US" sz="1800" smtClean="0"/>
              <a:t>chemical signals that influence the behavior of others (mate attractants)</a:t>
            </a:r>
            <a:r>
              <a:rPr lang="en-US" altLang="en-US" sz="2800" smtClean="0"/>
              <a:t>	</a:t>
            </a:r>
          </a:p>
        </p:txBody>
      </p:sp>
      <p:pic>
        <p:nvPicPr>
          <p:cNvPr id="13316" name="Picture 7" descr="46-04-ExternalFertilization.jpg                                0000002ABIOLOGY6eCIPLchapters40-55     B847B7B5:"/>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4648200" y="2747963"/>
            <a:ext cx="3810000" cy="2581275"/>
          </a:xfrm>
        </p:spPr>
      </p:pic>
    </p:spTree>
    <p:extLst>
      <p:ext uri="{BB962C8B-B14F-4D97-AF65-F5344CB8AC3E}">
        <p14:creationId xmlns:p14="http://schemas.microsoft.com/office/powerpoint/2010/main" val="885377343"/>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Receptors</a:t>
            </a:r>
            <a:endParaRPr lang="en-US" dirty="0"/>
          </a:p>
        </p:txBody>
      </p:sp>
      <p:sp>
        <p:nvSpPr>
          <p:cNvPr id="3" name="Content Placeholder 2"/>
          <p:cNvSpPr>
            <a:spLocks noGrp="1"/>
          </p:cNvSpPr>
          <p:nvPr>
            <p:ph idx="1"/>
          </p:nvPr>
        </p:nvSpPr>
        <p:spPr>
          <a:xfrm>
            <a:off x="628650" y="2226469"/>
            <a:ext cx="2751365" cy="3263504"/>
          </a:xfrm>
        </p:spPr>
        <p:txBody>
          <a:bodyPr/>
          <a:lstStyle/>
          <a:p>
            <a:r>
              <a:rPr lang="en-US" altLang="en-US" dirty="0" smtClean="0"/>
              <a:t>Cell surface receptors bind to their ligands (signaling molecules) via their extracellular domains</a:t>
            </a:r>
            <a:endParaRPr lang="en-US" dirty="0"/>
          </a:p>
        </p:txBody>
      </p:sp>
      <p:pic>
        <p:nvPicPr>
          <p:cNvPr id="4" name="Picture 3"/>
          <p:cNvPicPr>
            <a:picLocks noChangeAspect="1"/>
          </p:cNvPicPr>
          <p:nvPr/>
        </p:nvPicPr>
        <p:blipFill>
          <a:blip r:embed="rId2"/>
          <a:stretch>
            <a:fillRect/>
          </a:stretch>
        </p:blipFill>
        <p:spPr>
          <a:xfrm>
            <a:off x="4833768" y="2125267"/>
            <a:ext cx="2807494" cy="2450306"/>
          </a:xfrm>
          <a:prstGeom prst="rect">
            <a:avLst/>
          </a:prstGeom>
        </p:spPr>
      </p:pic>
    </p:spTree>
    <p:extLst>
      <p:ext uri="{BB962C8B-B14F-4D97-AF65-F5344CB8AC3E}">
        <p14:creationId xmlns:p14="http://schemas.microsoft.com/office/powerpoint/2010/main" val="3833462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Star Wars and Sperm</a:t>
            </a:r>
          </a:p>
        </p:txBody>
      </p:sp>
      <p:sp>
        <p:nvSpPr>
          <p:cNvPr id="15363" name="Text Placeholder 2"/>
          <p:cNvSpPr>
            <a:spLocks noGrp="1"/>
          </p:cNvSpPr>
          <p:nvPr>
            <p:ph type="body" sz="half" idx="1"/>
          </p:nvPr>
        </p:nvSpPr>
        <p:spPr/>
        <p:txBody>
          <a:bodyPr/>
          <a:lstStyle/>
          <a:p>
            <a:r>
              <a:rPr lang="en-US" altLang="en-US" smtClean="0">
                <a:hlinkClick r:id="rId2"/>
              </a:rPr>
              <a:t>https://www.popsci.com/star-wars-sperm-whips</a:t>
            </a:r>
            <a:endParaRPr lang="en-US" altLang="en-US" smtClean="0"/>
          </a:p>
          <a:p>
            <a:endParaRPr lang="en-US" altLang="en-US" smtClean="0"/>
          </a:p>
          <a:p>
            <a:endParaRPr lang="en-US" altLang="en-US" smtClean="0"/>
          </a:p>
        </p:txBody>
      </p:sp>
      <p:pic>
        <p:nvPicPr>
          <p:cNvPr id="15364" name="Online Image Placeholder 4"/>
          <p:cNvPicPr>
            <a:picLocks noGrp="1" noChangeAspect="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3886200" y="2971800"/>
            <a:ext cx="4876800" cy="3657600"/>
          </a:xfrm>
        </p:spPr>
      </p:pic>
      <p:pic>
        <p:nvPicPr>
          <p:cNvPr id="1536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76600"/>
            <a:ext cx="33337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107191"/>
      </p:ext>
    </p:extLst>
  </p:cSld>
  <p:clrMapOvr>
    <a:masterClrMapping/>
  </p:clrMapOvr>
  <p:transition>
    <p:cover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Spermatogenesis</a:t>
            </a:r>
          </a:p>
        </p:txBody>
      </p:sp>
      <p:sp>
        <p:nvSpPr>
          <p:cNvPr id="11267" name="Rectangle 3"/>
          <p:cNvSpPr>
            <a:spLocks noGrp="1" noChangeArrowheads="1"/>
          </p:cNvSpPr>
          <p:nvPr>
            <p:ph type="body" sz="half" idx="1"/>
          </p:nvPr>
        </p:nvSpPr>
        <p:spPr>
          <a:xfrm>
            <a:off x="685800" y="1524000"/>
            <a:ext cx="4419600" cy="4343400"/>
          </a:xfrm>
        </p:spPr>
        <p:txBody>
          <a:bodyPr rtlCol="0">
            <a:normAutofit lnSpcReduction="10000"/>
          </a:bodyPr>
          <a:lstStyle/>
          <a:p>
            <a:pPr eaLnBrk="1" fontAlgn="auto" hangingPunct="1">
              <a:spcAft>
                <a:spcPts val="0"/>
              </a:spcAft>
              <a:defRPr/>
            </a:pPr>
            <a:r>
              <a:rPr lang="en-US" altLang="en-US" sz="2000" b="1" dirty="0" smtClean="0"/>
              <a:t>Puberty until death!</a:t>
            </a:r>
          </a:p>
          <a:p>
            <a:pPr eaLnBrk="1" fontAlgn="auto" hangingPunct="1">
              <a:spcAft>
                <a:spcPts val="0"/>
              </a:spcAft>
              <a:defRPr/>
            </a:pPr>
            <a:r>
              <a:rPr lang="en-US" altLang="en-US" sz="2000" b="1" dirty="0" smtClean="0"/>
              <a:t>Seminiferous tubules</a:t>
            </a:r>
            <a:r>
              <a:rPr lang="en-US" altLang="en-US" sz="1600" b="1" dirty="0" smtClean="0"/>
              <a:t>~ location</a:t>
            </a:r>
            <a:endParaRPr lang="en-US" altLang="en-US" sz="2000" b="1" dirty="0" smtClean="0"/>
          </a:p>
          <a:p>
            <a:pPr eaLnBrk="1" fontAlgn="auto" hangingPunct="1">
              <a:spcAft>
                <a:spcPts val="0"/>
              </a:spcAft>
              <a:defRPr/>
            </a:pPr>
            <a:r>
              <a:rPr lang="en-US" altLang="en-US" sz="2000" b="1" dirty="0" smtClean="0"/>
              <a:t>Primordial germ cell (2N)~ </a:t>
            </a:r>
            <a:r>
              <a:rPr lang="en-US" altLang="en-US" sz="1600" b="1" dirty="0" smtClean="0"/>
              <a:t>differentiate into….</a:t>
            </a:r>
            <a:endParaRPr lang="en-US" altLang="en-US" sz="2000" b="1" dirty="0" smtClean="0"/>
          </a:p>
          <a:p>
            <a:pPr eaLnBrk="1" fontAlgn="auto" hangingPunct="1">
              <a:spcAft>
                <a:spcPts val="0"/>
              </a:spcAft>
              <a:defRPr/>
            </a:pPr>
            <a:r>
              <a:rPr lang="en-US" altLang="en-US" sz="2000" b="1" dirty="0" err="1" smtClean="0"/>
              <a:t>Spermatogonium</a:t>
            </a:r>
            <a:r>
              <a:rPr lang="en-US" altLang="en-US" sz="2000" b="1" dirty="0" smtClean="0"/>
              <a:t> (2N)</a:t>
            </a:r>
            <a:r>
              <a:rPr lang="en-US" altLang="en-US" sz="1600" b="1" dirty="0" smtClean="0"/>
              <a:t>~ sperm precursor</a:t>
            </a:r>
          </a:p>
          <a:p>
            <a:pPr eaLnBrk="1" fontAlgn="auto" hangingPunct="1">
              <a:spcAft>
                <a:spcPts val="0"/>
              </a:spcAft>
              <a:defRPr/>
            </a:pPr>
            <a:r>
              <a:rPr lang="en-US" altLang="en-US" sz="2000" b="1" dirty="0" smtClean="0"/>
              <a:t>Repeated mitosis into….</a:t>
            </a:r>
          </a:p>
          <a:p>
            <a:pPr eaLnBrk="1" fontAlgn="auto" hangingPunct="1">
              <a:spcAft>
                <a:spcPts val="0"/>
              </a:spcAft>
              <a:defRPr/>
            </a:pPr>
            <a:r>
              <a:rPr lang="en-US" altLang="en-US" sz="2000" b="1" dirty="0" smtClean="0"/>
              <a:t>Primary spermatocyte (2N)</a:t>
            </a:r>
          </a:p>
          <a:p>
            <a:pPr eaLnBrk="1" fontAlgn="auto" hangingPunct="1">
              <a:spcAft>
                <a:spcPts val="0"/>
              </a:spcAft>
              <a:defRPr/>
            </a:pPr>
            <a:r>
              <a:rPr lang="en-US" altLang="en-US" sz="2000" b="1" dirty="0" smtClean="0"/>
              <a:t>1st meiotic division</a:t>
            </a:r>
          </a:p>
          <a:p>
            <a:pPr eaLnBrk="1" fontAlgn="auto" hangingPunct="1">
              <a:spcAft>
                <a:spcPts val="0"/>
              </a:spcAft>
              <a:defRPr/>
            </a:pPr>
            <a:r>
              <a:rPr lang="en-US" altLang="en-US" sz="2000" b="1" dirty="0" smtClean="0"/>
              <a:t>Secondary spermatocyte (1N)</a:t>
            </a:r>
          </a:p>
          <a:p>
            <a:pPr eaLnBrk="1" fontAlgn="auto" hangingPunct="1">
              <a:spcAft>
                <a:spcPts val="0"/>
              </a:spcAft>
              <a:defRPr/>
            </a:pPr>
            <a:r>
              <a:rPr lang="en-US" altLang="en-US" sz="2000" b="1" dirty="0" smtClean="0"/>
              <a:t>2nd meiotic division</a:t>
            </a:r>
          </a:p>
          <a:p>
            <a:pPr eaLnBrk="1" fontAlgn="auto" hangingPunct="1">
              <a:spcAft>
                <a:spcPts val="0"/>
              </a:spcAft>
              <a:defRPr/>
            </a:pPr>
            <a:r>
              <a:rPr lang="en-US" altLang="en-US" sz="2000" b="1" dirty="0" smtClean="0"/>
              <a:t>Spermatids (1N)~</a:t>
            </a:r>
            <a:r>
              <a:rPr lang="en-US" altLang="en-US" sz="1600" b="1" dirty="0" err="1" smtClean="0"/>
              <a:t>Sertoli</a:t>
            </a:r>
            <a:r>
              <a:rPr lang="en-US" altLang="en-US" sz="1600" b="1" dirty="0" smtClean="0"/>
              <a:t> cells….</a:t>
            </a:r>
          </a:p>
          <a:p>
            <a:pPr eaLnBrk="1" fontAlgn="auto" hangingPunct="1">
              <a:spcAft>
                <a:spcPts val="0"/>
              </a:spcAft>
              <a:defRPr/>
            </a:pPr>
            <a:r>
              <a:rPr lang="en-US" altLang="en-US" sz="2000" b="1" dirty="0" smtClean="0"/>
              <a:t>Sperm cells (1N)</a:t>
            </a:r>
          </a:p>
        </p:txBody>
      </p:sp>
      <p:pic>
        <p:nvPicPr>
          <p:cNvPr id="16388" name="Picture 8" descr="46-11-Spermatogenesis-L.gif                                    0000002ABIOLOGY6eCIPLchapters40-55     B847B7B5:"/>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4752975" y="1600200"/>
            <a:ext cx="4086225" cy="4495800"/>
          </a:xfrm>
        </p:spPr>
      </p:pic>
    </p:spTree>
    <p:extLst>
      <p:ext uri="{BB962C8B-B14F-4D97-AF65-F5344CB8AC3E}">
        <p14:creationId xmlns:p14="http://schemas.microsoft.com/office/powerpoint/2010/main" val="3130206763"/>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3" end="3"/>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4" end="4"/>
                                            </p:txEl>
                                          </p:spTgt>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5" end="5"/>
                                            </p:txEl>
                                          </p:spTgt>
                                        </p:tgtEl>
                                        <p:attrNameLst>
                                          <p:attrName>ppt_c</p:attrName>
                                        </p:attrNameLst>
                                      </p:cBhvr>
                                      <p:to>
                                        <a:schemeClr va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6" end="6"/>
                                            </p:txEl>
                                          </p:spTgt>
                                        </p:tgtEl>
                                        <p:attrNameLst>
                                          <p:attrName>ppt_c</p:attrName>
                                        </p:attrNameLst>
                                      </p:cBhvr>
                                      <p:to>
                                        <a:schemeClr va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7" end="7"/>
                                            </p:txEl>
                                          </p:spTgt>
                                        </p:tgtEl>
                                        <p:attrNameLst>
                                          <p:attrName>ppt_c</p:attrName>
                                        </p:attrNameLst>
                                      </p:cBhvr>
                                      <p:to>
                                        <a:schemeClr va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8" end="8"/>
                                            </p:txEl>
                                          </p:spTgt>
                                        </p:tgtEl>
                                        <p:attrNameLst>
                                          <p:attrName>ppt_c</p:attrName>
                                        </p:attrNameLst>
                                      </p:cBhvr>
                                      <p:to>
                                        <a:schemeClr val="hlink"/>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additive="base">
                                        <p:cTn id="61" dur="500" fill="hold"/>
                                        <p:tgtEl>
                                          <p:spTgt spid="1126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267">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9" end="9"/>
                                            </p:txEl>
                                          </p:spTgt>
                                        </p:tgtEl>
                                        <p:attrNameLst>
                                          <p:attrName>ppt_c</p:attrName>
                                        </p:attrNameLst>
                                      </p:cBhvr>
                                      <p:to>
                                        <a:schemeClr val="hlink"/>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267">
                                            <p:txEl>
                                              <p:pRg st="10" end="10"/>
                                            </p:txEl>
                                          </p:spTgt>
                                        </p:tgtEl>
                                        <p:attrNameLst>
                                          <p:attrName>style.visibility</p:attrName>
                                        </p:attrNameLst>
                                      </p:cBhvr>
                                      <p:to>
                                        <p:strVal val="visible"/>
                                      </p:to>
                                    </p:set>
                                    <p:anim calcmode="lin" valueType="num">
                                      <p:cBhvr additive="base">
                                        <p:cTn id="67" dur="500" fill="hold"/>
                                        <p:tgtEl>
                                          <p:spTgt spid="1126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1267">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10" end="10"/>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143000"/>
          </a:xfrm>
        </p:spPr>
        <p:txBody>
          <a:bodyPr/>
          <a:lstStyle/>
          <a:p>
            <a:pPr eaLnBrk="1" hangingPunct="1"/>
            <a:r>
              <a:rPr lang="en-US" altLang="en-US" smtClean="0"/>
              <a:t>Oogenesis</a:t>
            </a:r>
          </a:p>
        </p:txBody>
      </p:sp>
      <p:sp>
        <p:nvSpPr>
          <p:cNvPr id="12291" name="Rectangle 3"/>
          <p:cNvSpPr>
            <a:spLocks noGrp="1" noChangeArrowheads="1"/>
          </p:cNvSpPr>
          <p:nvPr>
            <p:ph type="body" sz="half" idx="1"/>
          </p:nvPr>
        </p:nvSpPr>
        <p:spPr>
          <a:xfrm>
            <a:off x="685800" y="1219200"/>
            <a:ext cx="4410075" cy="4876800"/>
          </a:xfrm>
        </p:spPr>
        <p:txBody>
          <a:bodyPr/>
          <a:lstStyle/>
          <a:p>
            <a:pPr eaLnBrk="1" hangingPunct="1"/>
            <a:r>
              <a:rPr lang="en-US" altLang="en-US" sz="2000" b="1" smtClean="0"/>
              <a:t>As embryo until menopause...</a:t>
            </a:r>
          </a:p>
          <a:p>
            <a:pPr eaLnBrk="1" hangingPunct="1"/>
            <a:r>
              <a:rPr lang="en-US" altLang="en-US" sz="2000" b="1" smtClean="0"/>
              <a:t>Ovaries</a:t>
            </a:r>
          </a:p>
          <a:p>
            <a:pPr eaLnBrk="1" hangingPunct="1"/>
            <a:r>
              <a:rPr lang="en-US" altLang="en-US" sz="2000" b="1" smtClean="0"/>
              <a:t>Primordial germ cells (2N)</a:t>
            </a:r>
          </a:p>
          <a:p>
            <a:pPr eaLnBrk="1" hangingPunct="1"/>
            <a:r>
              <a:rPr lang="en-US" altLang="en-US" sz="2000" b="1" smtClean="0"/>
              <a:t>Oogonium (2N)</a:t>
            </a:r>
          </a:p>
          <a:p>
            <a:pPr eaLnBrk="1" hangingPunct="1"/>
            <a:r>
              <a:rPr lang="en-US" altLang="en-US" sz="2000" b="1" smtClean="0"/>
              <a:t>Primary oocyte (2N)</a:t>
            </a:r>
          </a:p>
          <a:p>
            <a:pPr eaLnBrk="1" hangingPunct="1"/>
            <a:r>
              <a:rPr lang="en-US" altLang="en-US" sz="2000" b="1" smtClean="0"/>
              <a:t>Between birth &amp; puberty; prophase I of meiosis</a:t>
            </a:r>
          </a:p>
          <a:p>
            <a:pPr eaLnBrk="1" hangingPunct="1"/>
            <a:r>
              <a:rPr lang="en-US" altLang="en-US" sz="2000" b="1" smtClean="0"/>
              <a:t>Puberty; FSH; completes meiosis I</a:t>
            </a:r>
          </a:p>
          <a:p>
            <a:pPr eaLnBrk="1" hangingPunct="1"/>
            <a:r>
              <a:rPr lang="en-US" altLang="en-US" sz="2000" b="1" smtClean="0"/>
              <a:t>Secondary oocyte (1N); polar body</a:t>
            </a:r>
          </a:p>
          <a:p>
            <a:pPr eaLnBrk="1" hangingPunct="1"/>
            <a:r>
              <a:rPr lang="en-US" altLang="en-US" sz="2000" b="1" smtClean="0"/>
              <a:t>Meiosis II; stimulated by fertilization</a:t>
            </a:r>
          </a:p>
          <a:p>
            <a:pPr eaLnBrk="1" hangingPunct="1"/>
            <a:r>
              <a:rPr lang="en-US" altLang="en-US" sz="2000" b="1" smtClean="0"/>
              <a:t>Ovum (1N); 2nd polar body</a:t>
            </a:r>
          </a:p>
        </p:txBody>
      </p:sp>
      <p:pic>
        <p:nvPicPr>
          <p:cNvPr id="18436" name="Picture 7" descr="46-13a-Oogenesis-L.gif                                         0000002ABIOLOGY6eCIPLchapters40-55     B847B7B5:"/>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5095875" y="1447800"/>
            <a:ext cx="3743325" cy="4648200"/>
          </a:xfrm>
        </p:spPr>
      </p:pic>
    </p:spTree>
    <p:extLst>
      <p:ext uri="{BB962C8B-B14F-4D97-AF65-F5344CB8AC3E}">
        <p14:creationId xmlns:p14="http://schemas.microsoft.com/office/powerpoint/2010/main" val="3956842344"/>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3" end="3"/>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4" end="4"/>
                                            </p:txEl>
                                          </p:spTgt>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5" end="5"/>
                                            </p:txEl>
                                          </p:spTgt>
                                        </p:tgtEl>
                                        <p:attrNameLst>
                                          <p:attrName>ppt_c</p:attrName>
                                        </p:attrNameLst>
                                      </p:cBhvr>
                                      <p:to>
                                        <a:schemeClr va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6" end="6"/>
                                            </p:txEl>
                                          </p:spTgt>
                                        </p:tgtEl>
                                        <p:attrNameLst>
                                          <p:attrName>ppt_c</p:attrName>
                                        </p:attrNameLst>
                                      </p:cBhvr>
                                      <p:to>
                                        <a:schemeClr va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anim calcmode="lin" valueType="num">
                                      <p:cBhvr additive="base">
                                        <p:cTn id="49" dur="500" fill="hold"/>
                                        <p:tgtEl>
                                          <p:spTgt spid="1229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29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7" end="7"/>
                                            </p:txEl>
                                          </p:spTgt>
                                        </p:tgtEl>
                                        <p:attrNameLst>
                                          <p:attrName>ppt_c</p:attrName>
                                        </p:attrNameLst>
                                      </p:cBhvr>
                                      <p:to>
                                        <a:schemeClr va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291">
                                            <p:txEl>
                                              <p:pRg st="8" end="8"/>
                                            </p:txEl>
                                          </p:spTgt>
                                        </p:tgtEl>
                                        <p:attrNameLst>
                                          <p:attrName>style.visibility</p:attrName>
                                        </p:attrNameLst>
                                      </p:cBhvr>
                                      <p:to>
                                        <p:strVal val="visible"/>
                                      </p:to>
                                    </p:set>
                                    <p:anim calcmode="lin" valueType="num">
                                      <p:cBhvr additive="base">
                                        <p:cTn id="55" dur="500" fill="hold"/>
                                        <p:tgtEl>
                                          <p:spTgt spid="1229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29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8" end="8"/>
                                            </p:txEl>
                                          </p:spTgt>
                                        </p:tgtEl>
                                        <p:attrNameLst>
                                          <p:attrName>ppt_c</p:attrName>
                                        </p:attrNameLst>
                                      </p:cBhvr>
                                      <p:to>
                                        <a:schemeClr val="hlink"/>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291">
                                            <p:txEl>
                                              <p:pRg st="9" end="9"/>
                                            </p:txEl>
                                          </p:spTgt>
                                        </p:tgtEl>
                                        <p:attrNameLst>
                                          <p:attrName>style.visibility</p:attrName>
                                        </p:attrNameLst>
                                      </p:cBhvr>
                                      <p:to>
                                        <p:strVal val="visible"/>
                                      </p:to>
                                    </p:set>
                                    <p:anim calcmode="lin" valueType="num">
                                      <p:cBhvr additive="base">
                                        <p:cTn id="61" dur="500" fill="hold"/>
                                        <p:tgtEl>
                                          <p:spTgt spid="1229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2291">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9" end="9"/>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The female pattern</a:t>
            </a:r>
          </a:p>
        </p:txBody>
      </p:sp>
      <p:sp>
        <p:nvSpPr>
          <p:cNvPr id="13315" name="Rectangle 3"/>
          <p:cNvSpPr>
            <a:spLocks noGrp="1" noChangeArrowheads="1"/>
          </p:cNvSpPr>
          <p:nvPr>
            <p:ph type="body" sz="half" idx="1"/>
          </p:nvPr>
        </p:nvSpPr>
        <p:spPr>
          <a:xfrm>
            <a:off x="685800" y="2438400"/>
            <a:ext cx="3810000" cy="3657600"/>
          </a:xfrm>
        </p:spPr>
        <p:txBody>
          <a:bodyPr/>
          <a:lstStyle/>
          <a:p>
            <a:pPr eaLnBrk="1" hangingPunct="1"/>
            <a:r>
              <a:rPr lang="en-US" altLang="en-US" sz="2000" b="1" u="sng" smtClean="0"/>
              <a:t>Estrous cycles/estrus</a:t>
            </a:r>
            <a:r>
              <a:rPr lang="en-US" altLang="en-US" sz="2000" b="1" smtClean="0"/>
              <a:t> </a:t>
            </a:r>
            <a:r>
              <a:rPr lang="en-US" altLang="en-US" sz="1600" b="1" smtClean="0"/>
              <a:t>(many  mammals)</a:t>
            </a:r>
          </a:p>
          <a:p>
            <a:pPr eaLnBrk="1" hangingPunct="1"/>
            <a:r>
              <a:rPr lang="en-US" altLang="en-US" sz="2000" b="1" u="sng" smtClean="0"/>
              <a:t>Menstrual cycle </a:t>
            </a:r>
            <a:r>
              <a:rPr lang="en-US" altLang="en-US" sz="1600" b="1" smtClean="0"/>
              <a:t>(humans and many other primates):</a:t>
            </a:r>
            <a:r>
              <a:rPr lang="en-US" altLang="en-US" sz="2000" b="1" smtClean="0"/>
              <a:t>	</a:t>
            </a:r>
          </a:p>
          <a:p>
            <a:pPr eaLnBrk="1" hangingPunct="1"/>
            <a:r>
              <a:rPr lang="en-US" altLang="en-US" sz="2000" b="1" u="sng" smtClean="0"/>
              <a:t>Ovarian/Menstrual cycles~</a:t>
            </a:r>
            <a:r>
              <a:rPr lang="en-US" altLang="en-US" sz="2000" b="1" smtClean="0"/>
              <a:t> •follicular phase</a:t>
            </a:r>
            <a:r>
              <a:rPr lang="en-US" altLang="en-US" sz="1600" b="1" smtClean="0"/>
              <a:t>~follicle growth</a:t>
            </a:r>
            <a:r>
              <a:rPr lang="en-US" altLang="en-US" sz="2000" b="1" smtClean="0"/>
              <a:t> •ovulation</a:t>
            </a:r>
            <a:r>
              <a:rPr lang="en-US" altLang="en-US" sz="1600" b="1" smtClean="0"/>
              <a:t>~ oocyte release</a:t>
            </a:r>
            <a:r>
              <a:rPr lang="en-US" altLang="en-US" sz="2000" b="1" smtClean="0"/>
              <a:t>  •luteal phase</a:t>
            </a:r>
            <a:r>
              <a:rPr lang="en-US" altLang="en-US" sz="1600" b="1" smtClean="0"/>
              <a:t>~ hormone release</a:t>
            </a:r>
          </a:p>
        </p:txBody>
      </p:sp>
      <p:pic>
        <p:nvPicPr>
          <p:cNvPr id="20484" name="Picture 10" descr="46-15-FemaleReproductCyc-L.gif                                 0000002ABIOLOGY6eCIPLchapters40-55     B847B7B5:"/>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4648200" y="1066800"/>
            <a:ext cx="4114800" cy="4870450"/>
          </a:xfrm>
        </p:spPr>
      </p:pic>
    </p:spTree>
    <p:extLst>
      <p:ext uri="{BB962C8B-B14F-4D97-AF65-F5344CB8AC3E}">
        <p14:creationId xmlns:p14="http://schemas.microsoft.com/office/powerpoint/2010/main" val="469765593"/>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Embryonic &amp; fetal development</a:t>
            </a:r>
          </a:p>
        </p:txBody>
      </p:sp>
      <p:sp>
        <p:nvSpPr>
          <p:cNvPr id="14339" name="Rectangle 3"/>
          <p:cNvSpPr>
            <a:spLocks noGrp="1" noChangeArrowheads="1"/>
          </p:cNvSpPr>
          <p:nvPr>
            <p:ph type="body" sz="half" idx="1"/>
          </p:nvPr>
        </p:nvSpPr>
        <p:spPr>
          <a:xfrm>
            <a:off x="685800" y="1600200"/>
            <a:ext cx="3810000" cy="4495800"/>
          </a:xfrm>
        </p:spPr>
        <p:txBody>
          <a:bodyPr/>
          <a:lstStyle/>
          <a:p>
            <a:pPr eaLnBrk="1" hangingPunct="1"/>
            <a:r>
              <a:rPr lang="en-US" altLang="en-US" sz="2800" smtClean="0"/>
              <a:t>Gestation</a:t>
            </a:r>
            <a:r>
              <a:rPr lang="en-US" altLang="en-US" sz="1600" smtClean="0"/>
              <a:t>~ pregnancy</a:t>
            </a:r>
            <a:endParaRPr lang="en-US" altLang="en-US" sz="2800" smtClean="0"/>
          </a:p>
          <a:p>
            <a:pPr eaLnBrk="1" hangingPunct="1"/>
            <a:r>
              <a:rPr lang="en-US" altLang="en-US" sz="2800" u="sng" smtClean="0"/>
              <a:t>1st trimester</a:t>
            </a:r>
            <a:r>
              <a:rPr lang="en-US" altLang="en-US" sz="2800" smtClean="0"/>
              <a:t>:	</a:t>
            </a:r>
          </a:p>
          <a:p>
            <a:pPr eaLnBrk="1" hangingPunct="1"/>
            <a:r>
              <a:rPr lang="en-US" altLang="en-US" sz="2800" smtClean="0"/>
              <a:t>organogenesis	 </a:t>
            </a:r>
          </a:p>
          <a:p>
            <a:pPr eaLnBrk="1" hangingPunct="1"/>
            <a:r>
              <a:rPr lang="en-US" altLang="en-US" sz="2800" smtClean="0"/>
              <a:t>fetus </a:t>
            </a:r>
            <a:r>
              <a:rPr lang="en-US" altLang="en-US" sz="1600" smtClean="0"/>
              <a:t>(week 8; all adult features)</a:t>
            </a:r>
            <a:r>
              <a:rPr lang="en-US" altLang="en-US" sz="2800" smtClean="0"/>
              <a:t> </a:t>
            </a:r>
          </a:p>
          <a:p>
            <a:pPr eaLnBrk="1" hangingPunct="1"/>
            <a:r>
              <a:rPr lang="en-US" altLang="en-US" sz="2800" smtClean="0"/>
              <a:t>HCG hormone </a:t>
            </a:r>
            <a:r>
              <a:rPr lang="en-US" altLang="en-US" sz="1600" smtClean="0"/>
              <a:t>(menstruation override; pregnancy test detection)</a:t>
            </a:r>
            <a:endParaRPr lang="en-US" altLang="en-US" sz="2800" smtClean="0"/>
          </a:p>
          <a:p>
            <a:pPr eaLnBrk="1" hangingPunct="1"/>
            <a:r>
              <a:rPr lang="en-US" altLang="en-US" sz="2800" smtClean="0"/>
              <a:t>Parturition</a:t>
            </a:r>
            <a:r>
              <a:rPr lang="en-US" altLang="en-US" sz="1600" smtClean="0"/>
              <a:t>~birth</a:t>
            </a:r>
            <a:endParaRPr lang="en-US" altLang="en-US" sz="2800" smtClean="0"/>
          </a:p>
          <a:p>
            <a:pPr eaLnBrk="1" hangingPunct="1"/>
            <a:r>
              <a:rPr lang="en-US" altLang="en-US" sz="2800" smtClean="0"/>
              <a:t>Labor</a:t>
            </a:r>
            <a:r>
              <a:rPr lang="en-US" altLang="en-US" sz="1600" smtClean="0"/>
              <a:t>~uterine contractions</a:t>
            </a:r>
            <a:endParaRPr lang="en-US" altLang="en-US" sz="2800" smtClean="0"/>
          </a:p>
          <a:p>
            <a:pPr eaLnBrk="1" hangingPunct="1"/>
            <a:r>
              <a:rPr lang="en-US" altLang="en-US" sz="2800" smtClean="0"/>
              <a:t>Lactation</a:t>
            </a:r>
            <a:r>
              <a:rPr lang="en-US" altLang="en-US" sz="1600" smtClean="0"/>
              <a:t>~prolactin &amp; oxytocin</a:t>
            </a:r>
          </a:p>
        </p:txBody>
      </p:sp>
      <p:pic>
        <p:nvPicPr>
          <p:cNvPr id="22532" name="Picture 7" descr="46-20-ThreeStagesLabor-L.jpg                                   0000002ABIOLOGY6eCIPLchapters40-55     B847B7B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76863" y="1676400"/>
            <a:ext cx="3386137" cy="4419600"/>
          </a:xfrm>
        </p:spPr>
      </p:pic>
    </p:spTree>
    <p:extLst>
      <p:ext uri="{BB962C8B-B14F-4D97-AF65-F5344CB8AC3E}">
        <p14:creationId xmlns:p14="http://schemas.microsoft.com/office/powerpoint/2010/main" val="3086322610"/>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3" end="3"/>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4" end="4"/>
                                            </p:txEl>
                                          </p:spTgt>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5" end="5"/>
                                            </p:txEl>
                                          </p:spTgt>
                                        </p:tgtEl>
                                        <p:attrNameLst>
                                          <p:attrName>ppt_c</p:attrName>
                                        </p:attrNameLst>
                                      </p:cBhvr>
                                      <p:to>
                                        <a:schemeClr va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6" end="6"/>
                                            </p:txEl>
                                          </p:spTgt>
                                        </p:tgtEl>
                                        <p:attrNameLst>
                                          <p:attrName>ppt_c</p:attrName>
                                        </p:attrNameLst>
                                      </p:cBhvr>
                                      <p:to>
                                        <a:schemeClr va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We are all Females</a:t>
            </a:r>
          </a:p>
        </p:txBody>
      </p:sp>
      <p:sp>
        <p:nvSpPr>
          <p:cNvPr id="24579" name="Text Placeholder 2"/>
          <p:cNvSpPr>
            <a:spLocks noGrp="1"/>
          </p:cNvSpPr>
          <p:nvPr>
            <p:ph type="body" sz="half" idx="1"/>
          </p:nvPr>
        </p:nvSpPr>
        <p:spPr/>
        <p:txBody>
          <a:bodyPr/>
          <a:lstStyle/>
          <a:p>
            <a:r>
              <a:rPr lang="en-US" altLang="en-US" smtClean="0"/>
              <a:t>https://www.youtube.com/watch?v=z1Kdoja3hlk</a:t>
            </a:r>
          </a:p>
        </p:txBody>
      </p:sp>
      <p:pic>
        <p:nvPicPr>
          <p:cNvPr id="24580"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1800" y="2638425"/>
            <a:ext cx="5241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363815"/>
      </p:ext>
    </p:extLst>
  </p:cSld>
  <p:clrMapOvr>
    <a:masterClrMapping/>
  </p:clrMapOvr>
  <p:transition>
    <p:cover dir="l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Modern technologies</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p:cNvSpPr>
            <a:spLocks noGrp="1" noChangeArrowheads="1"/>
          </p:cNvSpPr>
          <p:nvPr>
            <p:ph type="body" sz="half" idx="1"/>
          </p:nvPr>
        </p:nvSpPr>
        <p:spPr/>
        <p:txBody>
          <a:bodyPr/>
          <a:lstStyle/>
          <a:p>
            <a:pPr eaLnBrk="1" hangingPunct="1"/>
            <a:endParaRPr lang="en-US" altLang="en-US" sz="2800" smtClean="0"/>
          </a:p>
        </p:txBody>
      </p:sp>
    </p:spTree>
    <p:extLst>
      <p:ext uri="{BB962C8B-B14F-4D97-AF65-F5344CB8AC3E}">
        <p14:creationId xmlns:p14="http://schemas.microsoft.com/office/powerpoint/2010/main" val="842608103"/>
      </p:ext>
    </p:extLst>
  </p:cSld>
  <p:clrMapOvr>
    <a:masterClrMapping/>
  </p:clrMapOvr>
  <p:transition>
    <p:cover dir="l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3250" y="228600"/>
            <a:ext cx="7772400" cy="1143000"/>
          </a:xfrm>
        </p:spPr>
        <p:txBody>
          <a:bodyPr/>
          <a:lstStyle/>
          <a:p>
            <a:r>
              <a:rPr lang="en-US" altLang="en-US" smtClean="0"/>
              <a:t>Homeotic (HOX) genes</a:t>
            </a:r>
          </a:p>
        </p:txBody>
      </p:sp>
      <p:pic>
        <p:nvPicPr>
          <p:cNvPr id="26627" name="Picture 2" descr="Related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0200" y="1371600"/>
            <a:ext cx="5334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6"/>
          <p:cNvSpPr txBox="1">
            <a:spLocks noChangeArrowheads="1"/>
          </p:cNvSpPr>
          <p:nvPr/>
        </p:nvSpPr>
        <p:spPr bwMode="auto">
          <a:xfrm>
            <a:off x="582613" y="4191000"/>
            <a:ext cx="82565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Char char="•"/>
            </a:pPr>
            <a:r>
              <a:rPr lang="en-US" altLang="en-US"/>
              <a:t>Group of genes which control the body plan of organisms</a:t>
            </a:r>
          </a:p>
          <a:p>
            <a:pPr>
              <a:buFont typeface="Arial" panose="020B0604020202020204" pitchFamily="34" charset="0"/>
              <a:buChar char="•"/>
            </a:pPr>
            <a:r>
              <a:rPr lang="en-US" altLang="en-US"/>
              <a:t>They determine which appendages will form during development</a:t>
            </a:r>
          </a:p>
          <a:p>
            <a:pPr>
              <a:buFont typeface="Arial" panose="020B0604020202020204" pitchFamily="34" charset="0"/>
              <a:buChar char="•"/>
            </a:pPr>
            <a:r>
              <a:rPr lang="en-US" altLang="en-US"/>
              <a:t>They work by making transcription factors</a:t>
            </a:r>
          </a:p>
          <a:p>
            <a:pPr>
              <a:buFont typeface="Arial" panose="020B0604020202020204" pitchFamily="34" charset="0"/>
              <a:buChar char="•"/>
            </a:pPr>
            <a:r>
              <a:rPr lang="en-US" altLang="en-US"/>
              <a:t>Transcription factors bind to DNA to activate or deactivate certain regions</a:t>
            </a:r>
          </a:p>
          <a:p>
            <a:pPr>
              <a:buFont typeface="Arial" panose="020B0604020202020204" pitchFamily="34" charset="0"/>
              <a:buChar char="•"/>
            </a:pPr>
            <a:r>
              <a:rPr lang="en-US" altLang="en-US"/>
              <a:t>The human genome contains about 2,600 transcription factors</a:t>
            </a:r>
          </a:p>
        </p:txBody>
      </p:sp>
    </p:spTree>
    <p:extLst>
      <p:ext uri="{BB962C8B-B14F-4D97-AF65-F5344CB8AC3E}">
        <p14:creationId xmlns:p14="http://schemas.microsoft.com/office/powerpoint/2010/main" val="1598626331"/>
      </p:ext>
    </p:extLst>
  </p:cSld>
  <p:clrMapOvr>
    <a:masterClrMapping/>
  </p:clrMapOvr>
  <p:transition>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Kinases and Phosphates</a:t>
            </a:r>
            <a:endParaRPr lang="en-US" dirty="0"/>
          </a:p>
        </p:txBody>
      </p:sp>
      <p:sp>
        <p:nvSpPr>
          <p:cNvPr id="3" name="Content Placeholder 2"/>
          <p:cNvSpPr>
            <a:spLocks noGrp="1"/>
          </p:cNvSpPr>
          <p:nvPr>
            <p:ph idx="1"/>
          </p:nvPr>
        </p:nvSpPr>
        <p:spPr>
          <a:xfrm>
            <a:off x="628650" y="2226469"/>
            <a:ext cx="5298622" cy="3263504"/>
          </a:xfrm>
        </p:spPr>
        <p:txBody>
          <a:bodyPr>
            <a:normAutofit lnSpcReduction="10000"/>
          </a:bodyPr>
          <a:lstStyle/>
          <a:p>
            <a:r>
              <a:rPr lang="en-US" altLang="en-US" u="sng" dirty="0" smtClean="0"/>
              <a:t>Kinases</a:t>
            </a:r>
            <a:r>
              <a:rPr lang="en-US" altLang="en-US" dirty="0" smtClean="0"/>
              <a:t> use ATP to phosphorylate amino acid side-chains in target proteins. </a:t>
            </a:r>
          </a:p>
          <a:p>
            <a:r>
              <a:rPr lang="en-US" altLang="en-US" dirty="0" smtClean="0"/>
              <a:t>Kinases typically are specific for tyrosine or serine/threonine sites. </a:t>
            </a:r>
            <a:r>
              <a:rPr lang="en-US" altLang="en-US" u="sng" dirty="0" smtClean="0"/>
              <a:t>Phosphatases</a:t>
            </a:r>
            <a:r>
              <a:rPr lang="en-US" altLang="en-US" dirty="0" smtClean="0"/>
              <a:t> hydrolyze phosphates off of these residues. Kinases and phosphatases act together to switch the function of a target protein on or off</a:t>
            </a:r>
          </a:p>
          <a:p>
            <a:r>
              <a:rPr lang="en-US" altLang="en-US" dirty="0" smtClean="0"/>
              <a:t>Activation of many cell-surface receptors leads </a:t>
            </a:r>
            <a:r>
              <a:rPr lang="en-US" altLang="en-US" u="sng" dirty="0" smtClean="0"/>
              <a:t>directly or indirectly</a:t>
            </a:r>
            <a:r>
              <a:rPr lang="en-US" altLang="en-US" dirty="0" smtClean="0"/>
              <a:t> to changes in kinase or phosphatase activity.</a:t>
            </a:r>
            <a:endParaRPr lang="en-US" dirty="0"/>
          </a:p>
        </p:txBody>
      </p:sp>
      <p:pic>
        <p:nvPicPr>
          <p:cNvPr id="4" name="Picture 3"/>
          <p:cNvPicPr>
            <a:picLocks noChangeAspect="1"/>
          </p:cNvPicPr>
          <p:nvPr/>
        </p:nvPicPr>
        <p:blipFill>
          <a:blip r:embed="rId2"/>
          <a:stretch>
            <a:fillRect/>
          </a:stretch>
        </p:blipFill>
        <p:spPr>
          <a:xfrm>
            <a:off x="6126032" y="1924062"/>
            <a:ext cx="2802879" cy="2258764"/>
          </a:xfrm>
          <a:prstGeom prst="rect">
            <a:avLst/>
          </a:prstGeom>
        </p:spPr>
      </p:pic>
    </p:spTree>
    <p:extLst>
      <p:ext uri="{BB962C8B-B14F-4D97-AF65-F5344CB8AC3E}">
        <p14:creationId xmlns:p14="http://schemas.microsoft.com/office/powerpoint/2010/main" val="4235348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GTPase</a:t>
            </a:r>
            <a:r>
              <a:rPr lang="en-US" dirty="0" smtClean="0"/>
              <a:t> switches</a:t>
            </a:r>
            <a:endParaRPr lang="en-US" dirty="0"/>
          </a:p>
        </p:txBody>
      </p:sp>
      <p:sp>
        <p:nvSpPr>
          <p:cNvPr id="3" name="Content Placeholder 2"/>
          <p:cNvSpPr>
            <a:spLocks noGrp="1"/>
          </p:cNvSpPr>
          <p:nvPr>
            <p:ph idx="1"/>
          </p:nvPr>
        </p:nvSpPr>
        <p:spPr>
          <a:xfrm>
            <a:off x="628651" y="2226469"/>
            <a:ext cx="3518807" cy="3263504"/>
          </a:xfrm>
        </p:spPr>
        <p:txBody>
          <a:bodyPr/>
          <a:lstStyle/>
          <a:p>
            <a:r>
              <a:rPr lang="en-US" altLang="en-US" dirty="0" err="1" smtClean="0"/>
              <a:t>GTPase</a:t>
            </a:r>
            <a:r>
              <a:rPr lang="en-US" altLang="en-US" dirty="0" smtClean="0"/>
              <a:t> switch protein also play important roles in intracellular signal transduction </a:t>
            </a:r>
            <a:r>
              <a:rPr lang="en-US" altLang="en-US" dirty="0" err="1" smtClean="0"/>
              <a:t>GTPases</a:t>
            </a:r>
            <a:r>
              <a:rPr lang="en-US" altLang="en-US" dirty="0" smtClean="0"/>
              <a:t> are active when bound to GTP and inactive when  bound to GDP.</a:t>
            </a:r>
            <a:endParaRPr lang="en-US" dirty="0"/>
          </a:p>
        </p:txBody>
      </p:sp>
      <p:pic>
        <p:nvPicPr>
          <p:cNvPr id="4" name="Picture 3"/>
          <p:cNvPicPr>
            <a:picLocks noChangeAspect="1"/>
          </p:cNvPicPr>
          <p:nvPr/>
        </p:nvPicPr>
        <p:blipFill>
          <a:blip r:embed="rId2"/>
          <a:stretch>
            <a:fillRect/>
          </a:stretch>
        </p:blipFill>
        <p:spPr>
          <a:xfrm>
            <a:off x="4751615" y="2226469"/>
            <a:ext cx="4215846" cy="2381002"/>
          </a:xfrm>
          <a:prstGeom prst="rect">
            <a:avLst/>
          </a:prstGeom>
        </p:spPr>
      </p:pic>
    </p:spTree>
    <p:extLst>
      <p:ext uri="{BB962C8B-B14F-4D97-AF65-F5344CB8AC3E}">
        <p14:creationId xmlns:p14="http://schemas.microsoft.com/office/powerpoint/2010/main" val="824748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Messenger</a:t>
            </a:r>
            <a:endParaRPr lang="en-US" dirty="0"/>
          </a:p>
        </p:txBody>
      </p:sp>
      <p:sp>
        <p:nvSpPr>
          <p:cNvPr id="3" name="Content Placeholder 2"/>
          <p:cNvSpPr>
            <a:spLocks noGrp="1"/>
          </p:cNvSpPr>
          <p:nvPr>
            <p:ph idx="1"/>
          </p:nvPr>
        </p:nvSpPr>
        <p:spPr>
          <a:xfrm>
            <a:off x="628650" y="1885950"/>
            <a:ext cx="8515350" cy="1796143"/>
          </a:xfrm>
        </p:spPr>
        <p:txBody>
          <a:bodyPr>
            <a:normAutofit lnSpcReduction="10000"/>
          </a:bodyPr>
          <a:lstStyle/>
          <a:p>
            <a:r>
              <a:rPr lang="en-US" altLang="en-US" dirty="0" smtClean="0"/>
              <a:t>While there are a large number of extracellular receptor ligands ("</a:t>
            </a:r>
            <a:r>
              <a:rPr lang="en-US" altLang="en-US" u="sng" dirty="0" smtClean="0"/>
              <a:t>first messengers</a:t>
            </a:r>
            <a:r>
              <a:rPr lang="en-US" altLang="en-US" dirty="0" smtClean="0"/>
              <a:t>"), there are relatively few small molecules used in intracellular signal transduction ("</a:t>
            </a:r>
            <a:r>
              <a:rPr lang="en-US" altLang="en-US" u="sng" dirty="0" smtClean="0"/>
              <a:t>second messengers</a:t>
            </a:r>
            <a:r>
              <a:rPr lang="en-US" altLang="en-US" dirty="0" smtClean="0"/>
              <a:t>").</a:t>
            </a:r>
          </a:p>
          <a:p>
            <a:r>
              <a:rPr lang="en-US" altLang="en-US" dirty="0" smtClean="0"/>
              <a:t>Second messengers are small molecules that diffuse rapidly through the cytoplasm to their protein targets. Another advantage of second messengers is that they facilitate amplification of an extracellular signal.</a:t>
            </a:r>
          </a:p>
          <a:p>
            <a:endParaRPr lang="en-US" dirty="0"/>
          </a:p>
        </p:txBody>
      </p:sp>
      <p:pic>
        <p:nvPicPr>
          <p:cNvPr id="4" name="Picture 3"/>
          <p:cNvPicPr>
            <a:picLocks noChangeAspect="1"/>
          </p:cNvPicPr>
          <p:nvPr/>
        </p:nvPicPr>
        <p:blipFill>
          <a:blip r:embed="rId2"/>
          <a:stretch>
            <a:fillRect/>
          </a:stretch>
        </p:blipFill>
        <p:spPr>
          <a:xfrm>
            <a:off x="2049125" y="3783295"/>
            <a:ext cx="5674401" cy="1916687"/>
          </a:xfrm>
          <a:prstGeom prst="rect">
            <a:avLst/>
          </a:prstGeom>
        </p:spPr>
      </p:pic>
    </p:spTree>
    <p:extLst>
      <p:ext uri="{BB962C8B-B14F-4D97-AF65-F5344CB8AC3E}">
        <p14:creationId xmlns:p14="http://schemas.microsoft.com/office/powerpoint/2010/main" val="245921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a:xfrm>
            <a:off x="628650" y="2226469"/>
            <a:ext cx="3012622" cy="3263504"/>
          </a:xfrm>
        </p:spPr>
        <p:txBody>
          <a:bodyPr/>
          <a:lstStyle/>
          <a:p>
            <a:r>
              <a:rPr lang="en-US" dirty="0" smtClean="0"/>
              <a:t>As a result of the action of the second messenger, the cell will respond in some way</a:t>
            </a:r>
          </a:p>
          <a:p>
            <a:pPr lvl="1"/>
            <a:r>
              <a:rPr lang="en-US" dirty="0" smtClean="0"/>
              <a:t>Rearrange cytoskeleton (move)</a:t>
            </a:r>
          </a:p>
          <a:p>
            <a:pPr lvl="1"/>
            <a:r>
              <a:rPr lang="en-US" dirty="0" smtClean="0"/>
              <a:t>Activate genes</a:t>
            </a:r>
          </a:p>
          <a:p>
            <a:pPr lvl="1"/>
            <a:r>
              <a:rPr lang="en-US" dirty="0" smtClean="0"/>
              <a:t>Produce mRNA</a:t>
            </a:r>
          </a:p>
        </p:txBody>
      </p:sp>
      <p:pic>
        <p:nvPicPr>
          <p:cNvPr id="4" name="Picture 3"/>
          <p:cNvPicPr>
            <a:picLocks noChangeAspect="1"/>
          </p:cNvPicPr>
          <p:nvPr/>
        </p:nvPicPr>
        <p:blipFill>
          <a:blip r:embed="rId2"/>
          <a:stretch>
            <a:fillRect/>
          </a:stretch>
        </p:blipFill>
        <p:spPr>
          <a:xfrm>
            <a:off x="3943350" y="1589485"/>
            <a:ext cx="5200650" cy="3900488"/>
          </a:xfrm>
          <a:prstGeom prst="rect">
            <a:avLst/>
          </a:prstGeom>
        </p:spPr>
      </p:pic>
    </p:spTree>
    <p:extLst>
      <p:ext uri="{BB962C8B-B14F-4D97-AF65-F5344CB8AC3E}">
        <p14:creationId xmlns:p14="http://schemas.microsoft.com/office/powerpoint/2010/main" val="2246673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2452</TotalTime>
  <Words>1262</Words>
  <Application>Microsoft Office PowerPoint</Application>
  <PresentationFormat>On-screen Show (4:3)</PresentationFormat>
  <Paragraphs>273</Paragraphs>
  <Slides>57</Slides>
  <Notes>30</Notes>
  <HiddenSlides>0</HiddenSlides>
  <MMClips>6</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Arial</vt:lpstr>
      <vt:lpstr>Calibri</vt:lpstr>
      <vt:lpstr>Calibri Light</vt:lpstr>
      <vt:lpstr>Raleway</vt:lpstr>
      <vt:lpstr>Times</vt:lpstr>
      <vt:lpstr>Times New Roman</vt:lpstr>
      <vt:lpstr>Office Theme</vt:lpstr>
      <vt:lpstr>MS_ClipArt_Gallery</vt:lpstr>
      <vt:lpstr>Cell Division </vt:lpstr>
      <vt:lpstr>Signal Transduction</vt:lpstr>
      <vt:lpstr>General Principles of Signal Transduction</vt:lpstr>
      <vt:lpstr>PowerPoint Presentation</vt:lpstr>
      <vt:lpstr>Receptors</vt:lpstr>
      <vt:lpstr>Kinases and Phosphates</vt:lpstr>
      <vt:lpstr>GTPase switches</vt:lpstr>
      <vt:lpstr>Second Messenger</vt:lpstr>
      <vt:lpstr>Response</vt:lpstr>
      <vt:lpstr>In Conclusion</vt:lpstr>
      <vt:lpstr>Signal Transduction</vt:lpstr>
      <vt:lpstr>QOD #1</vt:lpstr>
      <vt:lpstr>PowerPoint Presentation</vt:lpstr>
      <vt:lpstr>PowerPoint Presentation</vt:lpstr>
      <vt:lpstr>PowerPoint Presentation</vt:lpstr>
      <vt:lpstr>Mitosis in Newt Lung</vt:lpstr>
      <vt:lpstr>PowerPoint Presentation</vt:lpstr>
      <vt:lpstr>QOD 2</vt:lpstr>
      <vt:lpstr>Cell size</vt:lpstr>
      <vt:lpstr>Asexual Reproduction in Garlic</vt:lpstr>
      <vt:lpstr>Cell Division:  Key Vocabulary</vt:lpstr>
      <vt:lpstr>Centrosome vs centriole</vt:lpstr>
      <vt:lpstr>Cell Division:  Key Roles</vt:lpstr>
      <vt:lpstr>Chromosome anatomy</vt:lpstr>
      <vt:lpstr>Chromosome Coiling </vt:lpstr>
      <vt:lpstr>Three main steps in cell division</vt:lpstr>
      <vt:lpstr>The Cell Cycle</vt:lpstr>
      <vt:lpstr>Nematode Cell Division </vt:lpstr>
      <vt:lpstr>Mitosis</vt:lpstr>
      <vt:lpstr>Prophase</vt:lpstr>
      <vt:lpstr>Prometaphase</vt:lpstr>
      <vt:lpstr>Metaphase</vt:lpstr>
      <vt:lpstr>Anaphase</vt:lpstr>
      <vt:lpstr>Telophase</vt:lpstr>
      <vt:lpstr>Cytokinesis</vt:lpstr>
      <vt:lpstr>What Are you</vt:lpstr>
      <vt:lpstr>QOD 3</vt:lpstr>
      <vt:lpstr>Cell Cycle regulation</vt:lpstr>
      <vt:lpstr>Cyclin and CDK</vt:lpstr>
      <vt:lpstr>Cancer</vt:lpstr>
      <vt:lpstr>Onion Root Tip Mitosis</vt:lpstr>
      <vt:lpstr>Field 1</vt:lpstr>
      <vt:lpstr>Field 2</vt:lpstr>
      <vt:lpstr>Field 3</vt:lpstr>
      <vt:lpstr>PowerPoint Presentation</vt:lpstr>
      <vt:lpstr>QOD</vt:lpstr>
      <vt:lpstr>Overview</vt:lpstr>
      <vt:lpstr>Reproductive cycles</vt:lpstr>
      <vt:lpstr>Mechanisms of sexual reproduction</vt:lpstr>
      <vt:lpstr>Star Wars and Sperm</vt:lpstr>
      <vt:lpstr>Spermatogenesis</vt:lpstr>
      <vt:lpstr>Oogenesis</vt:lpstr>
      <vt:lpstr>The female pattern</vt:lpstr>
      <vt:lpstr>Embryonic &amp; fetal development</vt:lpstr>
      <vt:lpstr>We are all Females</vt:lpstr>
      <vt:lpstr>Modern technologies</vt:lpstr>
      <vt:lpstr>Homeotic (HOX) genes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Themes of AP BIO</dc:title>
  <dc:creator>angela  feldbush</dc:creator>
  <cp:lastModifiedBy>Feldbush, Angela@West Shore</cp:lastModifiedBy>
  <cp:revision>51</cp:revision>
  <cp:lastPrinted>2015-10-04T20:26:13Z</cp:lastPrinted>
  <dcterms:created xsi:type="dcterms:W3CDTF">2014-08-18T00:43:27Z</dcterms:created>
  <dcterms:modified xsi:type="dcterms:W3CDTF">2018-05-22T17:20:43Z</dcterms:modified>
</cp:coreProperties>
</file>