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69"/>
  </p:notesMasterIdLst>
  <p:sldIdLst>
    <p:sldId id="256" r:id="rId2"/>
    <p:sldId id="270" r:id="rId3"/>
    <p:sldId id="33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7" r:id="rId13"/>
    <p:sldId id="285" r:id="rId14"/>
    <p:sldId id="331" r:id="rId15"/>
    <p:sldId id="286" r:id="rId16"/>
    <p:sldId id="287" r:id="rId17"/>
    <p:sldId id="332" r:id="rId18"/>
    <p:sldId id="288" r:id="rId19"/>
    <p:sldId id="333" r:id="rId20"/>
    <p:sldId id="269" r:id="rId21"/>
    <p:sldId id="334" r:id="rId22"/>
    <p:sldId id="289" r:id="rId23"/>
    <p:sldId id="290" r:id="rId24"/>
    <p:sldId id="291" r:id="rId25"/>
    <p:sldId id="292" r:id="rId26"/>
    <p:sldId id="293" r:id="rId27"/>
    <p:sldId id="294" r:id="rId28"/>
    <p:sldId id="271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68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27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273" r:id="rId65"/>
    <p:sldId id="274" r:id="rId66"/>
    <p:sldId id="275" r:id="rId67"/>
    <p:sldId id="276" r:id="rId6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D3F0C8-ED35-4553-8246-20537C09FAC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F35CF2-B7C6-45F4-9F98-C1443721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13E734F-E5BF-43B0-A1CD-384AD3D5D4DD}" type="slidenum">
              <a:rPr lang="en-US" altLang="en-US" sz="1200" smtClean="0">
                <a:latin typeface="Times" panose="02020603050405020304" pitchFamily="18" charset="0"/>
              </a:rPr>
              <a:pPr/>
              <a:t>11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3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89CFB9-CFC7-4F88-8530-BD7DAE4F5A04}" type="slidenum">
              <a:rPr lang="en-US" altLang="en-US" sz="1200" smtClean="0">
                <a:latin typeface="Times" panose="02020603050405020304" pitchFamily="18" charset="0"/>
              </a:rPr>
              <a:pPr/>
              <a:t>13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04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A02FBBF-33ED-4FB5-A8E3-0E8D16DD68A0}" type="slidenum">
              <a:rPr lang="en-US" altLang="en-US" sz="1200" smtClean="0">
                <a:latin typeface="Times" panose="02020603050405020304" pitchFamily="18" charset="0"/>
              </a:rPr>
              <a:pPr/>
              <a:t>15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6C3A70A-2024-4475-B83F-A76DE81F3311}" type="slidenum">
              <a:rPr lang="en-US" altLang="en-US" sz="1200" smtClean="0">
                <a:latin typeface="Times" panose="02020603050405020304" pitchFamily="18" charset="0"/>
              </a:rPr>
              <a:pPr/>
              <a:t>16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0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CAFDD2-632E-4246-9E21-D7ADAA071421}" type="slidenum">
              <a:rPr lang="en-US" altLang="en-US" sz="1200" smtClean="0">
                <a:latin typeface="Times" panose="02020603050405020304" pitchFamily="18" charset="0"/>
              </a:rPr>
              <a:pPr/>
              <a:t>22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638FBE-BD4F-48B1-B8D0-D2036C96665A}" type="slidenum">
              <a:rPr lang="en-US" altLang="en-US" sz="1200" smtClean="0">
                <a:latin typeface="Times" panose="02020603050405020304" pitchFamily="18" charset="0"/>
              </a:rPr>
              <a:pPr/>
              <a:t>23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87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D968319-BB92-4153-B018-00A33324E4F3}" type="slidenum">
              <a:rPr lang="en-US" altLang="en-US" sz="1200" smtClean="0">
                <a:latin typeface="Times" panose="02020603050405020304" pitchFamily="18" charset="0"/>
              </a:rPr>
              <a:pPr/>
              <a:t>24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4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0789B4-4CA4-4325-8CD7-4A833DE560A1}" type="slidenum">
              <a:rPr lang="en-US" altLang="en-US" sz="1200" smtClean="0">
                <a:latin typeface="Times" panose="02020603050405020304" pitchFamily="18" charset="0"/>
              </a:rPr>
              <a:pPr/>
              <a:t>25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3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6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252AC9-2769-4ECF-9202-F6EB993BB878}" type="slidenum">
              <a:rPr lang="en-US" altLang="en-US" sz="1200" smtClean="0">
                <a:latin typeface="Times" panose="02020603050405020304" pitchFamily="18" charset="0"/>
              </a:rPr>
              <a:pPr/>
              <a:t>27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93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2848797-EA03-4EA7-B12C-05D46167AD8E}" type="slidenum">
              <a:rPr lang="en-US" altLang="en-US" sz="1200" smtClean="0">
                <a:latin typeface="Times" panose="02020603050405020304" pitchFamily="18" charset="0"/>
              </a:rPr>
              <a:pPr/>
              <a:t>29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6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DC3166-8036-4414-AF09-3C387FDC701C}" type="slidenum">
              <a:rPr lang="en-US" altLang="en-US" sz="1200" smtClean="0">
                <a:latin typeface="Times" panose="02020603050405020304" pitchFamily="18" charset="0"/>
              </a:rPr>
              <a:pPr/>
              <a:t>31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7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8FFA39C-BC38-476B-B979-BAC2E1A8A111}" type="slidenum">
              <a:rPr lang="en-US" altLang="en-US" sz="1200" smtClean="0">
                <a:latin typeface="Times" panose="02020603050405020304" pitchFamily="18" charset="0"/>
              </a:rPr>
              <a:pPr/>
              <a:t>32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76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359BDE-E633-46AD-AFBB-53E8E7AF0D4A}" type="slidenum">
              <a:rPr lang="en-US" altLang="en-US" sz="1200" smtClean="0">
                <a:latin typeface="Times" panose="02020603050405020304" pitchFamily="18" charset="0"/>
              </a:rPr>
              <a:pPr/>
              <a:t>33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07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EFAEA55-9852-4C3F-8D68-92EF1998E07A}" type="slidenum">
              <a:rPr lang="en-US" altLang="en-US" sz="1200" smtClean="0">
                <a:latin typeface="Times" panose="02020603050405020304" pitchFamily="18" charset="0"/>
              </a:rPr>
              <a:pPr/>
              <a:t>34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94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4B22707-0375-4905-9880-BA285AA40BF3}" type="slidenum">
              <a:rPr lang="en-US" altLang="en-US" sz="1200" smtClean="0">
                <a:latin typeface="Times" panose="02020603050405020304" pitchFamily="18" charset="0"/>
              </a:rPr>
              <a:pPr/>
              <a:t>35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04F28D-083B-4C6C-A2BE-F585920F5115}" type="slidenum">
              <a:rPr lang="en-US" altLang="en-US" sz="1200" smtClean="0">
                <a:latin typeface="Times" panose="02020603050405020304" pitchFamily="18" charset="0"/>
              </a:rPr>
              <a:pPr/>
              <a:t>36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24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E0C49CB-C227-470E-9525-B79B7A0E81AD}" type="slidenum">
              <a:rPr lang="en-US" altLang="en-US" sz="1200" smtClean="0">
                <a:latin typeface="Times" panose="02020603050405020304" pitchFamily="18" charset="0"/>
              </a:rPr>
              <a:pPr/>
              <a:t>37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28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32521C-58E8-4BDB-8B0B-081C52D28493}" type="slidenum">
              <a:rPr lang="en-US" altLang="en-US" sz="1200" smtClean="0">
                <a:latin typeface="Times" panose="02020603050405020304" pitchFamily="18" charset="0"/>
              </a:rPr>
              <a:pPr/>
              <a:t>38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2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00E3742-BE97-4877-B45C-2AD3AC1B3B68}" type="slidenum">
              <a:rPr lang="en-US" altLang="en-US" sz="1200" smtClean="0">
                <a:latin typeface="Times" panose="02020603050405020304" pitchFamily="18" charset="0"/>
              </a:rPr>
              <a:pPr/>
              <a:t>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7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1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A49233-A3EA-4E82-9043-BDB3336EE876}" type="slidenum">
              <a:rPr lang="en-US" altLang="en-US" sz="1200" smtClean="0">
                <a:latin typeface="Times" panose="02020603050405020304" pitchFamily="18" charset="0"/>
              </a:rPr>
              <a:pPr/>
              <a:t>41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04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060D07-34CF-4F49-8810-1BCE4CA78727}" type="slidenum">
              <a:rPr lang="en-US" altLang="en-US" sz="1200" smtClean="0">
                <a:latin typeface="Times" panose="02020603050405020304" pitchFamily="18" charset="0"/>
              </a:rPr>
              <a:pPr/>
              <a:t>42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55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F15DB42-D07C-4871-B4CB-AACDB84F4BBE}" type="slidenum">
              <a:rPr lang="en-US" altLang="en-US" sz="1200" smtClean="0">
                <a:latin typeface="Times" panose="02020603050405020304" pitchFamily="18" charset="0"/>
              </a:rPr>
              <a:pPr/>
              <a:t>43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66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7E6AD9-98B3-4009-846D-B7A3AD9F0F96}" type="slidenum">
              <a:rPr lang="en-US" altLang="en-US" sz="1200" smtClean="0">
                <a:latin typeface="Times" panose="02020603050405020304" pitchFamily="18" charset="0"/>
              </a:rPr>
              <a:pPr/>
              <a:t>44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32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D22CCF-DA1A-4647-938B-5A0964BE6E41}" type="slidenum">
              <a:rPr lang="en-US" altLang="en-US" sz="1200" smtClean="0">
                <a:latin typeface="Times" panose="02020603050405020304" pitchFamily="18" charset="0"/>
              </a:rPr>
              <a:pPr/>
              <a:t>45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4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1AFA4A-0423-45F0-9BF1-C406C219F64F}" type="slidenum">
              <a:rPr lang="en-US" altLang="en-US" sz="1200" smtClean="0">
                <a:latin typeface="Times" panose="02020603050405020304" pitchFamily="18" charset="0"/>
              </a:rPr>
              <a:pPr/>
              <a:t>46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4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76902C3-4824-4D1A-9341-50EC4D420963}" type="slidenum">
              <a:rPr lang="en-US" altLang="en-US" sz="1200" smtClean="0">
                <a:latin typeface="Times" panose="02020603050405020304" pitchFamily="18" charset="0"/>
              </a:rPr>
              <a:pPr/>
              <a:t>47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55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77A4A2C-9037-407C-83B5-1C559F1F24BC}" type="slidenum">
              <a:rPr lang="en-US" altLang="en-US" sz="1200" smtClean="0">
                <a:latin typeface="Times" panose="02020603050405020304" pitchFamily="18" charset="0"/>
              </a:rPr>
              <a:pPr/>
              <a:t>48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7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4602F1-6DED-4AA9-9827-3224718A97EA}" type="slidenum">
              <a:rPr lang="en-US" altLang="en-US" sz="1200" smtClean="0">
                <a:latin typeface="Times" panose="02020603050405020304" pitchFamily="18" charset="0"/>
              </a:rPr>
              <a:pPr/>
              <a:t>51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3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1503EC-B64F-46CB-8697-8E9326EDF73B}" type="slidenum">
              <a:rPr lang="en-US" altLang="en-US" sz="1200" smtClean="0">
                <a:latin typeface="Times" panose="02020603050405020304" pitchFamily="18" charset="0"/>
              </a:rPr>
              <a:pPr/>
              <a:t>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5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4CACB8-116C-47D8-9E43-7AA3D712DD4E}" type="slidenum">
              <a:rPr lang="en-US" altLang="en-US" sz="1200" smtClean="0">
                <a:latin typeface="Times" panose="02020603050405020304" pitchFamily="18" charset="0"/>
              </a:rPr>
              <a:pPr/>
              <a:t>52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73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326D3E-79DC-4F44-8372-DC77E7627D17}" type="slidenum">
              <a:rPr lang="en-US" altLang="en-US" sz="1200" smtClean="0">
                <a:latin typeface="Times" panose="02020603050405020304" pitchFamily="18" charset="0"/>
              </a:rPr>
              <a:pPr/>
              <a:t>53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84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D811612-A577-420D-96B4-85FBFB124204}" type="slidenum">
              <a:rPr lang="en-US" altLang="en-US" sz="1200" smtClean="0">
                <a:latin typeface="Times" panose="02020603050405020304" pitchFamily="18" charset="0"/>
              </a:rPr>
              <a:pPr/>
              <a:t>54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06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9E96E7-AFEA-436E-86A7-CC28E8F59B4C}" type="slidenum">
              <a:rPr lang="en-US" altLang="en-US" sz="1200" smtClean="0">
                <a:latin typeface="Times" panose="02020603050405020304" pitchFamily="18" charset="0"/>
              </a:rPr>
              <a:pPr/>
              <a:t>55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75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921B63-05D8-4749-A31F-72BEF5A699BA}" type="slidenum">
              <a:rPr lang="en-US" altLang="en-US" sz="1200" smtClean="0">
                <a:latin typeface="Times" panose="02020603050405020304" pitchFamily="18" charset="0"/>
              </a:rPr>
              <a:pPr/>
              <a:t>58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80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7592CF0-8E31-4947-AE37-4CE658FC9C26}" type="slidenum">
              <a:rPr lang="en-US" altLang="en-US" sz="1200" smtClean="0">
                <a:latin typeface="Times" panose="02020603050405020304" pitchFamily="18" charset="0"/>
              </a:rPr>
              <a:pPr/>
              <a:t>59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385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83A1233-335C-45DC-B02A-3161979DA28A}" type="slidenum">
              <a:rPr lang="en-US" altLang="en-US" sz="1200" smtClean="0">
                <a:latin typeface="Times" panose="02020603050405020304" pitchFamily="18" charset="0"/>
              </a:rPr>
              <a:pPr/>
              <a:t>60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35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00F425-A4DF-4B9C-9960-F2E3B99A930F}" type="slidenum">
              <a:rPr lang="en-US" altLang="en-US" sz="1200" smtClean="0">
                <a:latin typeface="Times" panose="02020603050405020304" pitchFamily="18" charset="0"/>
              </a:rPr>
              <a:pPr/>
              <a:t>61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C10CCA-A18F-4997-AC86-BD7F83834989}" type="slidenum">
              <a:rPr lang="en-US" altLang="en-US" sz="1200" smtClean="0">
                <a:latin typeface="Times" panose="02020603050405020304" pitchFamily="18" charset="0"/>
              </a:rPr>
              <a:pPr/>
              <a:t>62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105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BF813BB-4B07-4C04-BC64-DA169C48BB8A}" type="slidenum">
              <a:rPr lang="en-US" altLang="en-US" sz="1200" smtClean="0">
                <a:latin typeface="Times" panose="02020603050405020304" pitchFamily="18" charset="0"/>
              </a:rPr>
              <a:pPr/>
              <a:t>63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8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75D472-65BE-4A9F-BFC4-00B03EE69362}" type="slidenum">
              <a:rPr lang="en-US" altLang="en-US" sz="1200" smtClean="0">
                <a:latin typeface="Times" panose="02020603050405020304" pitchFamily="18" charset="0"/>
              </a:rPr>
              <a:pPr/>
              <a:t>6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5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AE311DC-4977-45FA-BAC3-B1FFD642CA2C}" type="slidenum">
              <a:rPr lang="en-US" altLang="en-US" sz="1200" smtClean="0">
                <a:latin typeface="Times" panose="02020603050405020304" pitchFamily="18" charset="0"/>
              </a:rPr>
              <a:pPr/>
              <a:t>7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6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45E410D-C174-422F-904A-0B405DBCB94F}" type="slidenum">
              <a:rPr lang="en-US" altLang="en-US" sz="1200" smtClean="0">
                <a:latin typeface="Times" panose="02020603050405020304" pitchFamily="18" charset="0"/>
              </a:rPr>
              <a:pPr/>
              <a:t>8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1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86B44-0E30-48E5-94CA-67DA363F02DC}" type="slidenum">
              <a:rPr lang="en-US" altLang="en-US" sz="1200" smtClean="0">
                <a:latin typeface="Times" panose="02020603050405020304" pitchFamily="18" charset="0"/>
              </a:rPr>
              <a:pPr/>
              <a:t>9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4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4CD117B-3322-47A4-B6F5-3D7E774CDDF9}" type="slidenum">
              <a:rPr lang="en-US" altLang="en-US" sz="1200" smtClean="0">
                <a:latin typeface="Times" panose="02020603050405020304" pitchFamily="18" charset="0"/>
              </a:rPr>
              <a:pPr/>
              <a:t>10</a:t>
            </a:fld>
            <a:endParaRPr lang="en-US" altLang="en-US" sz="12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9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5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4595-5461-4EB0-B656-CAC4413BD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10596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22800" y="1885950"/>
            <a:ext cx="4013200" cy="4171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BAE7-E003-4658-87E5-A3DE938CA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80565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49438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92B5-5174-4C1E-B806-CC30C8116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0611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9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8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google.com/url?sa=i&amp;rct=j&amp;q=steroids&amp;source=images&amp;cd=&amp;cad=rja&amp;docid=ZujaPTtyGd-feM&amp;tbnid=PI8FlMVDkLBt6M:&amp;ved=0CAUQjRw&amp;url=http://blog.hubspot.com/blog/tabid/6307/bid/3995/Paid-Links-The-Steroids-of-SEO.aspx&amp;ei=gshNUrGdKY3G9gSEwoGwDA&amp;bvm=bv.53537100,d.eWU&amp;psig=AFQjCNH4yr4pZMP20B8qR3Yp0k4P2nILag&amp;ust=1380915704077177" TargetMode="Externa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hyperlink" Target="http://www.google.com/url?sa=i&amp;rct=j&amp;q=t+chart&amp;source=images&amp;cd=&amp;cad=rja&amp;docid=c0qCqEv20M5r2M&amp;tbnid=_TdbWNZFLVRcfM:&amp;ved=0CAUQjRw&amp;url=http://www.fcps.edu/fairfaxnetwork/graphic_organizers/&amp;ei=JMhNUoPkGYec9gTR2IH4Bg&amp;bvm=bv.53537100,d.eWU&amp;psig=AFQjCNH0auGQZCa-ZIZ96wlJ4jnRZhlLrg&amp;ust=1380915571793105" TargetMode="External"/><Relationship Id="rId4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oleObject" Target="../embeddings/oleObject1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1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7.png"/><Relationship Id="rId4" Type="http://schemas.openxmlformats.org/officeDocument/2006/relationships/oleObject" Target="../embeddings/oleObject2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21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9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Hydrogen Bonds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Hydrogen atom covalently bonded to one electronegative atom is also attracted to another electronegative atom (oxygen or nitrogen)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224088"/>
          <a:ext cx="4011613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24088"/>
                        <a:ext cx="4011613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235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Van der Waals Interactions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825625"/>
            <a:ext cx="4476750" cy="43513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Weak interactions between molecules or parts of molecules that are brought about by localized change fluctuations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Due to the fact that electrons are constantly in motion and at any given instant, ever-changing “hot spots” of negative or positive charge may develop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31543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" name="Content Placeholder 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4 Unit 3</a:t>
            </a:r>
          </a:p>
          <a:p>
            <a:r>
              <a:rPr lang="en-US" dirty="0" smtClean="0"/>
              <a:t>pH of common household substances lab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50875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Water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5486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Pola</a:t>
            </a:r>
            <a:r>
              <a:rPr lang="en-US" altLang="en-US" sz="1900" smtClean="0">
                <a:latin typeface="Arial" panose="020B0604020202020204" pitchFamily="34" charset="0"/>
              </a:rPr>
              <a:t>r - </a:t>
            </a:r>
            <a:r>
              <a:rPr lang="en-US" altLang="en-US" sz="1900" i="1" smtClean="0">
                <a:latin typeface="Arial" panose="020B0604020202020204" pitchFamily="34" charset="0"/>
              </a:rPr>
              <a:t>opposite ends, opposite charges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Cohesion</a:t>
            </a:r>
            <a:r>
              <a:rPr lang="en-US" altLang="en-US" sz="1900" smtClean="0">
                <a:latin typeface="Arial" panose="020B0604020202020204" pitchFamily="34" charset="0"/>
              </a:rPr>
              <a:t> -  </a:t>
            </a:r>
            <a:r>
              <a:rPr lang="en-US" altLang="en-US" sz="1900" i="1" smtClean="0">
                <a:latin typeface="Arial" panose="020B0604020202020204" pitchFamily="34" charset="0"/>
              </a:rPr>
              <a:t>H+ bonds holding molecules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Adhesion</a:t>
            </a:r>
            <a:r>
              <a:rPr lang="en-US" altLang="en-US" sz="1900" smtClean="0">
                <a:latin typeface="Arial" panose="020B0604020202020204" pitchFamily="34" charset="0"/>
              </a:rPr>
              <a:t> -  </a:t>
            </a:r>
            <a:r>
              <a:rPr lang="en-US" altLang="en-US" sz="1900" i="1" smtClean="0">
                <a:latin typeface="Arial" panose="020B0604020202020204" pitchFamily="34" charset="0"/>
              </a:rPr>
              <a:t>H+ bonds holding molecules to another substance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Surface tension</a:t>
            </a:r>
            <a:r>
              <a:rPr lang="en-US" altLang="en-US" sz="1900" smtClean="0">
                <a:latin typeface="Arial" panose="020B0604020202020204" pitchFamily="34" charset="0"/>
              </a:rPr>
              <a:t> -  </a:t>
            </a:r>
            <a:r>
              <a:rPr lang="en-US" altLang="en-US" sz="1900" i="1" smtClean="0">
                <a:latin typeface="Arial" panose="020B0604020202020204" pitchFamily="34" charset="0"/>
              </a:rPr>
              <a:t>measurement of the difficulty to break or stretch the surface of a liquid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Specific heat</a:t>
            </a:r>
            <a:r>
              <a:rPr lang="en-US" altLang="en-US" sz="1900" smtClean="0">
                <a:latin typeface="Arial" panose="020B0604020202020204" pitchFamily="34" charset="0"/>
              </a:rPr>
              <a:t> -  </a:t>
            </a:r>
            <a:r>
              <a:rPr lang="en-US" altLang="en-US" sz="1900" i="1" smtClean="0">
                <a:latin typeface="Arial" panose="020B0604020202020204" pitchFamily="34" charset="0"/>
              </a:rPr>
              <a:t>amount of heat absorbed or lost to change temperature by 1oC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Arial" panose="020B0604020202020204" pitchFamily="34" charset="0"/>
              </a:rPr>
              <a:t>Heat of vaporization</a:t>
            </a:r>
            <a:r>
              <a:rPr lang="en-US" altLang="en-US" sz="1900" smtClean="0">
                <a:latin typeface="Arial" panose="020B0604020202020204" pitchFamily="34" charset="0"/>
              </a:rPr>
              <a:t> -  </a:t>
            </a:r>
            <a:r>
              <a:rPr lang="en-US" altLang="en-US" sz="1900" i="1" smtClean="0">
                <a:latin typeface="Arial" panose="020B0604020202020204" pitchFamily="34" charset="0"/>
              </a:rPr>
              <a:t>quantity of heat required to convert 1g from liquid to gas states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i="1" u="sng" smtClean="0">
                <a:latin typeface="Arial" panose="020B0604020202020204" pitchFamily="34" charset="0"/>
              </a:rPr>
              <a:t>Density</a:t>
            </a:r>
            <a:r>
              <a:rPr lang="en-US" altLang="en-US" sz="1900" i="1" smtClean="0">
                <a:latin typeface="Arial" panose="020B0604020202020204" pitchFamily="34" charset="0"/>
              </a:rPr>
              <a:t>……….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700" smtClean="0">
              <a:latin typeface="Arial" panose="020B0604020202020204" pitchFamily="34" charset="0"/>
            </a:endParaRPr>
          </a:p>
        </p:txBody>
      </p:sp>
      <p:pic>
        <p:nvPicPr>
          <p:cNvPr id="19460" name="Picture 7" descr=" earth.gif                                                      00000013Macintosh HD                   B61F25D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302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Happens if we Don’t Drink Water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1581150" cy="4351338"/>
          </a:xfrm>
        </p:spPr>
        <p:txBody>
          <a:bodyPr/>
          <a:lstStyle/>
          <a:p>
            <a:r>
              <a:rPr lang="en-US" altLang="en-US" smtClean="0"/>
              <a:t>https://www.youtube.com/watch?v=9iMGFqMmUFs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4381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99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Density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Less dense as solid than liquid</a:t>
            </a: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Due to hydrogen bonding</a:t>
            </a: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Crystalline lattice keeps molecules at a distance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716213"/>
          <a:ext cx="4013200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716213"/>
                        <a:ext cx="4013200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18190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Acid/Base &amp; pH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900" i="1" smtClean="0">
                <a:latin typeface="Arial" panose="020B0604020202020204" pitchFamily="34" charset="0"/>
              </a:rPr>
              <a:t>Dissociation</a:t>
            </a:r>
            <a:r>
              <a:rPr lang="en-US" altLang="en-US" sz="1900" smtClean="0">
                <a:latin typeface="Arial" panose="020B0604020202020204" pitchFamily="34" charset="0"/>
              </a:rPr>
              <a:t> of water into a hydrogen ion and a hydroxide ion</a:t>
            </a:r>
          </a:p>
          <a:p>
            <a:pPr eaLnBrk="1" hangingPunct="1"/>
            <a:r>
              <a:rPr lang="en-US" altLang="en-US" sz="1900" smtClean="0">
                <a:latin typeface="Arial" panose="020B0604020202020204" pitchFamily="34" charset="0"/>
              </a:rPr>
              <a:t>Acid:  </a:t>
            </a:r>
            <a:r>
              <a:rPr lang="en-US" altLang="en-US" sz="1900" i="1" smtClean="0">
                <a:latin typeface="Arial" panose="020B0604020202020204" pitchFamily="34" charset="0"/>
              </a:rPr>
              <a:t>increases the hydrogen concentration of a solution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900" smtClean="0">
                <a:latin typeface="Arial" panose="020B0604020202020204" pitchFamily="34" charset="0"/>
              </a:rPr>
              <a:t>Base:  </a:t>
            </a:r>
            <a:r>
              <a:rPr lang="en-US" altLang="en-US" sz="1900" i="1" smtClean="0">
                <a:latin typeface="Arial" panose="020B0604020202020204" pitchFamily="34" charset="0"/>
              </a:rPr>
              <a:t>reduces the hydrogen ion concentration of a solution</a:t>
            </a:r>
            <a:endParaRPr lang="en-US" altLang="en-US" sz="19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900" smtClean="0">
                <a:latin typeface="Arial" panose="020B0604020202020204" pitchFamily="34" charset="0"/>
              </a:rPr>
              <a:t>pH:  “power of hydrogen”</a:t>
            </a:r>
          </a:p>
          <a:p>
            <a:pPr eaLnBrk="1" hangingPunct="1"/>
            <a:r>
              <a:rPr lang="en-US" altLang="en-US" sz="1900" smtClean="0">
                <a:latin typeface="Arial" panose="020B0604020202020204" pitchFamily="34" charset="0"/>
              </a:rPr>
              <a:t>Buffers: </a:t>
            </a:r>
            <a:r>
              <a:rPr lang="en-US" altLang="en-US" sz="1900" i="1" smtClean="0">
                <a:latin typeface="Arial" panose="020B0604020202020204" pitchFamily="34" charset="0"/>
              </a:rPr>
              <a:t>substances that minimize H+ and OH- concentrations (accepts or donates H+ ions)</a:t>
            </a:r>
            <a:endParaRPr lang="en-US" altLang="en-US" sz="1900" smtClean="0">
              <a:latin typeface="Arial" panose="020B0604020202020204" pitchFamily="34" charset="0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99100" y="1885950"/>
          <a:ext cx="22606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1885950"/>
                        <a:ext cx="226060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18668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 About the Base (No Acid)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https://www.youtube.com/watch?v=IAJsZWhj6GI</a:t>
            </a:r>
          </a:p>
        </p:txBody>
      </p:sp>
      <p:sp>
        <p:nvSpPr>
          <p:cNvPr id="25604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95525"/>
            <a:ext cx="53816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59669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533400"/>
            <a:ext cx="2859088" cy="2528888"/>
          </a:xfrm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810000"/>
            <a:ext cx="4829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547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Acids and Bases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https://www.youtube.com/watch?v=GYzH_NiIAaY</a:t>
            </a:r>
          </a:p>
        </p:txBody>
      </p:sp>
      <p:sp>
        <p:nvSpPr>
          <p:cNvPr id="28676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95625"/>
            <a:ext cx="46291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93423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 Unit 3</a:t>
            </a:r>
          </a:p>
          <a:p>
            <a:r>
              <a:rPr lang="en-US" dirty="0" smtClean="0"/>
              <a:t>Introduction to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7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2 Unit 3</a:t>
            </a:r>
          </a:p>
          <a:p>
            <a:r>
              <a:rPr lang="en-US" dirty="0" smtClean="0"/>
              <a:t>Organic chemistry and polymerization reactions</a:t>
            </a:r>
          </a:p>
          <a:p>
            <a:r>
              <a:rPr lang="en-US" dirty="0" smtClean="0"/>
              <a:t>H/W, bring in liquid for pH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Molecular Shape of you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266950" cy="4351338"/>
          </a:xfrm>
        </p:spPr>
        <p:txBody>
          <a:bodyPr/>
          <a:lstStyle/>
          <a:p>
            <a:r>
              <a:rPr lang="en-US" altLang="en-US" smtClean="0"/>
              <a:t>https://www.youtube.com/watch?v=f8FAJXPBdOg&amp;t=217s</a:t>
            </a:r>
          </a:p>
        </p:txBody>
      </p:sp>
      <p:pic>
        <p:nvPicPr>
          <p:cNvPr id="41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393950"/>
            <a:ext cx="3886200" cy="3214688"/>
          </a:xfrm>
        </p:spPr>
      </p:pic>
    </p:spTree>
    <p:extLst>
      <p:ext uri="{BB962C8B-B14F-4D97-AF65-F5344CB8AC3E}">
        <p14:creationId xmlns:p14="http://schemas.microsoft.com/office/powerpoint/2010/main" val="398262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Organic Macromolecules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Carbohydrates</a:t>
            </a:r>
          </a:p>
          <a:p>
            <a:pPr eaLnBrk="1" hangingPunct="1"/>
            <a:r>
              <a:rPr lang="en-US" altLang="en-US" sz="2400" smtClean="0"/>
              <a:t>Proteins</a:t>
            </a:r>
          </a:p>
          <a:p>
            <a:pPr eaLnBrk="1" hangingPunct="1"/>
            <a:r>
              <a:rPr lang="en-US" altLang="en-US" sz="2400" smtClean="0"/>
              <a:t>Lipids</a:t>
            </a:r>
          </a:p>
          <a:p>
            <a:pPr eaLnBrk="1" hangingPunct="1"/>
            <a:r>
              <a:rPr lang="en-US" altLang="en-US" sz="2400" smtClean="0"/>
              <a:t>Nucleic Acids	</a:t>
            </a:r>
          </a:p>
          <a:p>
            <a:pPr eaLnBrk="1" hangingPunct="1"/>
            <a:endParaRPr lang="en-US" altLang="en-US" sz="2400" i="1" smtClean="0"/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44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8494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Organic chemistry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24200"/>
            <a:ext cx="7543800" cy="2840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thought: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Vitalism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(life force outside physical &amp; chemical laws)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Berzelius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Mechanism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(all natural phenomena are governed by physical &amp; chemical laws)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Miller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3" charset="2"/>
              <a:buChar char="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tetravalence			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3" charset="2"/>
              <a:buChar char="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Tetrahedron shape determines function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286000" y="1676400"/>
          <a:ext cx="38084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0"/>
                        <a:ext cx="3808413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26960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Hydrocarbons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9438"/>
            <a:ext cx="3813175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Only carbon &amp; hydrogen </a:t>
            </a:r>
            <a:r>
              <a:rPr lang="en-US" altLang="en-US" sz="1400" smtClean="0"/>
              <a:t>(petroleum; lipid ‘tails’)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Covalent bonding; nonpolar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High energy storage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Isomers </a:t>
            </a:r>
            <a:r>
              <a:rPr lang="en-US" altLang="en-US" sz="1400" smtClean="0"/>
              <a:t>(same molecular formula, but different structure &amp; properties)</a:t>
            </a:r>
            <a:endParaRPr lang="en-US" altLang="en-US" sz="27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structural~</a:t>
            </a:r>
            <a:r>
              <a:rPr lang="en-US" altLang="en-US" sz="1400" smtClean="0"/>
              <a:t>differing covalent bonding arrangement</a:t>
            </a:r>
            <a:r>
              <a:rPr lang="en-US" altLang="en-US" sz="2700" smtClean="0"/>
              <a:t>	   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geometric~</a:t>
            </a:r>
            <a:r>
              <a:rPr lang="en-US" altLang="en-US" sz="1400" smtClean="0"/>
              <a:t>differing spatial arrangement</a:t>
            </a:r>
            <a:r>
              <a:rPr lang="en-US" altLang="en-US" sz="2700" smtClean="0"/>
              <a:t>      	         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700" smtClean="0"/>
              <a:t>enantiomers~</a:t>
            </a:r>
            <a:r>
              <a:rPr lang="en-US" altLang="en-US" sz="1400" smtClean="0"/>
              <a:t>mirror images pharmacological industry (thalidomide)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62563" y="1849438"/>
          <a:ext cx="25796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1849438"/>
                        <a:ext cx="25796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982401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Functional Groups, II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743200"/>
            <a:ext cx="4346575" cy="2341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Carboxyl Group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O double bonded to C to hydroxyl; carboxylic acids; covalent bond between O and H;                         polar; dissociation, H ion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Amino </a:t>
            </a:r>
            <a:r>
              <a:rPr lang="en-US" altLang="en-U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2 H atoms;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amines, acts as a base (+1)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2590800"/>
            <a:ext cx="3813175" cy="2743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Sulfhydryl Group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sulfur bonded to H  thiols									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Phosphate Group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phosphate ion; covalently attached by 1 of  its O to the C skeleton; </a:t>
            </a:r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5084763"/>
            <a:ext cx="17065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363663"/>
            <a:ext cx="17367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665163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737100"/>
            <a:ext cx="1666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066800"/>
            <a:ext cx="4887913" cy="4846638"/>
          </a:xfrm>
        </p:spPr>
      </p:pic>
    </p:spTree>
    <p:extLst>
      <p:ext uri="{BB962C8B-B14F-4D97-AF65-F5344CB8AC3E}">
        <p14:creationId xmlns:p14="http://schemas.microsoft.com/office/powerpoint/2010/main" val="16665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Polymers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9438"/>
            <a:ext cx="3813175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Covalent monomers</a:t>
            </a:r>
          </a:p>
          <a:p>
            <a:pPr eaLnBrk="1" hangingPunct="1"/>
            <a:r>
              <a:rPr lang="en-US" altLang="en-US" sz="2400" smtClean="0"/>
              <a:t>Condensation reaction (dehydration reaction):	</a:t>
            </a:r>
            <a:r>
              <a:rPr lang="en-US" altLang="en-US" smtClean="0"/>
              <a:t>One monomer provides a hydroxyl group while the other provides a hydrogen to form a water molecule</a:t>
            </a:r>
          </a:p>
          <a:p>
            <a:pPr eaLnBrk="1" hangingPunct="1"/>
            <a:r>
              <a:rPr lang="en-US" altLang="en-US" sz="2400" smtClean="0"/>
              <a:t>Hydrolysis:			</a:t>
            </a:r>
            <a:r>
              <a:rPr lang="en-US" altLang="en-US" smtClean="0"/>
              <a:t>bonds between monomers are broken by adding water (digestion)</a:t>
            </a:r>
            <a:endParaRPr lang="en-US" altLang="en-US" sz="2400" smtClean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605463" y="1676400"/>
          <a:ext cx="25796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1676400"/>
                        <a:ext cx="25796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55802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 modeling</a:t>
            </a:r>
          </a:p>
          <a:p>
            <a:r>
              <a:rPr lang="en-US" dirty="0" smtClean="0"/>
              <a:t>Carbohydrate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8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2895600" cy="41148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rgbClr val="FF0000"/>
                </a:solidFill>
                <a:latin typeface="Trebuchet MS" panose="020B0603020202020204" pitchFamily="34" charset="0"/>
              </a:rPr>
              <a:t>Carbon free sugar – really?</a:t>
            </a: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6308" y="1125692"/>
            <a:ext cx="5883981" cy="4394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82216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Periodic Table Song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3155950" cy="4171950"/>
          </a:xfrm>
        </p:spPr>
        <p:txBody>
          <a:bodyPr/>
          <a:lstStyle/>
          <a:p>
            <a:r>
              <a:rPr lang="en-US" altLang="en-US" smtClean="0"/>
              <a:t>https://www.youtube.com/watch?v=VgVQKCcfwnU&amp;list=PLM753k_ttL_fdRnhqH6eqmakR-Z_r8K6W</a:t>
            </a:r>
          </a:p>
        </p:txBody>
      </p:sp>
      <p:sp>
        <p:nvSpPr>
          <p:cNvPr id="5124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3688"/>
            <a:ext cx="4476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4160"/>
      </p:ext>
    </p:extLst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QOD	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4114800" cy="4114800"/>
          </a:xfrm>
        </p:spPr>
        <p:txBody>
          <a:bodyPr/>
          <a:lstStyle/>
          <a:p>
            <a:r>
              <a:rPr lang="en-US" altLang="en-US" sz="3600" smtClean="0"/>
              <a:t>How do the structural differences between cellulose and starch allow them to carry out their very different functions?</a:t>
            </a: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11600"/>
            <a:ext cx="33496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871538"/>
            <a:ext cx="2743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933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2" descr="http://www.transtutors.com/Uploadfile/CMS_Images/22775_Glucose-Galactose-Fruct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9500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io1151.nicerweb.com/Locked/media/ch05/05_polysaccharid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667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6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2" descr="http://bioserv.fiu.edu/~walterm/GenBio2004/new_intro_lect/glucosech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66800"/>
            <a:ext cx="856456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8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Carbohydrates, 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9438"/>
            <a:ext cx="3352800" cy="41148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Monosaccharides</a:t>
            </a:r>
            <a:r>
              <a:rPr lang="en-US" altLang="en-US" sz="2800" smtClean="0"/>
              <a:t>     </a:t>
            </a:r>
            <a:r>
              <a:rPr lang="en-US" altLang="en-US" smtClean="0"/>
              <a:t>CH</a:t>
            </a:r>
            <a:r>
              <a:rPr lang="en-US" altLang="en-US" sz="1600" smtClean="0"/>
              <a:t>2</a:t>
            </a:r>
            <a:r>
              <a:rPr lang="en-US" altLang="en-US" smtClean="0"/>
              <a:t>O formula;	          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mtClean="0"/>
              <a:t>multiple hydroxyl </a:t>
            </a:r>
            <a:r>
              <a:rPr lang="en-US" altLang="en-US" sz="1400" smtClean="0"/>
              <a:t>(-OH)</a:t>
            </a:r>
            <a:r>
              <a:rPr lang="en-US" altLang="en-US" smtClean="0"/>
              <a:t> 	groups and 1 carbonyl 	</a:t>
            </a:r>
            <a:r>
              <a:rPr lang="en-US" altLang="en-US" sz="1400" smtClean="0"/>
              <a:t>(C=O)</a:t>
            </a:r>
            <a:r>
              <a:rPr lang="en-US" altLang="en-US" smtClean="0"/>
              <a:t> group:	 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mtClean="0"/>
              <a:t>aldehyde (aldoses) sugar	   ketone sugar                 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mtClean="0"/>
              <a:t>cellular respiration;	            raw material for amino acids 	and fatty acids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038600" y="2114550"/>
          <a:ext cx="48006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14550"/>
                        <a:ext cx="48006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3853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Carbohydrates,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495800"/>
            <a:ext cx="7162800" cy="14684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Disaccharide - </a:t>
            </a:r>
            <a:r>
              <a:rPr lang="en-US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glycosidic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linkage (covalent bond) between 2 monosaccharides;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covalent bond by dehydration 	reaction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Sucrose (table sugar)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most common disaccharide</a:t>
            </a: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838200" y="990600"/>
          <a:ext cx="5770563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5770563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47140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2" descr="http://www.aps.uoguelph.ca/~swatland/HTML10234/LEC12/PS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29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Carbohydrates, </a:t>
            </a:r>
            <a:r>
              <a:rPr lang="en-US" altLang="en-US" sz="3600" u="sng" smtClean="0"/>
              <a:t>Polysaccharides</a:t>
            </a:r>
            <a:endParaRPr lang="en-US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5888" y="1524000"/>
            <a:ext cx="4419600" cy="2743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Storage:  </a:t>
            </a:r>
          </a:p>
          <a:p>
            <a:pPr eaLnBrk="1" hangingPunct="1">
              <a:defRPr/>
            </a:pPr>
            <a:r>
              <a:rPr lang="en-US" altLang="en-US" sz="2000" dirty="0" smtClean="0"/>
              <a:t>Starch: Plants</a:t>
            </a:r>
          </a:p>
          <a:p>
            <a:pPr eaLnBrk="1" hangingPunct="1">
              <a:defRPr/>
            </a:pPr>
            <a:r>
              <a:rPr lang="en-US" altLang="en-US" sz="2000" dirty="0" smtClean="0"/>
              <a:t>Glycogen: Animals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5025" y="1524000"/>
            <a:ext cx="4346575" cy="2590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Structural:                            </a:t>
            </a: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 smtClean="0"/>
              <a:t>Cellulose: Cell walls of plants 	</a:t>
            </a:r>
          </a:p>
          <a:p>
            <a:pPr eaLnBrk="1" hangingPunct="1">
              <a:defRPr/>
            </a:pPr>
            <a:r>
              <a:rPr lang="en-US" altLang="en-US" sz="2000" dirty="0" smtClean="0"/>
              <a:t>Chitin: exoskeletons, cell walls of fungi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82938"/>
            <a:ext cx="2463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3429000"/>
            <a:ext cx="13747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89560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4114800"/>
            <a:ext cx="2867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Polysaccharides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4671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0480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8178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20" name="Media Placeholder 3"/>
          <p:cNvSpPr>
            <a:spLocks noGrp="1" noTextEdit="1"/>
          </p:cNvSpPr>
          <p:nvPr>
            <p:ph type="media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481054726"/>
      </p:ext>
    </p:extLst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Chemical Context of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Matter </a:t>
            </a:r>
            <a:r>
              <a:rPr lang="en-US" i="1">
                <a:latin typeface="Arial" charset="0"/>
              </a:rPr>
              <a:t>(space &amp; mass)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Element; compound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The atom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Atomic number </a:t>
            </a:r>
            <a:r>
              <a:rPr lang="en-US" i="1">
                <a:latin typeface="Arial" charset="0"/>
              </a:rPr>
              <a:t>(# of protons);</a:t>
            </a:r>
            <a:r>
              <a:rPr lang="en-US" sz="2400">
                <a:latin typeface="Arial" charset="0"/>
              </a:rPr>
              <a:t> mass number </a:t>
            </a:r>
            <a:r>
              <a:rPr lang="en-US" i="1">
                <a:latin typeface="Arial" charset="0"/>
              </a:rPr>
              <a:t>(protons + neutrons)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Isotopes </a:t>
            </a:r>
            <a:r>
              <a:rPr lang="en-US" i="1">
                <a:latin typeface="Arial" charset="0"/>
              </a:rPr>
              <a:t>(different # of neutrons);</a:t>
            </a:r>
            <a:r>
              <a:rPr lang="en-US" sz="2400">
                <a:latin typeface="Arial" charset="0"/>
              </a:rPr>
              <a:t> radioactive isotopes </a:t>
            </a:r>
            <a:r>
              <a:rPr lang="en-US" i="1">
                <a:latin typeface="Arial" charset="0"/>
              </a:rPr>
              <a:t>(nuclear decay)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latin typeface="Arial" charset="0"/>
              </a:rPr>
              <a:t>Energy </a:t>
            </a:r>
            <a:r>
              <a:rPr lang="en-US" i="1">
                <a:latin typeface="Arial" charset="0"/>
              </a:rPr>
              <a:t>(ability to do work);</a:t>
            </a:r>
            <a:r>
              <a:rPr lang="en-US" sz="2400">
                <a:latin typeface="Arial" charset="0"/>
              </a:rPr>
              <a:t> energy levels </a:t>
            </a:r>
            <a:r>
              <a:rPr lang="en-US" i="1">
                <a:latin typeface="Arial" charset="0"/>
              </a:rPr>
              <a:t>(electron states of potential energy)</a:t>
            </a:r>
          </a:p>
        </p:txBody>
      </p:sp>
      <p:graphicFrame>
        <p:nvGraphicFramePr>
          <p:cNvPr id="3076" name="Object 7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362575" y="2043113"/>
          <a:ext cx="25336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043113"/>
                        <a:ext cx="253365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8074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3 Day 4</a:t>
            </a:r>
          </a:p>
          <a:p>
            <a:r>
              <a:rPr lang="en-US" dirty="0" smtClean="0"/>
              <a:t>Lipid Modeling</a:t>
            </a:r>
          </a:p>
          <a:p>
            <a:r>
              <a:rPr lang="en-US" dirty="0" smtClean="0"/>
              <a:t>Lipid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7200"/>
            <a:ext cx="61468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Lipids, II</a:t>
            </a:r>
          </a:p>
        </p:txBody>
      </p:sp>
      <p:pic>
        <p:nvPicPr>
          <p:cNvPr id="37891" name="Picture 70660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486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78443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Lipids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867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Glycerol backbone and fatty acid tails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Hydrophobic; H bonds in water exclude fats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Twice as many calories as carbs or proteins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Ester linkage:  3 fatty acids to 1 glycerol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(dehydration synthesis)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err="1" smtClean="0"/>
              <a:t>Triacyglycerol</a:t>
            </a:r>
            <a:r>
              <a:rPr lang="en-US" altLang="en-US" sz="2400" dirty="0" smtClean="0"/>
              <a:t> (triglyceride)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dirty="0" smtClean="0"/>
              <a:t>		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86400" y="26988"/>
          <a:ext cx="338137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988"/>
                        <a:ext cx="338137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 descr="05-11-SaturatedUnsatFats-L.jpg                                 00000013Macintosh HD                   B61F25DE: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833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4702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25876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Trans fats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3482975"/>
            <a:ext cx="28956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Partially hydrogenated oils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Margarine vs butter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Asap science:</a:t>
            </a:r>
          </a:p>
          <a:p>
            <a:pPr eaLnBrk="1" hangingPunct="1"/>
            <a:r>
              <a:rPr lang="en-US" altLang="en-US" smtClean="0">
                <a:latin typeface="Trebuchet MS" panose="020B0603020202020204" pitchFamily="34" charset="0"/>
              </a:rPr>
              <a:t>http://www.youtube.com/watch?v=KG_ybdk1VaE</a:t>
            </a:r>
          </a:p>
        </p:txBody>
      </p:sp>
      <p:sp>
        <p:nvSpPr>
          <p:cNvPr id="41988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21075"/>
            <a:ext cx="21272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"/>
          <p:cNvSpPr>
            <a:spLocks noChangeArrowheads="1"/>
          </p:cNvSpPr>
          <p:nvPr/>
        </p:nvSpPr>
        <p:spPr bwMode="auto">
          <a:xfrm>
            <a:off x="385763" y="1757363"/>
            <a:ext cx="701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Saturated vs. unsaturated fats; </a:t>
            </a:r>
          </a:p>
          <a:p>
            <a:r>
              <a:rPr lang="en-US" altLang="en-US"/>
              <a:t>single vs. double bonds</a:t>
            </a:r>
          </a:p>
        </p:txBody>
      </p:sp>
    </p:spTree>
    <p:extLst>
      <p:ext uri="{BB962C8B-B14F-4D97-AF65-F5344CB8AC3E}">
        <p14:creationId xmlns:p14="http://schemas.microsoft.com/office/powerpoint/2010/main" val="348908679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Phospholipids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2 fatty acids instead of     3 (phosphate group)</a:t>
            </a:r>
          </a:p>
          <a:p>
            <a:pPr eaLnBrk="1" hangingPunct="1"/>
            <a:r>
              <a:rPr lang="en-US" altLang="en-US" sz="2800" smtClean="0"/>
              <a:t>‘Tails’ hydrophobic; ‘heads’ hydrophilic</a:t>
            </a:r>
          </a:p>
          <a:p>
            <a:pPr eaLnBrk="1" hangingPunct="1"/>
            <a:r>
              <a:rPr lang="en-US" altLang="en-US" sz="2800" i="1" smtClean="0"/>
              <a:t>Micelle</a:t>
            </a:r>
            <a:r>
              <a:rPr lang="en-US" altLang="en-US" sz="2800" smtClean="0"/>
              <a:t> (phospholipid droplet in water)</a:t>
            </a:r>
          </a:p>
          <a:p>
            <a:pPr eaLnBrk="1" hangingPunct="1"/>
            <a:r>
              <a:rPr lang="en-US" altLang="en-US" sz="2800" i="1" smtClean="0"/>
              <a:t>Bilayer</a:t>
            </a:r>
            <a:r>
              <a:rPr lang="en-US" altLang="en-US" sz="2800" smtClean="0"/>
              <a:t> (double layer);	cell membranes</a:t>
            </a:r>
          </a:p>
        </p:txBody>
      </p:sp>
      <p:graphicFrame>
        <p:nvGraphicFramePr>
          <p:cNvPr id="44036" name="Object 0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1828800"/>
          <a:ext cx="41783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4178300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60838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Steroids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962400" cy="38306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Lipids with 4 fused carbon rings</a:t>
            </a:r>
          </a:p>
          <a:p>
            <a:pPr eaLnBrk="1" hangingPunct="1"/>
            <a:r>
              <a:rPr lang="en-US" altLang="en-US" sz="2800" smtClean="0"/>
              <a:t>Ex: cholesterol:			cell membranes;		precursor for other 	  	steroids </a:t>
            </a:r>
          </a:p>
          <a:p>
            <a:pPr lvl="2" eaLnBrk="1" hangingPunct="1"/>
            <a:r>
              <a:rPr lang="en-US" altLang="en-US" smtClean="0"/>
              <a:t>(sex hormones)	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572000" y="1295400"/>
          <a:ext cx="38100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38100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6" descr="http://cdn2.hubspot.net/hub/53/file-23132012-png/blog/images/Paid-Links-Are-Like-Steroids-resized-60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038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3590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3733800" cy="415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t>Steroidogenesis</a:t>
            </a:r>
          </a:p>
        </p:txBody>
      </p:sp>
      <p:pic>
        <p:nvPicPr>
          <p:cNvPr id="48131" name="Online Image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68325"/>
            <a:ext cx="7162800" cy="6243638"/>
          </a:xfrm>
        </p:spPr>
      </p:pic>
    </p:spTree>
    <p:extLst>
      <p:ext uri="{BB962C8B-B14F-4D97-AF65-F5344CB8AC3E}">
        <p14:creationId xmlns:p14="http://schemas.microsoft.com/office/powerpoint/2010/main" val="279740479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Saturated vs Unsaturated Lipids t-chart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properties of lipids on top</a:t>
            </a:r>
          </a:p>
          <a:p>
            <a:pPr eaLnBrk="1" hangingPunct="1"/>
            <a:r>
              <a:rPr lang="en-US" altLang="en-US" smtClean="0"/>
              <a:t>Structure and function of saturated and unsaturated lipids</a:t>
            </a:r>
          </a:p>
          <a:p>
            <a:pPr eaLnBrk="1" hangingPunct="1"/>
            <a:r>
              <a:rPr lang="en-US" altLang="en-US" smtClean="0"/>
              <a:t> </a:t>
            </a:r>
          </a:p>
        </p:txBody>
      </p:sp>
      <p:pic>
        <p:nvPicPr>
          <p:cNvPr id="50180" name="Picture 3" descr="C:\Users\feldbush.angela\AppData\Local\Microsoft\Windows\Temporary Internet Files\Content.IE5\D16AVUPO\MC90033998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419600"/>
            <a:ext cx="12176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C:\Users\feldbush.angela\AppData\Local\Microsoft\Windows\Temporary Internet Files\Content.IE5\ENSVYKEJ\MC90018719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914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://www.fcps.edu/fairfaxnetwork/graphic_organizers/images/t_char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438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0574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19400" y="3200400"/>
            <a:ext cx="2743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14800" y="3505200"/>
            <a:ext cx="3048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4053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Lipid Joke	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0413" y="1752600"/>
            <a:ext cx="3810000" cy="1828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smtClean="0"/>
              <a:t>Q: Why did the parrot wear a raincoat</a:t>
            </a:r>
          </a:p>
        </p:txBody>
      </p:sp>
      <p:pic>
        <p:nvPicPr>
          <p:cNvPr id="52228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2381250" cy="2762250"/>
          </a:xfr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733800" y="4038600"/>
            <a:ext cx="480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4000"/>
              <a:t>A: He wanted to be polyunsaturated</a:t>
            </a:r>
          </a:p>
        </p:txBody>
      </p:sp>
    </p:spTree>
    <p:extLst>
      <p:ext uri="{BB962C8B-B14F-4D97-AF65-F5344CB8AC3E}">
        <p14:creationId xmlns:p14="http://schemas.microsoft.com/office/powerpoint/2010/main" val="401039403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Chemical Bonding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191000" cy="42100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Covalent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Double covalent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Nonpolar covalent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Polar covalent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Ionic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Hydrogen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van der Waals</a:t>
            </a:r>
          </a:p>
        </p:txBody>
      </p:sp>
      <p:pic>
        <p:nvPicPr>
          <p:cNvPr id="5124" name="Picture 4" descr="&#10;h-bond.jpg                                                     00000013Macintosh HD                   B61F25D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41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343400" y="2286000"/>
            <a:ext cx="4419600" cy="3429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3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32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3252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048860491"/>
      </p:ext>
    </p:extLst>
  </p:cSld>
  <p:clrMapOvr>
    <a:masterClrMapping/>
  </p:clrMapOvr>
  <p:transition>
    <p:blind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3276600"/>
            <a:ext cx="27432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3276600"/>
            <a:ext cx="15240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DNA</a:t>
            </a:r>
          </a:p>
        </p:txBody>
      </p:sp>
      <p:sp>
        <p:nvSpPr>
          <p:cNvPr id="54277" name="ClipArt Placeholder 3"/>
          <p:cNvSpPr>
            <a:spLocks noGrp="1" noTextEdit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</p:sp>
      <p:sp>
        <p:nvSpPr>
          <p:cNvPr id="5" name="Rectangle 4"/>
          <p:cNvSpPr/>
          <p:nvPr/>
        </p:nvSpPr>
        <p:spPr>
          <a:xfrm>
            <a:off x="1752600" y="685800"/>
            <a:ext cx="5791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276600"/>
            <a:ext cx="27432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800600" y="32766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RNA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752600" y="6858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0343119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Nucleic Acids, 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49438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Deoxyribonucleic acid (DNA)</a:t>
            </a:r>
          </a:p>
          <a:p>
            <a:pPr eaLnBrk="1" hangingPunct="1"/>
            <a:r>
              <a:rPr lang="en-US" altLang="en-US" smtClean="0"/>
              <a:t>Ribonucleic acid (RNA)</a:t>
            </a:r>
          </a:p>
          <a:p>
            <a:pPr eaLnBrk="1" hangingPunct="1"/>
            <a:r>
              <a:rPr lang="en-US" altLang="en-US" smtClean="0"/>
              <a:t>DNA-&gt;RNA-&gt;protein</a:t>
            </a:r>
          </a:p>
          <a:p>
            <a:pPr eaLnBrk="1" hangingPunct="1"/>
            <a:r>
              <a:rPr lang="en-US" altLang="en-US" smtClean="0"/>
              <a:t>Polymers of nucleotides (polynucleotide):</a:t>
            </a:r>
            <a:r>
              <a:rPr lang="en-US" altLang="en-US" sz="2400" smtClean="0"/>
              <a:t>			</a:t>
            </a:r>
            <a:r>
              <a:rPr lang="en-US" altLang="en-US" smtClean="0"/>
              <a:t>nitrogenous base			pentose sugar			phosphate group</a:t>
            </a:r>
          </a:p>
          <a:p>
            <a:pPr eaLnBrk="1" hangingPunct="1"/>
            <a:r>
              <a:rPr lang="en-US" altLang="en-US" smtClean="0"/>
              <a:t>Nitrogenous bases:	</a:t>
            </a:r>
            <a:r>
              <a:rPr lang="en-US" altLang="en-US" sz="2400" smtClean="0"/>
              <a:t>		</a:t>
            </a:r>
            <a:r>
              <a:rPr lang="en-US" altLang="en-US" u="sng" smtClean="0"/>
              <a:t>pyrimidines~</a:t>
            </a:r>
            <a:r>
              <a:rPr lang="en-US" altLang="en-US" smtClean="0"/>
              <a:t>cytosine, thymine, uracil	</a:t>
            </a:r>
            <a:r>
              <a:rPr lang="en-US" altLang="en-US" u="sng" smtClean="0"/>
              <a:t>purines~</a:t>
            </a:r>
            <a:r>
              <a:rPr lang="en-US" altLang="en-US" smtClean="0"/>
              <a:t>adenine, guanine</a:t>
            </a:r>
          </a:p>
        </p:txBody>
      </p:sp>
      <p:graphicFrame>
        <p:nvGraphicFramePr>
          <p:cNvPr id="56324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56275" y="1828800"/>
          <a:ext cx="28892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1828800"/>
                        <a:ext cx="288925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25985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Nucleic Acids, II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49438"/>
            <a:ext cx="3200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Pentoses:		</a:t>
            </a:r>
          </a:p>
          <a:p>
            <a:pPr lvl="1" eaLnBrk="1" hangingPunct="1"/>
            <a:r>
              <a:rPr lang="en-US" altLang="en-US" sz="2000" smtClean="0"/>
              <a:t>ribose (RNA)	</a:t>
            </a:r>
          </a:p>
          <a:p>
            <a:pPr lvl="1" eaLnBrk="1" hangingPunct="1"/>
            <a:r>
              <a:rPr lang="en-US" altLang="en-US" sz="2000" smtClean="0"/>
              <a:t>deoxyribose (DNA)</a:t>
            </a:r>
          </a:p>
          <a:p>
            <a:pPr lvl="1" eaLnBrk="1" hangingPunct="1"/>
            <a:r>
              <a:rPr lang="en-US" altLang="en-US" sz="2000" smtClean="0"/>
              <a:t>nucleoside (base + sugar)</a:t>
            </a:r>
          </a:p>
          <a:p>
            <a:pPr eaLnBrk="1" hangingPunct="1"/>
            <a:r>
              <a:rPr lang="en-US" altLang="en-US" sz="2800" smtClean="0"/>
              <a:t>Polynucleotide:</a:t>
            </a:r>
          </a:p>
          <a:p>
            <a:pPr lvl="1" eaLnBrk="1" hangingPunct="1"/>
            <a:r>
              <a:rPr lang="en-US" altLang="en-US" sz="2000" smtClean="0"/>
              <a:t>phosphodiester  linkages (covalent); 	phosphate + sugar</a:t>
            </a:r>
          </a:p>
        </p:txBody>
      </p:sp>
      <p:graphicFrame>
        <p:nvGraphicFramePr>
          <p:cNvPr id="58372" name="Object 1028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3276600" y="1447800"/>
          <a:ext cx="5408613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5408613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4160838" y="5570538"/>
            <a:ext cx="228600" cy="144462"/>
          </a:xfrm>
          <a:custGeom>
            <a:avLst/>
            <a:gdLst/>
            <a:ahLst/>
            <a:cxnLst/>
            <a:rect l="0" t="0" r="0" b="0"/>
            <a:pathLst>
              <a:path w="228601" h="144782">
                <a:moveTo>
                  <a:pt x="220980" y="144781"/>
                </a:moveTo>
                <a:lnTo>
                  <a:pt x="220980" y="144781"/>
                </a:lnTo>
                <a:lnTo>
                  <a:pt x="220980" y="137161"/>
                </a:lnTo>
                <a:lnTo>
                  <a:pt x="220980" y="137161"/>
                </a:lnTo>
                <a:lnTo>
                  <a:pt x="220980" y="129541"/>
                </a:lnTo>
                <a:lnTo>
                  <a:pt x="220980" y="121920"/>
                </a:lnTo>
                <a:lnTo>
                  <a:pt x="228600" y="114300"/>
                </a:lnTo>
                <a:lnTo>
                  <a:pt x="228600" y="106681"/>
                </a:lnTo>
                <a:lnTo>
                  <a:pt x="228600" y="99061"/>
                </a:lnTo>
                <a:lnTo>
                  <a:pt x="228600" y="91441"/>
                </a:lnTo>
                <a:lnTo>
                  <a:pt x="228600" y="83820"/>
                </a:lnTo>
                <a:lnTo>
                  <a:pt x="220980" y="76200"/>
                </a:lnTo>
                <a:lnTo>
                  <a:pt x="220980" y="60961"/>
                </a:lnTo>
                <a:lnTo>
                  <a:pt x="220980" y="53341"/>
                </a:lnTo>
                <a:lnTo>
                  <a:pt x="213360" y="45720"/>
                </a:lnTo>
                <a:lnTo>
                  <a:pt x="205740" y="38100"/>
                </a:lnTo>
                <a:lnTo>
                  <a:pt x="205740" y="30481"/>
                </a:lnTo>
                <a:lnTo>
                  <a:pt x="198120" y="22861"/>
                </a:lnTo>
                <a:lnTo>
                  <a:pt x="190500" y="22861"/>
                </a:lnTo>
                <a:lnTo>
                  <a:pt x="190500" y="15241"/>
                </a:lnTo>
                <a:lnTo>
                  <a:pt x="175260" y="15241"/>
                </a:lnTo>
                <a:lnTo>
                  <a:pt x="167640" y="7620"/>
                </a:lnTo>
                <a:lnTo>
                  <a:pt x="160020" y="7620"/>
                </a:lnTo>
                <a:lnTo>
                  <a:pt x="152400" y="0"/>
                </a:lnTo>
                <a:lnTo>
                  <a:pt x="144780" y="0"/>
                </a:lnTo>
                <a:lnTo>
                  <a:pt x="137160" y="0"/>
                </a:lnTo>
                <a:lnTo>
                  <a:pt x="129540" y="0"/>
                </a:lnTo>
                <a:lnTo>
                  <a:pt x="114300" y="0"/>
                </a:lnTo>
                <a:lnTo>
                  <a:pt x="99060" y="0"/>
                </a:lnTo>
                <a:lnTo>
                  <a:pt x="91440" y="0"/>
                </a:lnTo>
                <a:lnTo>
                  <a:pt x="76200" y="0"/>
                </a:lnTo>
                <a:lnTo>
                  <a:pt x="68580" y="0"/>
                </a:lnTo>
                <a:lnTo>
                  <a:pt x="53340" y="0"/>
                </a:lnTo>
                <a:lnTo>
                  <a:pt x="45720" y="7620"/>
                </a:lnTo>
                <a:lnTo>
                  <a:pt x="38100" y="7620"/>
                </a:lnTo>
                <a:lnTo>
                  <a:pt x="30480" y="15241"/>
                </a:lnTo>
                <a:lnTo>
                  <a:pt x="22860" y="15241"/>
                </a:lnTo>
                <a:lnTo>
                  <a:pt x="15240" y="15241"/>
                </a:lnTo>
                <a:lnTo>
                  <a:pt x="7620" y="22861"/>
                </a:lnTo>
                <a:lnTo>
                  <a:pt x="7620" y="22861"/>
                </a:lnTo>
                <a:lnTo>
                  <a:pt x="0" y="30481"/>
                </a:lnTo>
                <a:lnTo>
                  <a:pt x="0" y="304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14800" y="5592763"/>
            <a:ext cx="365125" cy="252412"/>
          </a:xfrm>
          <a:custGeom>
            <a:avLst/>
            <a:gdLst/>
            <a:ahLst/>
            <a:cxnLst/>
            <a:rect l="0" t="0" r="0" b="0"/>
            <a:pathLst>
              <a:path w="365761" h="251460">
                <a:moveTo>
                  <a:pt x="76200" y="38100"/>
                </a:moveTo>
                <a:lnTo>
                  <a:pt x="68580" y="38100"/>
                </a:lnTo>
                <a:lnTo>
                  <a:pt x="60960" y="45720"/>
                </a:lnTo>
                <a:lnTo>
                  <a:pt x="60960" y="45720"/>
                </a:lnTo>
                <a:lnTo>
                  <a:pt x="53340" y="53339"/>
                </a:lnTo>
                <a:lnTo>
                  <a:pt x="45720" y="60959"/>
                </a:lnTo>
                <a:lnTo>
                  <a:pt x="38100" y="76200"/>
                </a:lnTo>
                <a:lnTo>
                  <a:pt x="38100" y="83820"/>
                </a:lnTo>
                <a:lnTo>
                  <a:pt x="30480" y="91439"/>
                </a:lnTo>
                <a:lnTo>
                  <a:pt x="22860" y="99059"/>
                </a:lnTo>
                <a:lnTo>
                  <a:pt x="15240" y="114300"/>
                </a:lnTo>
                <a:lnTo>
                  <a:pt x="15240" y="129539"/>
                </a:lnTo>
                <a:lnTo>
                  <a:pt x="15240" y="137159"/>
                </a:lnTo>
                <a:lnTo>
                  <a:pt x="15240" y="144780"/>
                </a:lnTo>
                <a:lnTo>
                  <a:pt x="7620" y="152400"/>
                </a:lnTo>
                <a:lnTo>
                  <a:pt x="7620" y="160020"/>
                </a:lnTo>
                <a:lnTo>
                  <a:pt x="7620" y="167639"/>
                </a:lnTo>
                <a:lnTo>
                  <a:pt x="15240" y="175259"/>
                </a:lnTo>
                <a:lnTo>
                  <a:pt x="15240" y="182880"/>
                </a:lnTo>
                <a:lnTo>
                  <a:pt x="22860" y="190500"/>
                </a:lnTo>
                <a:lnTo>
                  <a:pt x="30480" y="198120"/>
                </a:lnTo>
                <a:lnTo>
                  <a:pt x="38100" y="205739"/>
                </a:lnTo>
                <a:lnTo>
                  <a:pt x="45720" y="213359"/>
                </a:lnTo>
                <a:lnTo>
                  <a:pt x="60960" y="220980"/>
                </a:lnTo>
                <a:lnTo>
                  <a:pt x="68580" y="228600"/>
                </a:lnTo>
                <a:lnTo>
                  <a:pt x="76200" y="236220"/>
                </a:lnTo>
                <a:lnTo>
                  <a:pt x="83820" y="236220"/>
                </a:lnTo>
                <a:lnTo>
                  <a:pt x="99060" y="243839"/>
                </a:lnTo>
                <a:lnTo>
                  <a:pt x="106680" y="243839"/>
                </a:lnTo>
                <a:lnTo>
                  <a:pt x="121920" y="251459"/>
                </a:lnTo>
                <a:lnTo>
                  <a:pt x="137160" y="251459"/>
                </a:lnTo>
                <a:lnTo>
                  <a:pt x="152400" y="251459"/>
                </a:lnTo>
                <a:lnTo>
                  <a:pt x="160020" y="251459"/>
                </a:lnTo>
                <a:lnTo>
                  <a:pt x="175260" y="251459"/>
                </a:lnTo>
                <a:lnTo>
                  <a:pt x="198120" y="243839"/>
                </a:lnTo>
                <a:lnTo>
                  <a:pt x="205740" y="243839"/>
                </a:lnTo>
                <a:lnTo>
                  <a:pt x="220980" y="236220"/>
                </a:lnTo>
                <a:lnTo>
                  <a:pt x="243840" y="228600"/>
                </a:lnTo>
                <a:lnTo>
                  <a:pt x="259080" y="228600"/>
                </a:lnTo>
                <a:lnTo>
                  <a:pt x="274320" y="213359"/>
                </a:lnTo>
                <a:lnTo>
                  <a:pt x="289560" y="205739"/>
                </a:lnTo>
                <a:lnTo>
                  <a:pt x="297180" y="198120"/>
                </a:lnTo>
                <a:lnTo>
                  <a:pt x="304800" y="182880"/>
                </a:lnTo>
                <a:lnTo>
                  <a:pt x="320040" y="175259"/>
                </a:lnTo>
                <a:lnTo>
                  <a:pt x="327660" y="160020"/>
                </a:lnTo>
                <a:lnTo>
                  <a:pt x="342900" y="152400"/>
                </a:lnTo>
                <a:lnTo>
                  <a:pt x="350520" y="137159"/>
                </a:lnTo>
                <a:lnTo>
                  <a:pt x="358140" y="121920"/>
                </a:lnTo>
                <a:lnTo>
                  <a:pt x="358140" y="114300"/>
                </a:lnTo>
                <a:lnTo>
                  <a:pt x="358140" y="99059"/>
                </a:lnTo>
                <a:lnTo>
                  <a:pt x="365760" y="83820"/>
                </a:lnTo>
                <a:lnTo>
                  <a:pt x="365760" y="68580"/>
                </a:lnTo>
                <a:lnTo>
                  <a:pt x="358140" y="60959"/>
                </a:lnTo>
                <a:lnTo>
                  <a:pt x="358140" y="45720"/>
                </a:lnTo>
                <a:lnTo>
                  <a:pt x="350520" y="38100"/>
                </a:lnTo>
                <a:lnTo>
                  <a:pt x="342900" y="30480"/>
                </a:lnTo>
                <a:lnTo>
                  <a:pt x="320040" y="22859"/>
                </a:lnTo>
                <a:lnTo>
                  <a:pt x="312420" y="15239"/>
                </a:lnTo>
                <a:lnTo>
                  <a:pt x="297180" y="7620"/>
                </a:lnTo>
                <a:lnTo>
                  <a:pt x="274320" y="0"/>
                </a:lnTo>
                <a:lnTo>
                  <a:pt x="266700" y="0"/>
                </a:lnTo>
                <a:lnTo>
                  <a:pt x="251460" y="0"/>
                </a:lnTo>
                <a:lnTo>
                  <a:pt x="236220" y="0"/>
                </a:lnTo>
                <a:lnTo>
                  <a:pt x="220980" y="0"/>
                </a:lnTo>
                <a:lnTo>
                  <a:pt x="198120" y="0"/>
                </a:lnTo>
                <a:lnTo>
                  <a:pt x="182880" y="0"/>
                </a:lnTo>
                <a:lnTo>
                  <a:pt x="160020" y="0"/>
                </a:lnTo>
                <a:lnTo>
                  <a:pt x="144780" y="0"/>
                </a:lnTo>
                <a:lnTo>
                  <a:pt x="129540" y="7620"/>
                </a:lnTo>
                <a:lnTo>
                  <a:pt x="114300" y="7620"/>
                </a:lnTo>
                <a:lnTo>
                  <a:pt x="99060" y="15239"/>
                </a:lnTo>
                <a:lnTo>
                  <a:pt x="83820" y="15239"/>
                </a:lnTo>
                <a:lnTo>
                  <a:pt x="76200" y="22859"/>
                </a:lnTo>
                <a:lnTo>
                  <a:pt x="60960" y="30480"/>
                </a:lnTo>
                <a:lnTo>
                  <a:pt x="45720" y="38100"/>
                </a:lnTo>
                <a:lnTo>
                  <a:pt x="30480" y="45720"/>
                </a:lnTo>
                <a:lnTo>
                  <a:pt x="22860" y="53339"/>
                </a:lnTo>
                <a:lnTo>
                  <a:pt x="7620" y="53339"/>
                </a:lnTo>
                <a:lnTo>
                  <a:pt x="7620" y="60959"/>
                </a:lnTo>
                <a:lnTo>
                  <a:pt x="0" y="60959"/>
                </a:lnTo>
                <a:lnTo>
                  <a:pt x="0" y="609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87975" y="5486400"/>
            <a:ext cx="144463" cy="160338"/>
          </a:xfrm>
          <a:custGeom>
            <a:avLst/>
            <a:gdLst/>
            <a:ahLst/>
            <a:cxnLst/>
            <a:rect l="0" t="0" r="0" b="0"/>
            <a:pathLst>
              <a:path w="144780" h="160020">
                <a:moveTo>
                  <a:pt x="144779" y="0"/>
                </a:moveTo>
                <a:lnTo>
                  <a:pt x="137160" y="0"/>
                </a:lnTo>
                <a:lnTo>
                  <a:pt x="137160" y="0"/>
                </a:lnTo>
                <a:lnTo>
                  <a:pt x="129540" y="0"/>
                </a:lnTo>
                <a:lnTo>
                  <a:pt x="129540" y="0"/>
                </a:lnTo>
                <a:lnTo>
                  <a:pt x="121920" y="0"/>
                </a:lnTo>
                <a:lnTo>
                  <a:pt x="114300" y="0"/>
                </a:lnTo>
                <a:lnTo>
                  <a:pt x="106679" y="7619"/>
                </a:lnTo>
                <a:lnTo>
                  <a:pt x="99060" y="7619"/>
                </a:lnTo>
                <a:lnTo>
                  <a:pt x="91440" y="7619"/>
                </a:lnTo>
                <a:lnTo>
                  <a:pt x="91440" y="7619"/>
                </a:lnTo>
                <a:lnTo>
                  <a:pt x="83820" y="7619"/>
                </a:lnTo>
                <a:lnTo>
                  <a:pt x="76200" y="7619"/>
                </a:lnTo>
                <a:lnTo>
                  <a:pt x="68579" y="7619"/>
                </a:lnTo>
                <a:lnTo>
                  <a:pt x="60960" y="7619"/>
                </a:lnTo>
                <a:lnTo>
                  <a:pt x="53340" y="15239"/>
                </a:lnTo>
                <a:lnTo>
                  <a:pt x="53340" y="15239"/>
                </a:lnTo>
                <a:lnTo>
                  <a:pt x="53340" y="22860"/>
                </a:lnTo>
                <a:lnTo>
                  <a:pt x="45720" y="22860"/>
                </a:lnTo>
                <a:lnTo>
                  <a:pt x="45720" y="30480"/>
                </a:lnTo>
                <a:lnTo>
                  <a:pt x="38100" y="30480"/>
                </a:lnTo>
                <a:lnTo>
                  <a:pt x="38100" y="38100"/>
                </a:lnTo>
                <a:lnTo>
                  <a:pt x="30479" y="38100"/>
                </a:lnTo>
                <a:lnTo>
                  <a:pt x="30479" y="45719"/>
                </a:lnTo>
                <a:lnTo>
                  <a:pt x="22860" y="45719"/>
                </a:lnTo>
                <a:lnTo>
                  <a:pt x="22860" y="53339"/>
                </a:lnTo>
                <a:lnTo>
                  <a:pt x="22860" y="53339"/>
                </a:lnTo>
                <a:lnTo>
                  <a:pt x="15240" y="60960"/>
                </a:lnTo>
                <a:lnTo>
                  <a:pt x="7620" y="68580"/>
                </a:lnTo>
                <a:lnTo>
                  <a:pt x="15240" y="68580"/>
                </a:lnTo>
                <a:lnTo>
                  <a:pt x="7620" y="76200"/>
                </a:lnTo>
                <a:lnTo>
                  <a:pt x="7620" y="83819"/>
                </a:lnTo>
                <a:lnTo>
                  <a:pt x="7620" y="83819"/>
                </a:lnTo>
                <a:lnTo>
                  <a:pt x="0" y="91439"/>
                </a:lnTo>
                <a:lnTo>
                  <a:pt x="0" y="99060"/>
                </a:lnTo>
                <a:lnTo>
                  <a:pt x="0" y="99060"/>
                </a:lnTo>
                <a:lnTo>
                  <a:pt x="0" y="106680"/>
                </a:lnTo>
                <a:lnTo>
                  <a:pt x="0" y="114300"/>
                </a:lnTo>
                <a:lnTo>
                  <a:pt x="0" y="121919"/>
                </a:lnTo>
                <a:lnTo>
                  <a:pt x="0" y="137160"/>
                </a:lnTo>
                <a:lnTo>
                  <a:pt x="0" y="144780"/>
                </a:lnTo>
                <a:lnTo>
                  <a:pt x="7620" y="152400"/>
                </a:lnTo>
                <a:lnTo>
                  <a:pt x="7620" y="152400"/>
                </a:lnTo>
                <a:lnTo>
                  <a:pt x="7620" y="160019"/>
                </a:lnTo>
                <a:lnTo>
                  <a:pt x="7620" y="1600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40363" y="5502275"/>
            <a:ext cx="381000" cy="250825"/>
          </a:xfrm>
          <a:custGeom>
            <a:avLst/>
            <a:gdLst/>
            <a:ahLst/>
            <a:cxnLst/>
            <a:rect l="0" t="0" r="0" b="0"/>
            <a:pathLst>
              <a:path w="381001" h="251462">
                <a:moveTo>
                  <a:pt x="190500" y="251461"/>
                </a:moveTo>
                <a:lnTo>
                  <a:pt x="198120" y="243841"/>
                </a:lnTo>
                <a:lnTo>
                  <a:pt x="213360" y="243841"/>
                </a:lnTo>
                <a:lnTo>
                  <a:pt x="213360" y="243841"/>
                </a:lnTo>
                <a:lnTo>
                  <a:pt x="228600" y="243841"/>
                </a:lnTo>
                <a:lnTo>
                  <a:pt x="243839" y="236221"/>
                </a:lnTo>
                <a:lnTo>
                  <a:pt x="259080" y="236221"/>
                </a:lnTo>
                <a:lnTo>
                  <a:pt x="274320" y="220980"/>
                </a:lnTo>
                <a:lnTo>
                  <a:pt x="289560" y="220980"/>
                </a:lnTo>
                <a:lnTo>
                  <a:pt x="304800" y="213361"/>
                </a:lnTo>
                <a:lnTo>
                  <a:pt x="312420" y="205741"/>
                </a:lnTo>
                <a:lnTo>
                  <a:pt x="327660" y="190500"/>
                </a:lnTo>
                <a:lnTo>
                  <a:pt x="335280" y="182880"/>
                </a:lnTo>
                <a:lnTo>
                  <a:pt x="342900" y="175261"/>
                </a:lnTo>
                <a:lnTo>
                  <a:pt x="350520" y="160021"/>
                </a:lnTo>
                <a:lnTo>
                  <a:pt x="358139" y="152400"/>
                </a:lnTo>
                <a:lnTo>
                  <a:pt x="365760" y="137161"/>
                </a:lnTo>
                <a:lnTo>
                  <a:pt x="365760" y="129541"/>
                </a:lnTo>
                <a:lnTo>
                  <a:pt x="373380" y="121921"/>
                </a:lnTo>
                <a:lnTo>
                  <a:pt x="381000" y="106680"/>
                </a:lnTo>
                <a:lnTo>
                  <a:pt x="373380" y="99061"/>
                </a:lnTo>
                <a:lnTo>
                  <a:pt x="381000" y="91441"/>
                </a:lnTo>
                <a:lnTo>
                  <a:pt x="381000" y="83821"/>
                </a:lnTo>
                <a:lnTo>
                  <a:pt x="373380" y="76200"/>
                </a:lnTo>
                <a:lnTo>
                  <a:pt x="373380" y="68580"/>
                </a:lnTo>
                <a:lnTo>
                  <a:pt x="365760" y="60961"/>
                </a:lnTo>
                <a:lnTo>
                  <a:pt x="358139" y="53341"/>
                </a:lnTo>
                <a:lnTo>
                  <a:pt x="350520" y="45721"/>
                </a:lnTo>
                <a:lnTo>
                  <a:pt x="342900" y="38100"/>
                </a:lnTo>
                <a:lnTo>
                  <a:pt x="327660" y="38100"/>
                </a:lnTo>
                <a:lnTo>
                  <a:pt x="320039" y="30480"/>
                </a:lnTo>
                <a:lnTo>
                  <a:pt x="304800" y="22861"/>
                </a:lnTo>
                <a:lnTo>
                  <a:pt x="289560" y="22861"/>
                </a:lnTo>
                <a:lnTo>
                  <a:pt x="274320" y="15241"/>
                </a:lnTo>
                <a:lnTo>
                  <a:pt x="259080" y="15241"/>
                </a:lnTo>
                <a:lnTo>
                  <a:pt x="243839" y="7621"/>
                </a:lnTo>
                <a:lnTo>
                  <a:pt x="228600" y="7621"/>
                </a:lnTo>
                <a:lnTo>
                  <a:pt x="213360" y="0"/>
                </a:lnTo>
                <a:lnTo>
                  <a:pt x="205739" y="0"/>
                </a:lnTo>
                <a:lnTo>
                  <a:pt x="182880" y="0"/>
                </a:lnTo>
                <a:lnTo>
                  <a:pt x="167639" y="0"/>
                </a:lnTo>
                <a:lnTo>
                  <a:pt x="152400" y="0"/>
                </a:lnTo>
                <a:lnTo>
                  <a:pt x="137160" y="0"/>
                </a:lnTo>
                <a:lnTo>
                  <a:pt x="121920" y="7621"/>
                </a:lnTo>
                <a:lnTo>
                  <a:pt x="106680" y="7621"/>
                </a:lnTo>
                <a:lnTo>
                  <a:pt x="91439" y="7621"/>
                </a:lnTo>
                <a:lnTo>
                  <a:pt x="76200" y="15241"/>
                </a:lnTo>
                <a:lnTo>
                  <a:pt x="60960" y="22861"/>
                </a:lnTo>
                <a:lnTo>
                  <a:pt x="53339" y="22861"/>
                </a:lnTo>
                <a:lnTo>
                  <a:pt x="38100" y="30480"/>
                </a:lnTo>
                <a:lnTo>
                  <a:pt x="30480" y="38100"/>
                </a:lnTo>
                <a:lnTo>
                  <a:pt x="15239" y="45721"/>
                </a:lnTo>
                <a:lnTo>
                  <a:pt x="15239" y="45721"/>
                </a:lnTo>
                <a:lnTo>
                  <a:pt x="0" y="53341"/>
                </a:lnTo>
                <a:lnTo>
                  <a:pt x="0" y="5334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7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28950" y="3565525"/>
            <a:ext cx="3154363" cy="309563"/>
          </a:xfrm>
          <a:custGeom>
            <a:avLst/>
            <a:gdLst>
              <a:gd name="T0" fmla="*/ 2147483646 w 8764"/>
              <a:gd name="T1" fmla="*/ 2147483646 h 858"/>
              <a:gd name="T2" fmla="*/ 2147483646 w 8764"/>
              <a:gd name="T3" fmla="*/ 2147483646 h 858"/>
              <a:gd name="T4" fmla="*/ 2147483646 w 8764"/>
              <a:gd name="T5" fmla="*/ 2147483646 h 858"/>
              <a:gd name="T6" fmla="*/ 2147483646 w 8764"/>
              <a:gd name="T7" fmla="*/ 2147483646 h 858"/>
              <a:gd name="T8" fmla="*/ 0 w 8764"/>
              <a:gd name="T9" fmla="*/ 2147483646 h 858"/>
              <a:gd name="T10" fmla="*/ 0 w 8764"/>
              <a:gd name="T11" fmla="*/ 2147483646 h 8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764" h="858" extrusionOk="0">
                <a:moveTo>
                  <a:pt x="8763" y="0"/>
                </a:moveTo>
                <a:lnTo>
                  <a:pt x="8763" y="0"/>
                </a:lnTo>
              </a:path>
              <a:path w="8764" h="858" extrusionOk="0">
                <a:moveTo>
                  <a:pt x="476" y="857"/>
                </a:moveTo>
                <a:lnTo>
                  <a:pt x="476" y="857"/>
                </a:lnTo>
              </a:path>
              <a:path w="8764" h="858" extrusionOk="0">
                <a:moveTo>
                  <a:pt x="0" y="635"/>
                </a:moveTo>
                <a:lnTo>
                  <a:pt x="0" y="635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057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Directionality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2743200" cy="4114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5</a:t>
            </a:r>
            <a:r>
              <a:rPr lang="ja-JP" altLang="en-US" sz="3000" smtClean="0">
                <a:ea typeface="Meiryo" panose="020B0604030504040204" pitchFamily="34" charset="-128"/>
              </a:rPr>
              <a:t>’</a:t>
            </a:r>
            <a:r>
              <a:rPr lang="en-US" altLang="ja-JP" sz="3000" smtClean="0">
                <a:ea typeface="Meiryo" panose="020B0604030504040204" pitchFamily="34" charset="-128"/>
              </a:rPr>
              <a:t> and 3</a:t>
            </a:r>
            <a:r>
              <a:rPr lang="ja-JP" altLang="en-US" sz="3000" smtClean="0">
                <a:ea typeface="Meiryo" panose="020B0604030504040204" pitchFamily="34" charset="-128"/>
              </a:rPr>
              <a:t>’</a:t>
            </a:r>
            <a:r>
              <a:rPr lang="en-US" altLang="ja-JP" sz="3000" smtClean="0">
                <a:ea typeface="Meiryo" panose="020B0604030504040204" pitchFamily="34" charset="-128"/>
              </a:rPr>
              <a:t> carbons on the sugar of DNA gives it directionality</a:t>
            </a:r>
          </a:p>
          <a:p>
            <a:pPr eaLnBrk="1" hangingPunct="1"/>
            <a:r>
              <a:rPr lang="en-US" altLang="en-US" sz="3000" smtClean="0"/>
              <a:t>Processes happen in specific directions. </a:t>
            </a:r>
          </a:p>
        </p:txBody>
      </p:sp>
      <p:sp>
        <p:nvSpPr>
          <p:cNvPr id="60420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60421" name="Picture 2" descr="http://faculty.washington.edu/trawets/vc/theory/dna/DNA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49530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59122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Nucleic Acids, III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49438"/>
            <a:ext cx="43434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Inheritance based on DNA replication	</a:t>
            </a:r>
          </a:p>
          <a:p>
            <a:pPr eaLnBrk="1" hangingPunct="1"/>
            <a:r>
              <a:rPr lang="en-US" altLang="en-US" sz="2400" smtClean="0"/>
              <a:t>Double helix (Watson &amp; Crick - 1953)	</a:t>
            </a:r>
            <a:r>
              <a:rPr lang="en-US" altLang="en-US" sz="2800" smtClean="0"/>
              <a:t>		    </a:t>
            </a:r>
          </a:p>
          <a:p>
            <a:pPr eaLnBrk="1" hangingPunct="1"/>
            <a:r>
              <a:rPr lang="en-US" altLang="en-US" smtClean="0"/>
              <a:t>H bonds~ between paired bases	   van der Waals~ between stacked 	bases</a:t>
            </a:r>
          </a:p>
          <a:p>
            <a:pPr eaLnBrk="1" hangingPunct="1"/>
            <a:r>
              <a:rPr lang="en-US" altLang="en-US" sz="2400" smtClean="0"/>
              <a:t>A to T; C to G pairing</a:t>
            </a:r>
          </a:p>
          <a:p>
            <a:pPr eaLnBrk="1" hangingPunct="1"/>
            <a:r>
              <a:rPr lang="en-US" altLang="en-US" sz="2400" smtClean="0"/>
              <a:t>Complementary</a:t>
            </a:r>
            <a:endParaRPr lang="en-US" altLang="en-US" sz="2800" smtClean="0"/>
          </a:p>
        </p:txBody>
      </p:sp>
      <p:pic>
        <p:nvPicPr>
          <p:cNvPr id="62468" name="Picture 7" descr="05-x3-WatsonCrick.jpg                                          00000029BIOLOGY6eCIPLchapters1-17      B847A8CB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79613"/>
            <a:ext cx="3810000" cy="3854450"/>
          </a:xfrm>
        </p:spPr>
      </p:pic>
    </p:spTree>
    <p:extLst>
      <p:ext uri="{BB962C8B-B14F-4D97-AF65-F5344CB8AC3E}">
        <p14:creationId xmlns:p14="http://schemas.microsoft.com/office/powerpoint/2010/main" val="241505900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Modeling</a:t>
            </a:r>
          </a:p>
          <a:p>
            <a:r>
              <a:rPr lang="en-US" dirty="0" smtClean="0"/>
              <a:t>Enzyme modeling</a:t>
            </a:r>
          </a:p>
          <a:p>
            <a:r>
              <a:rPr lang="en-US" dirty="0" smtClean="0"/>
              <a:t>Notes on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76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Actin Protein Filament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200400" cy="41148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smtClean="0"/>
              <a:t>QOD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smtClean="0"/>
              <a:t>Proteins have several levels of structure.  In 3-5 words, describe each level and what type of bonds stabilize this level</a:t>
            </a:r>
          </a:p>
        </p:txBody>
      </p:sp>
      <p:pic>
        <p:nvPicPr>
          <p:cNvPr id="65540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55863"/>
            <a:ext cx="3810000" cy="2901950"/>
          </a:xfrm>
        </p:spPr>
      </p:pic>
    </p:spTree>
    <p:extLst>
      <p:ext uri="{BB962C8B-B14F-4D97-AF65-F5344CB8AC3E}">
        <p14:creationId xmlns:p14="http://schemas.microsoft.com/office/powerpoint/2010/main" val="39715624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650875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accent1">
                    <a:lumMod val="75000"/>
                  </a:schemeClr>
                </a:solidFill>
              </a:rPr>
              <a:t>Proteins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800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Importance: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basic structural component of nearly everything organisms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50% dry weight of cells; most structurally sophisticated molecules known</a:t>
            </a: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Monomer:  amino acids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(there are 20) </a:t>
            </a:r>
            <a:r>
              <a:rPr lang="en-US" altLang="en-US" smtClean="0"/>
              <a:t>			 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carboxyl (-COOH)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amino </a:t>
            </a:r>
            <a:r>
              <a:rPr lang="en-US" altLang="en-US" smtClean="0"/>
              <a:t>group (NH2</a:t>
            </a:r>
            <a:r>
              <a:rPr lang="en-US" altLang="en-US" sz="2000" smtClean="0"/>
              <a:t>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 atom,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variable group (R)….</a:t>
            </a:r>
          </a:p>
        </p:txBody>
      </p:sp>
      <p:sp>
        <p:nvSpPr>
          <p:cNvPr id="66564" name="AutoShape 9" descr="http://upload.wikimedia.org/wikipedia/commons/d/de/Amino_acid_zwitterion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6565" name="Picture 11" descr="http://www.ucl.ac.uk/~sjjgsca/AminoAcid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Peptide Bond</a:t>
            </a:r>
          </a:p>
        </p:txBody>
      </p:sp>
      <p:pic>
        <p:nvPicPr>
          <p:cNvPr id="68611" name="Content Placeholder 5" descr="peptide bon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4114800" cy="3368675"/>
          </a:xfrm>
        </p:spPr>
      </p:pic>
      <p:sp>
        <p:nvSpPr>
          <p:cNvPr id="68612" name="AutoShape 2" descr="data:image/jpeg;base64,/9j/4AAQSkZJRgABAQAAAQABAAD/2wCEAAkGBhAQEBQUEBQVFRQQFRIVEBgUERQUFBUZFRIaFBgXFRQXHCcfGBkjGRUXIC8gJigrLC84Fh4yNTQsNSYvLCkBCQoKDgwOGg8PGi0kHyUqLTA0LCwtLCwsLCw0LDQsLy8tLC8tLCwpLiwsLDQsKSwsNSwsLDAvNSopLSwsLSwpLP/AABEIAMsA+AMBIgACEQEDEQH/xAAcAAEAAgMBAQEAAAAAAAAAAAAABQYDBAcBAgj/xABLEAACAQMCBQEFBAQICwkBAAABAgMABBESIQUGEzFBUQcUImFxIzJCgTNSkaEVFiRic7HB8DRTVHJ0kqOys9LhQ2OCk5SitMLTJf/EABoBAQADAQEBAAAAAAAAAAAAAAABAgMEBQb/xAAtEQACAgEDAgYCAQQDAAAAAAAAAQIDEQQSMSFBBRNRYXHwIsGhIzKB4RRSkf/aAAwDAQACEQMRAD8A7jSlKAx3FykalpGVFGMszBVGTjcnYbkVkqvc6csPxGFIeoqRdQPOCmvWFVtKaSQMayrb/qCq7N7OLyRT1LxjIY1j1LJOo+Gxa3DaVcDefpzH5pQF/huEfVoZW0MVfSwOlgASrY7HBG3zrJVGvuQrqTWfemDM07xEPMuh5PddDEK4zp93l27fa9u9SPL3K9zbXU8slwXWXqaVzIdRedpVeQMxUMiMIwEAGF+gAForB7/Fp1dRNOvp6ta6devp6M5xq1/DjvnbvVEsvZ9fIoD3SyDrJK0ZaZImxAYmzoIK/GVkAG2Rvk/FWxdcg3LzRu1wGRJxLpczfBp4m178AD6SWRkjOoHHSXHyAuVxxCGPPUkRNK6m1Oq4XVp1HJ2Gds1kjuUZiqspYBWIDAkBs6SQOwOk4PnB9KrPHuWJp3vdBj03tpBAhkywjaN5tWUHcaZww37rWfg3A547kSylMJZw2/2erDssrsSQdwFXTj+kf8wJ2acLWi3F1B71rcaudIqsXnEJ0jWS3QSSG5toypGRoeQB8nB0Agn48bd6zTcpbUdvlRhV5skXm3vw3atoGqNy/wAUla3gknGmWVCZRp0bhiPu4GNseKt1ldBhVuHtZi4KUFZHhm5SlKsYCtK64xBFNFDJIqy3OvoKe79NdTY+gNbtVnjfI6XV0ty00qvF7v0QunQnRm624I+LU2Ae2wFATx4hFv8AGpxnYMCdl1HAG5ON8Ut+IRSBSrD41DgH4W0kBslGwRsw7jbNU+z9lFrEUKOQ0ej4hHGGOkXIOSB+IXW/r0lo3sntimkyPnpmJmCxhyh4clhp1YzjSmvHbJO2KAuXvkejqa10Yzq1DTjtnV2rHdcTijUs7jARpNviYqq6iVVcs23oDUFByOqWctusrAzzdZ2VFRQ3URyqRrgIh0AEA53Y5yc1HW/stijjaNZmKyWr2rloo2cKRMFaNsZjI67ZA2OkfPIFt/hWHrCHWOqyO4XfOlCgYn0x1U2O/wAVac/NdmhGuUANI8IbQ+gOkgiZS+nSuJGCZJxnbORWjwfkiO2vHuVkJL+8/CY4wf5TLHK+qQDU4DR4XPYHFYG5IkKRx+8FY4bm4uAgiVkk6twbhBKG+8Y2dseMhWxkDAFksr+OZS0bagryRtsRho3KOpB3BDKRWxUZwLg5thNqbU1xcTTtgYA6jfCoHyRUBPkgnzUkx2OKA9pXPW5i4h/CHS0fyfrovU07hTw5piPu7jqgfHq2+75roEZJAJ7kDNXlDaUjNSPqlKVQuKUpQClKUApSlAKUr5kkCjJ8UB9UqJ4dzPbXDBYpAxKlhgN93qtFncD8cbL+XpvUtUtYITTFeN2r2vG7VBJVuYmqr3fEWgjdkfQ2ltJyBkgbbHY/SrJzXKI43c9o1Zj/AOEZ/srmvB/aK1uCemDK5Op8AtudlUn7qgeO3c9zXFOW2Z9RpqXZpXhZRbEvWfDltRIG+c/vFT3CuI1zO658600cgjCknExAA1qdviA7sO4PfuOxq4wylTVI2fkzou0v9KOVjK6HQracMKz1WuFcQ7VYYZciu2Mso+XvpdcjJSlKuc4pSlAKVpX/ABiKBkWRgDK2iPOd20M+Ngd9KMfyr74bxKO4jWSJtSSKrIRndWUMpGd8EEGpw+SNyzg2qUpUEilKoPtT5ta0EMKZxMS02CQTGpA0AjcBiTnHgY81Sc1CO5nTpdPPU2qqHLJ9uIx/wisXUTSYHJTUv6QSqBt31YJ2qfriR9qpKdPop0+2npx6O3bRjH7quXss5re7SaKTJ6DAxFiS3TcnCknc6dOMnwR6VnG9SkonZd4XZVVK3tF4f378l7pSlbnlClKUArR4zdtFCzL3AYj8lLf2VvV8ugIwe1Snh9SJJtdCmch833F6W68YjwlqQB56tqJWbZ2GkscgZyAQDvV1qt84Te6WzXSOUa2+IAklJdRCdN19GJAB7g4NVO055mmh65MpGp1Zo2VERkiM7KEPgICcvqzjydq2Vbmsrg1p085xcjqFY7iHWpH0x+RzVY5B5zHEY5Af0luwViBgOrZ0PjwTpII7ZGRgHAm+N8YS1j1t+Jgqjtkn1PgAAk/Ss5RcJYfKK2VuLcJFa5S5Mtra4laFm1J9lPkKNTGQ3QOQPiOJlXPoo81dapVhzfaRyylZVk60qtOAMGM6FiyBqOVAjGQd+++2KutQ5ZM4xURQ1ocY4wlsgZ+7sFQZxkn1PgAAkmoSTnuEfo2SY506UYIQx7AliQBnYk4x6GqljJzYkXQk6zBUZWVif5w07ep32FcUk4F09pgUPcFwU1DwQT2OPHcea7cnAHdhNdsJJh+jVc9GD5Rg929XO58Y7VG8Rsu9cd9eeq5Po/C9a604S6xfY5Zwzl0SyJp/RoQXb8OB+EHyT8u1Xs19OhFfNc8Y7T2LbvNx6I2LS5KmrTwy/wA1Tq3+H3mk1tCeGeZqtOrI5PvnrnS5smHQiEmYL2Q5/CYI42Vjl1ymXOoDLHbFXKwnLpk98kVoWcyv3/rqn8zc4Pw+792WUlJQJckBpI9bEdJHbI0k/ECQSAcDuCPTh/V/GK6nzUdNZ5m35OkUrl/EfaDLYuOosmzlZI5GD6gpXXpburAOCDnSfQ5yOmQTq6qynKuAyn1BGQf2VE65Qw33LWUyrSb4ZXOduAW88ayXOTFA6ysukMGIR4gCpG4+1z9VFSnL3BhaW8cIJIijjjBOMkRoEBONs7ZqE5n5jtWEtvNII0GlXc4J1ZDYUEgbYG/5Y2zUtwHmOO6LqpBKYOV+66sNmHp6Eb+Nzmq73jBzqCTyTFKVXr/nG3ikdGkRBEQrM/Yt5AGR27Zz3zttVS5Ya5v7U+EC8kiWANLPAGMsca6iImGcsR2OV2Xu2o4qwxcbmvWMVsVjCY68wIYgHOBCh/EQPvNsv86pzhnCorZNES4BJLEkl3Y92djuzH1NUnBTjtZ0abUT01qthyj88/wRHqxn4+2nfXntjR3z+VdZ9l3KUllDJJMCr3BXCH7yIudOr0YliSPG3nIq76RXtY16dQlubyenrfF5aip1RhtTeX7/AMIUpSuk8QUpSgFKVocc6nQfp51YbGO+dJx/7sVKWXgiTwskX7QLSOfhtwjOEyqlSd/jVw6LgbnUyhcDfeuOWct5Zo1sUKdRZ1dJI31N140jOB5I6alSPJPcHFdJ5HtL92//AKQ1sgtHi1jIVhagSEZJw4ckMfLZIq+1103+SsSjlM7NHrVWmpRUl+zmfs29nKpC8l9EC0xXppIDqRVB3I8Fiex3GkfSrDxvkWBov5LEkcikHbbUPK5Pb1/IVa6ip+PgSPGkM0hiKhygj0gsgcDLupPwsD+dc9k3ZJyZhbY7Zub7nPODciu0rIpcBH0y69IEWftCoxuzEOCO/cb1fP4lWP8Aif8AaSf81anDL+WOW5ZrW4xPMrp+g7CCOPf7Xb4kaprhvExOHwjoYn0OrhQQSiyD7pII0uvmszMrvMHI0RiBtU0urAkamOpfIGo4z5/KqZZ8oNC6IWKdVtMZnjMaAjLBS+AWYk4Azv4rsVYbuzjmRklUOjjDKwyDQEbw3jwkYxXC9G4UEsjH4WA7vE/Z0/ePIFat1fWrnCzRknYfGuCfQHOCfkKoXtE4lJZTwW5brRR4njEqhnXJZFQyH76gqTvv2BzgVFv7V7lgVZQVIIIbBUjG4KnYiuWd0cuPoe5pvDbfLhb/ANuOvvj0f6+ep0G74f8AKoqW1K1k9l/GGvLeVJNzbuAhJJOhwSqknc6dJGfTHpVnuOEVVR3x3I3lc9Na6bOUU6gOKnbjgp9K0JeFMKo4NHVDUQl3Nnhd4f2VTPaPwhpr1Z4AZCkSGdVVm6ehsIz47Bh/uk9qnOPQcSEaDhxKnoX3VxneQonSxhhiTOrQTkDfNWzh8QV2KgAudTkDGpsYycdzgCvSoboxZz7fJ4v/ADE9Q9seM/f8nIJLK+4xJFGFDGMyDWFbSiySaz1HJIwo2A74UDeuw2/InD0RV6CHSoGSDk4GMnfvU6nasPEL1YIpJXzpiRnbAycKpY4Hk7Vtff5uMLCXYw1Wp85pRjtS7HOubORxGxdcpCpV0KYPSONOCpztucbHvUvy1yGgUm6UkYURqWIYADdm0Ebn0/uN3mPiMs9tLElrPqcADPQA2YHv1flW9LzOEUs9vcKq7sxWIgDySBIT+wVy7kcm1+h5/Eqx/wAT/tJP+aqXzJyA/VPTD6A2qEonU05UqVZdzsGO5+XzFdQpUkHOuU1ktOpIidVEPSuEXIuIgnZ+lgZHf4e+MEelXZeO2xjWQTR6JPuHWBqx3AB3yPI7itfjfB1bM8bGGeJTpkUZyoGdEi9pE27Ht4INcYsvaLNC8sgRBJcOXcoAvfACj+aP+pyd6xstUML1PQ0ehnqlOS4jz9/wd2tOIRTZ6Tq+n72lgSM+oHb862K4LN7TrlpIpQMPC2c53K/ijY+Ub0+QPcV3eGUOqsOzAEfQjNK7VPK9BrNBPSqEnxLg+6UpWx54pSlAKUpQHyqAdgB9BX1SlAKr1u5Wa+I7q6EflZxGrDVZNysVxdCVJsSvGVKWtxKrL7tGhw8SMO6sO+dqAqfs55+u7+dI5jEyvamd9MEkDxt1umqrrciZCPxKMDtnwb5wX9Ld/wBPH/8ADgqAs+H8OhNuYoLhTZLIlsRacRyqyfeUkx/GDns2ceMVO8vya2uX0uqvMpTqRSREgWsKEhZFDY1KRnHg0BMUpSgKH7TeS3vOnPCuqSEFXQfedM5GnPdlJJx51HyADzVOWmZ9KxSmTtpEMmr8wV2+pr9DUrms06nLOcHt6TxizT1KtxUkuPYqvs75Sbh9sRJjqzNrkAOQoAwqZHfAzk+rH61aSK9pW8YqKwjyr7p32OyfLMbRqaxtZqa0p73DMPRsVK1CaZjGx9jRbhq1khsgtbVKtg08yQAqJ5t/wC6/0ef/AIZqWqM5oiZ7K5VAWZoJgoUFmJMZwABuT8hUmZUfaDzTPZSWqwuqLcPcCVmtpLgqI4w4IjjIY75z6d/FZbDi8t3wUTzqiyTQMzCM5TuQCNzjIAOM7EkeKkL2a1lmileK4Mls0jQH3K+GkyLoY4EWDldt81omC3hs5be0huFD9Qonul7pDSHJCl48Iuo5xkKMntXPj2N8+5eqUpXQYHjKCCD2OxrhfMHs/ktJHBR3hJJikVGcaT2D6R8LDtvsfFd1pWNtSsPQ0Ovno28LKfKOFcv+z+S7kQBHSEEGWRkZBpHcJqHxMe22w813RVAAA7DYV7SlVSrGu189Y1lYS4QpSlbHnilKUApSlAKUpQClKUAxSlKAUpSgFKUoBSlYrvqaG6WkPg6NQJXPjOCDigKnxC8xO4/7wD94q41yq74i5ldnGH15YYIwwPbTk+R610rhTTGJTcaRI25CggKD2ByTvjvXFprN8pfJx6azfKRt0pSu07BSlYWu0BxqG2x3/v6H9lTgjODNimKUqCRSlKAUpSgFKUoBSlKAUpSgFKUoBSlKAUpSgFKUoBSlKAUpSgFKUoCJn5ahe6W4I+JRuPwswxpc/MD/AOvpUtSlVUUs4KqKWcClKVYsK55xHkyZ+IrN1QPjtXEWfvi3WVWbGnJIMy4IIAy2e4q+Xt7HDG0krBUQZYn9g+pJwABucgVAz3kjXMU4hbRFHOhBkhWQ9RoyCEL7D7M7Eg7japU1HoT5ErFlff8A0sMCFVUHuAAf2VkrW4fxGOdNcTZGSp2IZWU4Ksp3Vge4NbNRnPUOLj+L7ClKUIFKUoBSlKAUpSgFKUoCpc4cu3l5cwe7zPBEkU/UkV5AVcyQmMqkcqan0iTBYMo3yDkVD3t5xyIyF9el7qFIhDFbORG12VJiYk4+wIyZVGCM6gM10WlAc8tOF8aLhrhpGMi8MLKJLcQo0V4DcZUEESdHDHR8LEuN8IBrx2nMA6knxdVxaJJ8VoRhGuTL7smdAXLwYMmGK5zuNul0oCkc0WfFmjs3ttfXihn6/TaBB1XtwE1RysUKdUb4LEDOk5waxzrx4vKFOMthCBamIKbqDSYQ3xki39419Tzp01e6UBz6ay408lushcpHPAzsjWqBkj4hIWabThsm2WAhYxg5cMPFdAVgQCNwe1eOgYEEZBBBB7EHwapPCZW4PcrZykmyuXI4dIxz0HO/ujsfwncxk/Nd/AF4rWveIxwgGRgupkVcnGWdwij6lmAH1rZqD5p5cW9jCMTp1wswHciKZZdOcjGdOMg5GdqtFJvqVk2l0JOw4jFOuqJgy5IypyPhYqd/kykfka2aqvLkEPDdNq7MoCu0LyaVRwZHkZQ2T8SBhsdyN998WC24rBIdMcsbtjOFdWOPXAPb50a9CYZay0bVV7m3mY2SxkIXEk0ETBclsSvpJVQMsw8DzVhqK5m0pbSy6VZrdHlTUMjVGpZT+RHcbikcdyJJ46GHlDj7XtrHMy6DKivpBzjJIxnz2qbrXsbRI0ARQowNgAAPkANgK2KSxnoI5x1FKV8ySBQSxAABJJOAAO5J8VUsc19tV/LGlqqEhS8jnH60ejR+zWxrmv8AGO8z+kb9n7812TjlieMoEiASCNtaXDqSXYAgdFMjKb7sdj49RVW9mN6G06ISP1+sQv1K6NQ+mDXBdCe9tdcn1nhuq0z00a5tRlF5691nP344wffsa4nM9zcq5JV0WRs+HDBR9CVJ/wBUeldZqv8AJ/KMfD4mAOqWUhpnxgHHZVHhRk/Pcn5CwV00xcYJM8TxO+u/UynXx0/hYFKV4TWx5x7XhasckuK1Xuahs0jBs3ddA1R3vNfSXNRuLulkjmla8c9Zw1TkycWj2lKVJUUqK5m437nbSzadXRjlk05xnpoXxnBxnGM4PetTljmtb0y6UZRFK0Q1qysdMaPkoyqy/pMYI/DnzVtrxkrvWcFgpSlVLHy7gDJ2FYoL6OTZGU7A7MDswyDsexG49a+OI25kjIHf/pj+2qfyByi1mzHrdUCO1iY5J0tbRtGyjPZctsvjBq6imsmcpNPGC9Vo8a4NDeQPBOuqOUYYdiPIZT4YHBB8ECt6lUNCpcq8Zmhlbh9+2q4iXVbSnYXcI2D/ANKvZ1/PcHNWoyCoDnTgQu4PgJS4gPVs5VxrjlUbYJ2Kt91lOxB39RH8A4/cPa9S/jFvLGXEwOyDSdmViSCpUjcEjOaylPaYzs2lX9rvNMsN3BEmNEcfWwexdmdFJ/zQpx82PyqO544rcWyoVmMgaWZYn7PG1v0wT/NcSM6/MAeGNT/MHLjcYKyIFiESsIXkVtUwJzuo3SPuQSCd+2DUfw/2PXEjj3qRFjDFn0SNI7ZxnTlQFJwPiO/yr19PZS605NJrlep7ult08qlKUkms5WOrLrwjnTq28Tvb3RaSONmKWsjISVBJUjuuexqu8y89skjZiJj+zjWOZTHu+MmVGHz8g7DtvXRYIFRVRAAqAKoHYADAA/IVWucuAxGKW5wNUcTM6lQVkCKSAR4O2M/uNec+eh5Lab6EVytzwXY60cxugZFiR5yhBAONAJ0HP0GPGasf8bIv8Vdf+huP+Svvl/l2O2BZd3cAE4AAA7Kq+BUxUEHOuOe0IxytiNmTUkcSNqiOT3Lg4IOfXtjtk1m5dvhxOXTPrMKIJViLBkJyNpDuZFBOQpJHfvtU3x7kuK5cuNOXA6iumtGxsDjOxx/UKhI+D+6SaWY28jMBa3C72zDGBDLGdlzjse+2lsjFAX4DHavardpzU7M8TxATwkLNmVRACQCCsm7HIOdOkkecbE7cfMiq6rOFTqMFRkl6kZY9lYlVZSfGVwe2ckA13o3Wnsazj78ckzSlKsYCsUr4rIa07l6hl4LLNeeatVpfmvfGNS5zp1Y05znTv9N6StVWuOWSl4b0zNpWXrGMB2GBw/3XZAN5M759NqQipcs3unOrG1ZLNrr0PWkvEo20dM9QyrqjWMamZf1vQLvjLEDx3r6ku9BAlR4tRCqX0FST2XXGzKCfAJGfGawbO9RykScM1SEEuahkNb9s9Xizlth0JIV7XwhpWpwMxX1hHOhSRQysCrBgCCGGCCDsQQcYqu8fuBwtDdIqGLV/KUCqjuz6UV0by40qCD3H0q1VTPa1wxp+GPpIzC6SkEgaguVI384bOPOMd61r6yUW+haquErFu9TUHtCYrr1oMhiAIXaP4SA32moFsEgFtu423xVn5X5kiv4OrHsQzJIuc6XXuM+Rggg+QR27Vw6142yWLWxjBUpIA5I+F2lDlhtsCoKkecKfFXr2XcmyizMkstxD1n1RrHJ08oFADsuO53x8gD5rs1Om8qGWsdenuepq9H5Ne6Sx16e50PiPE44FBc7uwVBkbk7+ewABJPyqH4LfxwsyO6E3E8roVbIBkYsEbIBB8Z7H5bZieauVJOmrRyTzaSdYkkMhUEfeUAfLf8vSqtyvyjL1FVWB+JS7xgjSF7uzEkdT+3FeceSdirVvuIxwhdZ3c6UG2ScZ87AADJJqN/i0/wDll5/5sX/51XucOWplRGWaaUDUGMjKxj1AYYaVGBtufpQE7xHmGNB8QZmbaNY/tC7eFAHY/XA777VGxcGkmYSXYGxzHCDqjj9C5/7ST59h49apXLfBZ45Y1TRJIpEgVZSNXSAJJZycMxHgfi8966nwviUVypKZVkOJY3GmSNvR18fXsfBNZThngxnXng9tYTUiorHGVyQCCR3AIyPqPFZqmEdqLQr2I0+L3bQ280i41RRSOue2VQsM/LIqFvLO6uIGje4TTNGVbTa74dcHGZTvvUpzL/gVz/QT/wDCaqJ7SeGSXEfD4441k1XUepZA5iwYWH2ujcJnuamTfQ3ilhln4hPewwSOJ4yYY5HANqRnQhYA/a/KrKp2rmfKKMnA54pBIstul9HKsmr4WAc6Yy33osMNJya6YnYUg31yJpLg9rFc2ySIySKGVxhlYAgg+CDWWlXKH5iN5cIXCllOptQB/FnB7+dv3V8zX9wy4d3K58/I7ZrsnM3s1E0zTWzIrSnVKkgIQse7KyglSfIwc99q1uC+ywiRXvGjKoQRHHqYORuNbsB8P80Df1rzHRZ/b/J91HxXR4V7eHj+33+9y8cFldraFpPvtFEZM99RQFv35rcpSvSR8PJ5bZ41aF1W+a0rlaiRpVyRj18VklWo9+MW4cxdTMuvphNLbv7v7zp1Yx+i3z28ZztWag5cHdK2EF+TOTcU47NBeXXR+DMrjAGBhHYDb9p+pNac/NV1LGyO+VYYbbv5/rq7cW5JnlY3ACGSY6pYgQuk+NDnZjjvnGTkitO15CnlbEidFPxszIzY/mKhO/zJA+tcEozTcT6uq7SyjC3KWFx34+/ruXPlW8eazgeTdmQaie50krk/M4z+dWG3qPtLVY0VEGFRQqj0AGBUlbJXbBYR8vqZKUm1w2yRipXsYpXQeS+SH5x4nLb2c0kIy8cUzptqyyRllGPO47VD8tXMt9I5vI9Jtbl+lHqyg0wxMrNj4ZCC7EHxn1FXF0BGDXkcKr2H9v8AXV1JYwZOMt2TSk5ftGk6jW8JkznWYUL59dWM5+dSFKVVtvk1bb5I2fmO1RmRpBqQ4YBWbBwDgkDvgj9tQ/L3H7eNZtbldVzcOuY5BlWkJBHw9iK9biRtoOITgauhJdS6dWnV04FfGcHGcYzjzUfyRz83EXdDEqaYYZtcVyLiMdXtG7BF0Sjyhz2PpvBBcbK+jmXXEwZckZHgg4IIPYg1sVFcA7T/AOkz/wC8KlaA0eJ8HiuFCyAgqdUbqdMkbfrI43U/3Ncx505gktbyKO4CyNEhLyx6o5Jo3BCRzKpAxkEsNwduwyD1yuX+1nlN5JUukBZAmifSMlNJJVyB+HBwT4wPWsNQ5KH4nq+ERplqUruMPHz2/wBe5CP7SoGGn3dFx90pGsbL80dMFSPUEV0H2c8zvf2mqXeSFjG52GrABViB2JB3+YNcVXg6E/CQxbZQp1Ek+FUbk/Suz+zTll7GzxKMSTOZHXyowFVT88DJ/wA7HiueicpT6cHr+KaamnS/ljfnp+/vx3LHxSz60EsQOOrHImcZxrQrnHnvUXHZX4AGbbYAdpvH51PUruaT5PlE2uCt33Cr+aKSMtbASo6EhZiQHUrkDPjNWMCvaUSS4DbfIpSlSQKUpQClKUArDMmazV4RQlPBEzw1Xm5StvevetJ6/U6mrCf5L7to1adWjT8WnP3t/lVwlhzWpJbVVSlDg3cYW43EfivQtbfu1fSW1ZYOzzEkYIoqkbeKvIretpVxWkUcltmT0Cle0q5zClKUApSlAU6aW1kjv7eeeOPry3EbZljRwskCLkBz3wcjIrV4JwnhtnMkkF3EpW2itpVE9uEmEQASWQDH2oAxqHrV4aBSclQT8wDXz7sn6q/6ooCM5ZmV0mZGDK1xOVZSGU/F4I2NTFeKoAwBgfKvaAUpSgMMdlErFlRAx7kIoJ+pAzWalKEtt8ilKUIFKUoBSlKAUpSgFKUoBSlKA8xUfLxm2V9DSoHD9MqWAOvpdbTj16fxfSpGqZzN7NkvZppRO8TTxIg0oDodXXMy5P3jGgj+hPrQZLGeJ2/R65lQQ6Fk6hYBNDDUHLHspBzmtsAfL1qk8S9lcc8szGbCTQSQIghX4FaOJEGc4bQYFZcjO+52GPi59lCSNMxmC+8QmM6IWUJqhjiIjUSaRF9kCIyp0+G2oTll9XHivaxW1qkSBI1VEQYVUUKqj0CjYCstCBSlKAUpSgFKUoBSlKAUpSgOaQ+1CfDlhbt+nIEWpng6V+loBPGXH6RX1KdS/dOxqQn9q8KmQdFyY20JpdGyReNafaBctENa5GQSQdgTtV2W1QAgIoDHLfCNz6n1Na9pwa3iRkjjUI5dnGNWou7SNq1ZzlnY4PrQFQl9qiagiW762jRkDyRhtUlrJcKpQHVpHSZWYbDI752wwe1I9NWeNNUsVoyASII1aaK5lYtOz6SNNqcLgHJAyc/Ddbfg1vHK0qRqskgQMwG+EXSoA7KAu22Kz+5x4xoTG22kY2ORtjwST+dAVHlb2ii7khhaJhJJBA8jqMRiSS0S6IAO4TS+Ack5GMY+I3SsS2sYYMEUMF0g6RkL+qD4HyrLQClKUApSlAKUpQClKUApSlAKUpQClKUApSlAKUpQ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8613" name="AutoShape 4" descr="data:image/jpeg;base64,/9j/4AAQSkZJRgABAQAAAQABAAD/2wCEAAkGBhAQEBQUEBQVFRQQFRIVEBgUERQUFBUZFRIaFBgXFRQXHCcfGBkjGRUXIC8gJigrLC84Fh4yNTQsNSYvLCkBCQoKDgwOGg8PGi0kHyUqLTA0LCwtLCwsLCw0LDQsLy8tLC8tLCwpLiwsLDQsKSwsNSwsLDAvNSopLSwsLSwpLP/AABEIAMsA+AMBIgACEQEDEQH/xAAcAAEAAgMBAQEAAAAAAAAAAAAABQYDBAcBAgj/xABLEAACAQMCBQEFBAQICwkBAAABAgMABBESIQUGEzFBUQcUImFxIzJCgTNSkaEVFiRic7HB8DRTVHJ0kqOys9LhQ2OCk5SitMLTJf/EABoBAQADAQEBAAAAAAAAAAAAAAABAgMEBQb/xAAtEQACAgEDAgYCAQQDAAAAAAAAAQIDEQQSMSFBBRNRYXHwIsGhIzKB4RRSkf/aAAwDAQACEQMRAD8A7jSlKAx3FykalpGVFGMszBVGTjcnYbkVkqvc6csPxGFIeoqRdQPOCmvWFVtKaSQMayrb/qCq7N7OLyRT1LxjIY1j1LJOo+Gxa3DaVcDefpzH5pQF/huEfVoZW0MVfSwOlgASrY7HBG3zrJVGvuQrqTWfemDM07xEPMuh5PddDEK4zp93l27fa9u9SPL3K9zbXU8slwXWXqaVzIdRedpVeQMxUMiMIwEAGF+gAForB7/Fp1dRNOvp6ta6devp6M5xq1/DjvnbvVEsvZ9fIoD3SyDrJK0ZaZImxAYmzoIK/GVkAG2Rvk/FWxdcg3LzRu1wGRJxLpczfBp4m178AD6SWRkjOoHHSXHyAuVxxCGPPUkRNK6m1Oq4XVp1HJ2Gds1kjuUZiqspYBWIDAkBs6SQOwOk4PnB9KrPHuWJp3vdBj03tpBAhkywjaN5tWUHcaZww37rWfg3A547kSylMJZw2/2erDssrsSQdwFXTj+kf8wJ2acLWi3F1B71rcaudIqsXnEJ0jWS3QSSG5toypGRoeQB8nB0Agn48bd6zTcpbUdvlRhV5skXm3vw3atoGqNy/wAUla3gknGmWVCZRp0bhiPu4GNseKt1ldBhVuHtZi4KUFZHhm5SlKsYCtK64xBFNFDJIqy3OvoKe79NdTY+gNbtVnjfI6XV0ty00qvF7v0QunQnRm624I+LU2Ae2wFATx4hFv8AGpxnYMCdl1HAG5ON8Ut+IRSBSrD41DgH4W0kBslGwRsw7jbNU+z9lFrEUKOQ0ej4hHGGOkXIOSB+IXW/r0lo3sntimkyPnpmJmCxhyh4clhp1YzjSmvHbJO2KAuXvkejqa10Yzq1DTjtnV2rHdcTijUs7jARpNviYqq6iVVcs23oDUFByOqWctusrAzzdZ2VFRQ3URyqRrgIh0AEA53Y5yc1HW/stijjaNZmKyWr2rloo2cKRMFaNsZjI67ZA2OkfPIFt/hWHrCHWOqyO4XfOlCgYn0x1U2O/wAVac/NdmhGuUANI8IbQ+gOkgiZS+nSuJGCZJxnbORWjwfkiO2vHuVkJL+8/CY4wf5TLHK+qQDU4DR4XPYHFYG5IkKRx+8FY4bm4uAgiVkk6twbhBKG+8Y2dseMhWxkDAFksr+OZS0bagryRtsRho3KOpB3BDKRWxUZwLg5thNqbU1xcTTtgYA6jfCoHyRUBPkgnzUkx2OKA9pXPW5i4h/CHS0fyfrovU07hTw5piPu7jqgfHq2+75roEZJAJ7kDNXlDaUjNSPqlKVQuKUpQClKUApSlAKUr5kkCjJ8UB9UqJ4dzPbXDBYpAxKlhgN93qtFncD8cbL+XpvUtUtYITTFeN2r2vG7VBJVuYmqr3fEWgjdkfQ2ltJyBkgbbHY/SrJzXKI43c9o1Zj/AOEZ/srmvB/aK1uCemDK5Op8AtudlUn7qgeO3c9zXFOW2Z9RpqXZpXhZRbEvWfDltRIG+c/vFT3CuI1zO658600cgjCknExAA1qdviA7sO4PfuOxq4wylTVI2fkzou0v9KOVjK6HQracMKz1WuFcQ7VYYZciu2Mso+XvpdcjJSlKuc4pSlAKVpX/ABiKBkWRgDK2iPOd20M+Ngd9KMfyr74bxKO4jWSJtSSKrIRndWUMpGd8EEGpw+SNyzg2qUpUEilKoPtT5ta0EMKZxMS02CQTGpA0AjcBiTnHgY81Sc1CO5nTpdPPU2qqHLJ9uIx/wisXUTSYHJTUv6QSqBt31YJ2qfriR9qpKdPop0+2npx6O3bRjH7quXss5re7SaKTJ6DAxFiS3TcnCknc6dOMnwR6VnG9SkonZd4XZVVK3tF4f378l7pSlbnlClKUArR4zdtFCzL3AYj8lLf2VvV8ugIwe1Snh9SJJtdCmch833F6W68YjwlqQB56tqJWbZ2GkscgZyAQDvV1qt84Te6WzXSOUa2+IAklJdRCdN19GJAB7g4NVO055mmh65MpGp1Zo2VERkiM7KEPgICcvqzjydq2Vbmsrg1p085xcjqFY7iHWpH0x+RzVY5B5zHEY5Af0luwViBgOrZ0PjwTpII7ZGRgHAm+N8YS1j1t+Jgqjtkn1PgAAk/Ss5RcJYfKK2VuLcJFa5S5Mtra4laFm1J9lPkKNTGQ3QOQPiOJlXPoo81dapVhzfaRyylZVk60qtOAMGM6FiyBqOVAjGQd+++2KutQ5ZM4xURQ1ocY4wlsgZ+7sFQZxkn1PgAAkmoSTnuEfo2SY506UYIQx7AliQBnYk4x6GqljJzYkXQk6zBUZWVif5w07ep32FcUk4F09pgUPcFwU1DwQT2OPHcea7cnAHdhNdsJJh+jVc9GD5Rg929XO58Y7VG8Rsu9cd9eeq5Po/C9a604S6xfY5Zwzl0SyJp/RoQXb8OB+EHyT8u1Xs19OhFfNc8Y7T2LbvNx6I2LS5KmrTwy/wA1Tq3+H3mk1tCeGeZqtOrI5PvnrnS5smHQiEmYL2Q5/CYI42Vjl1ymXOoDLHbFXKwnLpk98kVoWcyv3/rqn8zc4Pw+792WUlJQJckBpI9bEdJHbI0k/ECQSAcDuCPTh/V/GK6nzUdNZ5m35OkUrl/EfaDLYuOosmzlZI5GD6gpXXpburAOCDnSfQ5yOmQTq6qynKuAyn1BGQf2VE65Qw33LWUyrSb4ZXOduAW88ayXOTFA6ysukMGIR4gCpG4+1z9VFSnL3BhaW8cIJIijjjBOMkRoEBONs7ZqE5n5jtWEtvNII0GlXc4J1ZDYUEgbYG/5Y2zUtwHmOO6LqpBKYOV+66sNmHp6Eb+Nzmq73jBzqCTyTFKVXr/nG3ikdGkRBEQrM/Yt5AGR27Zz3zttVS5Ya5v7U+EC8kiWANLPAGMsca6iImGcsR2OV2Xu2o4qwxcbmvWMVsVjCY68wIYgHOBCh/EQPvNsv86pzhnCorZNES4BJLEkl3Y92djuzH1NUnBTjtZ0abUT01qthyj88/wRHqxn4+2nfXntjR3z+VdZ9l3KUllDJJMCr3BXCH7yIudOr0YliSPG3nIq76RXtY16dQlubyenrfF5aip1RhtTeX7/AMIUpSuk8QUpSgFKVocc6nQfp51YbGO+dJx/7sVKWXgiTwskX7QLSOfhtwjOEyqlSd/jVw6LgbnUyhcDfeuOWct5Zo1sUKdRZ1dJI31N140jOB5I6alSPJPcHFdJ5HtL92//AKQ1sgtHi1jIVhagSEZJw4ckMfLZIq+1103+SsSjlM7NHrVWmpRUl+zmfs29nKpC8l9EC0xXppIDqRVB3I8Fiex3GkfSrDxvkWBov5LEkcikHbbUPK5Pb1/IVa6ip+PgSPGkM0hiKhygj0gsgcDLupPwsD+dc9k3ZJyZhbY7Zub7nPODciu0rIpcBH0y69IEWftCoxuzEOCO/cb1fP4lWP8Aif8AaSf81anDL+WOW5ZrW4xPMrp+g7CCOPf7Xb4kaprhvExOHwjoYn0OrhQQSiyD7pII0uvmszMrvMHI0RiBtU0urAkamOpfIGo4z5/KqZZ8oNC6IWKdVtMZnjMaAjLBS+AWYk4Azv4rsVYbuzjmRklUOjjDKwyDQEbw3jwkYxXC9G4UEsjH4WA7vE/Z0/ePIFat1fWrnCzRknYfGuCfQHOCfkKoXtE4lJZTwW5brRR4njEqhnXJZFQyH76gqTvv2BzgVFv7V7lgVZQVIIIbBUjG4KnYiuWd0cuPoe5pvDbfLhb/ANuOvvj0f6+ep0G74f8AKoqW1K1k9l/GGvLeVJNzbuAhJJOhwSqknc6dJGfTHpVnuOEVVR3x3I3lc9Na6bOUU6gOKnbjgp9K0JeFMKo4NHVDUQl3Nnhd4f2VTPaPwhpr1Z4AZCkSGdVVm6ehsIz47Bh/uk9qnOPQcSEaDhxKnoX3VxneQonSxhhiTOrQTkDfNWzh8QV2KgAudTkDGpsYycdzgCvSoboxZz7fJ4v/ADE9Q9seM/f8nIJLK+4xJFGFDGMyDWFbSiySaz1HJIwo2A74UDeuw2/InD0RV6CHSoGSDk4GMnfvU6nasPEL1YIpJXzpiRnbAycKpY4Hk7Vtff5uMLCXYw1Wp85pRjtS7HOubORxGxdcpCpV0KYPSONOCpztucbHvUvy1yGgUm6UkYURqWIYADdm0Ebn0/uN3mPiMs9tLElrPqcADPQA2YHv1flW9LzOEUs9vcKq7sxWIgDySBIT+wVy7kcm1+h5/Eqx/wAT/tJP+aqXzJyA/VPTD6A2qEonU05UqVZdzsGO5+XzFdQpUkHOuU1ktOpIidVEPSuEXIuIgnZ+lgZHf4e+MEelXZeO2xjWQTR6JPuHWBqx3AB3yPI7itfjfB1bM8bGGeJTpkUZyoGdEi9pE27Ht4INcYsvaLNC8sgRBJcOXcoAvfACj+aP+pyd6xstUML1PQ0ehnqlOS4jz9/wd2tOIRTZ6Tq+n72lgSM+oHb862K4LN7TrlpIpQMPC2c53K/ijY+Ub0+QPcV3eGUOqsOzAEfQjNK7VPK9BrNBPSqEnxLg+6UpWx54pSlAKUpQHyqAdgB9BX1SlAKr1u5Wa+I7q6EflZxGrDVZNysVxdCVJsSvGVKWtxKrL7tGhw8SMO6sO+dqAqfs55+u7+dI5jEyvamd9MEkDxt1umqrrciZCPxKMDtnwb5wX9Ld/wBPH/8ADgqAs+H8OhNuYoLhTZLIlsRacRyqyfeUkx/GDns2ceMVO8vya2uX0uqvMpTqRSREgWsKEhZFDY1KRnHg0BMUpSgKH7TeS3vOnPCuqSEFXQfedM5GnPdlJJx51HyADzVOWmZ9KxSmTtpEMmr8wV2+pr9DUrms06nLOcHt6TxizT1KtxUkuPYqvs75Sbh9sRJjqzNrkAOQoAwqZHfAzk+rH61aSK9pW8YqKwjyr7p32OyfLMbRqaxtZqa0p73DMPRsVK1CaZjGx9jRbhq1khsgtbVKtg08yQAqJ5t/wC6/0ef/AIZqWqM5oiZ7K5VAWZoJgoUFmJMZwABuT8hUmZUfaDzTPZSWqwuqLcPcCVmtpLgqI4w4IjjIY75z6d/FZbDi8t3wUTzqiyTQMzCM5TuQCNzjIAOM7EkeKkL2a1lmileK4Mls0jQH3K+GkyLoY4EWDldt81omC3hs5be0huFD9Qonul7pDSHJCl48Iuo5xkKMntXPj2N8+5eqUpXQYHjKCCD2OxrhfMHs/ktJHBR3hJJikVGcaT2D6R8LDtvsfFd1pWNtSsPQ0Ovno28LKfKOFcv+z+S7kQBHSEEGWRkZBpHcJqHxMe22w813RVAAA7DYV7SlVSrGu189Y1lYS4QpSlbHnilKUApSlAKUpQClKUAxSlKAUpSgFKUoBSlYrvqaG6WkPg6NQJXPjOCDigKnxC8xO4/7wD94q41yq74i5ldnGH15YYIwwPbTk+R610rhTTGJTcaRI25CggKD2ByTvjvXFprN8pfJx6azfKRt0pSu07BSlYWu0BxqG2x3/v6H9lTgjODNimKUqCRSlKAUpSgFKUoBSlKAUpSgFKUoBSlKAUpSgFKUoBSlKAUpSgFKUoCJn5ahe6W4I+JRuPwswxpc/MD/AOvpUtSlVUUs4KqKWcClKVYsK55xHkyZ+IrN1QPjtXEWfvi3WVWbGnJIMy4IIAy2e4q+Xt7HDG0krBUQZYn9g+pJwABucgVAz3kjXMU4hbRFHOhBkhWQ9RoyCEL7D7M7Eg7japU1HoT5ErFlff8A0sMCFVUHuAAf2VkrW4fxGOdNcTZGSp2IZWU4Ksp3Vge4NbNRnPUOLj+L7ClKUIFKUoBSlKAUpSgFKUoCpc4cu3l5cwe7zPBEkU/UkV5AVcyQmMqkcqan0iTBYMo3yDkVD3t5xyIyF9el7qFIhDFbORG12VJiYk4+wIyZVGCM6gM10WlAc8tOF8aLhrhpGMi8MLKJLcQo0V4DcZUEESdHDHR8LEuN8IBrx2nMA6knxdVxaJJ8VoRhGuTL7smdAXLwYMmGK5zuNul0oCkc0WfFmjs3ttfXihn6/TaBB1XtwE1RysUKdUb4LEDOk5waxzrx4vKFOMthCBamIKbqDSYQ3xki39419Tzp01e6UBz6ay408lushcpHPAzsjWqBkj4hIWabThsm2WAhYxg5cMPFdAVgQCNwe1eOgYEEZBBBB7EHwapPCZW4PcrZykmyuXI4dIxz0HO/ujsfwncxk/Nd/AF4rWveIxwgGRgupkVcnGWdwij6lmAH1rZqD5p5cW9jCMTp1wswHciKZZdOcjGdOMg5GdqtFJvqVk2l0JOw4jFOuqJgy5IypyPhYqd/kykfka2aqvLkEPDdNq7MoCu0LyaVRwZHkZQ2T8SBhsdyN998WC24rBIdMcsbtjOFdWOPXAPb50a9CYZay0bVV7m3mY2SxkIXEk0ETBclsSvpJVQMsw8DzVhqK5m0pbSy6VZrdHlTUMjVGpZT+RHcbikcdyJJ46GHlDj7XtrHMy6DKivpBzjJIxnz2qbrXsbRI0ARQowNgAAPkANgK2KSxnoI5x1FKV8ySBQSxAABJJOAAO5J8VUsc19tV/LGlqqEhS8jnH60ejR+zWxrmv8AGO8z+kb9n7812TjlieMoEiASCNtaXDqSXYAgdFMjKb7sdj49RVW9mN6G06ISP1+sQv1K6NQ+mDXBdCe9tdcn1nhuq0z00a5tRlF5691nP344wffsa4nM9zcq5JV0WRs+HDBR9CVJ/wBUeldZqv8AJ/KMfD4mAOqWUhpnxgHHZVHhRk/Pcn5CwV00xcYJM8TxO+u/UynXx0/hYFKV4TWx5x7XhasckuK1Xuahs0jBs3ddA1R3vNfSXNRuLulkjmla8c9Zw1TkycWj2lKVJUUqK5m437nbSzadXRjlk05xnpoXxnBxnGM4PetTljmtb0y6UZRFK0Q1qysdMaPkoyqy/pMYI/DnzVtrxkrvWcFgpSlVLHy7gDJ2FYoL6OTZGU7A7MDswyDsexG49a+OI25kjIHf/pj+2qfyByi1mzHrdUCO1iY5J0tbRtGyjPZctsvjBq6imsmcpNPGC9Vo8a4NDeQPBOuqOUYYdiPIZT4YHBB8ECt6lUNCpcq8Zmhlbh9+2q4iXVbSnYXcI2D/ANKvZ1/PcHNWoyCoDnTgQu4PgJS4gPVs5VxrjlUbYJ2Kt91lOxB39RH8A4/cPa9S/jFvLGXEwOyDSdmViSCpUjcEjOaylPaYzs2lX9rvNMsN3BEmNEcfWwexdmdFJ/zQpx82PyqO544rcWyoVmMgaWZYn7PG1v0wT/NcSM6/MAeGNT/MHLjcYKyIFiESsIXkVtUwJzuo3SPuQSCd+2DUfw/2PXEjj3qRFjDFn0SNI7ZxnTlQFJwPiO/yr19PZS605NJrlep7ult08qlKUkms5WOrLrwjnTq28Tvb3RaSONmKWsjISVBJUjuuexqu8y89skjZiJj+zjWOZTHu+MmVGHz8g7DtvXRYIFRVRAAqAKoHYADAA/IVWucuAxGKW5wNUcTM6lQVkCKSAR4O2M/uNec+eh5Lab6EVytzwXY60cxugZFiR5yhBAONAJ0HP0GPGasf8bIv8Vdf+huP+Svvl/l2O2BZd3cAE4AAA7Kq+BUxUEHOuOe0IxytiNmTUkcSNqiOT3Lg4IOfXtjtk1m5dvhxOXTPrMKIJViLBkJyNpDuZFBOQpJHfvtU3x7kuK5cuNOXA6iumtGxsDjOxx/UKhI+D+6SaWY28jMBa3C72zDGBDLGdlzjse+2lsjFAX4DHavardpzU7M8TxATwkLNmVRACQCCsm7HIOdOkkecbE7cfMiq6rOFTqMFRkl6kZY9lYlVZSfGVwe2ckA13o3Wnsazj78ckzSlKsYCsUr4rIa07l6hl4LLNeeatVpfmvfGNS5zp1Y05znTv9N6StVWuOWSl4b0zNpWXrGMB2GBw/3XZAN5M759NqQipcs3unOrG1ZLNrr0PWkvEo20dM9QyrqjWMamZf1vQLvjLEDx3r6ku9BAlR4tRCqX0FST2XXGzKCfAJGfGawbO9RykScM1SEEuahkNb9s9Xizlth0JIV7XwhpWpwMxX1hHOhSRQysCrBgCCGGCCDsQQcYqu8fuBwtDdIqGLV/KUCqjuz6UV0by40qCD3H0q1VTPa1wxp+GPpIzC6SkEgaguVI384bOPOMd61r6yUW+haquErFu9TUHtCYrr1oMhiAIXaP4SA32moFsEgFtu423xVn5X5kiv4OrHsQzJIuc6XXuM+Rggg+QR27Vw6142yWLWxjBUpIA5I+F2lDlhtsCoKkecKfFXr2XcmyizMkstxD1n1RrHJ08oFADsuO53x8gD5rs1Om8qGWsdenuepq9H5Ne6Sx16e50PiPE44FBc7uwVBkbk7+ewABJPyqH4LfxwsyO6E3E8roVbIBkYsEbIBB8Z7H5bZieauVJOmrRyTzaSdYkkMhUEfeUAfLf8vSqtyvyjL1FVWB+JS7xgjSF7uzEkdT+3FeceSdirVvuIxwhdZ3c6UG2ScZ87AADJJqN/i0/wDll5/5sX/51XucOWplRGWaaUDUGMjKxj1AYYaVGBtufpQE7xHmGNB8QZmbaNY/tC7eFAHY/XA777VGxcGkmYSXYGxzHCDqjj9C5/7ST59h49apXLfBZ45Y1TRJIpEgVZSNXSAJJZycMxHgfi8966nwviUVypKZVkOJY3GmSNvR18fXsfBNZThngxnXng9tYTUiorHGVyQCCR3AIyPqPFZqmEdqLQr2I0+L3bQ280i41RRSOue2VQsM/LIqFvLO6uIGje4TTNGVbTa74dcHGZTvvUpzL/gVz/QT/wDCaqJ7SeGSXEfD4441k1XUepZA5iwYWH2ujcJnuamTfQ3ilhln4hPewwSOJ4yYY5HANqRnQhYA/a/KrKp2rmfKKMnA54pBIstul9HKsmr4WAc6Yy33osMNJya6YnYUg31yJpLg9rFc2ySIySKGVxhlYAgg+CDWWlXKH5iN5cIXCllOptQB/FnB7+dv3V8zX9wy4d3K58/I7ZrsnM3s1E0zTWzIrSnVKkgIQse7KyglSfIwc99q1uC+ywiRXvGjKoQRHHqYORuNbsB8P80Df1rzHRZ/b/J91HxXR4V7eHj+33+9y8cFldraFpPvtFEZM99RQFv35rcpSvSR8PJ5bZ41aF1W+a0rlaiRpVyRj18VklWo9+MW4cxdTMuvphNLbv7v7zp1Yx+i3z28ZztWag5cHdK2EF+TOTcU47NBeXXR+DMrjAGBhHYDb9p+pNac/NV1LGyO+VYYbbv5/rq7cW5JnlY3ACGSY6pYgQuk+NDnZjjvnGTkitO15CnlbEidFPxszIzY/mKhO/zJA+tcEozTcT6uq7SyjC3KWFx34+/ruXPlW8eazgeTdmQaie50krk/M4z+dWG3qPtLVY0VEGFRQqj0AGBUlbJXbBYR8vqZKUm1w2yRipXsYpXQeS+SH5x4nLb2c0kIy8cUzptqyyRllGPO47VD8tXMt9I5vI9Jtbl+lHqyg0wxMrNj4ZCC7EHxn1FXF0BGDXkcKr2H9v8AXV1JYwZOMt2TSk5ftGk6jW8JkznWYUL59dWM5+dSFKVVtvk1bb5I2fmO1RmRpBqQ4YBWbBwDgkDvgj9tQ/L3H7eNZtbldVzcOuY5BlWkJBHw9iK9biRtoOITgauhJdS6dWnV04FfGcHGcYzjzUfyRz83EXdDEqaYYZtcVyLiMdXtG7BF0Sjyhz2PpvBBcbK+jmXXEwZckZHgg4IIPYg1sVFcA7T/AOkz/wC8KlaA0eJ8HiuFCyAgqdUbqdMkbfrI43U/3Ncx505gktbyKO4CyNEhLyx6o5Jo3BCRzKpAxkEsNwduwyD1yuX+1nlN5JUukBZAmifSMlNJJVyB+HBwT4wPWsNQ5KH4nq+ERplqUruMPHz2/wBe5CP7SoGGn3dFx90pGsbL80dMFSPUEV0H2c8zvf2mqXeSFjG52GrABViB2JB3+YNcVXg6E/CQxbZQp1Ek+FUbk/Suz+zTll7GzxKMSTOZHXyowFVT88DJ/wA7HiueicpT6cHr+KaamnS/ljfnp+/vx3LHxSz60EsQOOrHImcZxrQrnHnvUXHZX4AGbbYAdpvH51PUruaT5PlE2uCt33Cr+aKSMtbASo6EhZiQHUrkDPjNWMCvaUSS4DbfIpSlSQKUpQClKUArDMmazV4RQlPBEzw1Xm5StvevetJ6/U6mrCf5L7to1adWjT8WnP3t/lVwlhzWpJbVVSlDg3cYW43EfivQtbfu1fSW1ZYOzzEkYIoqkbeKvIretpVxWkUcltmT0Cle0q5zClKUApSlAU6aW1kjv7eeeOPry3EbZljRwskCLkBz3wcjIrV4JwnhtnMkkF3EpW2itpVE9uEmEQASWQDH2oAxqHrV4aBSclQT8wDXz7sn6q/6ooCM5ZmV0mZGDK1xOVZSGU/F4I2NTFeKoAwBgfKvaAUpSgMMdlErFlRAx7kIoJ+pAzWalKEtt8ilKUIFKUoBSlKAUpSgFKUoBSlKA8xUfLxm2V9DSoHD9MqWAOvpdbTj16fxfSpGqZzN7NkvZppRO8TTxIg0oDodXXMy5P3jGgj+hPrQZLGeJ2/R65lQQ6Fk6hYBNDDUHLHspBzmtsAfL1qk8S9lcc8szGbCTQSQIghX4FaOJEGc4bQYFZcjO+52GPi59lCSNMxmC+8QmM6IWUJqhjiIjUSaRF9kCIyp0+G2oTll9XHivaxW1qkSBI1VEQYVUUKqj0CjYCstCBSlKAUpSgFKUoBSlKAUpSgOaQ+1CfDlhbt+nIEWpng6V+loBPGXH6RX1KdS/dOxqQn9q8KmQdFyY20JpdGyReNafaBctENa5GQSQdgTtV2W1QAgIoDHLfCNz6n1Na9pwa3iRkjjUI5dnGNWou7SNq1ZzlnY4PrQFQl9qiagiW762jRkDyRhtUlrJcKpQHVpHSZWYbDI752wwe1I9NWeNNUsVoyASII1aaK5lYtOz6SNNqcLgHJAyc/Ddbfg1vHK0qRqskgQMwG+EXSoA7KAu22Kz+5x4xoTG22kY2ORtjwST+dAVHlb2ii7khhaJhJJBA8jqMRiSS0S6IAO4TS+Ack5GMY+I3SsS2sYYMEUMF0g6RkL+qD4HyrLQClKUApSlAKUpQClKUApSlAKUpQClKUApSlAKUpQ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4876800" y="1447800"/>
            <a:ext cx="388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Dehydration synthesis reaction that bonds to amino acids together to form a dipeptide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Repeated again and again it will yield a polypeptide which is a protein</a:t>
            </a:r>
          </a:p>
        </p:txBody>
      </p:sp>
    </p:spTree>
    <p:extLst>
      <p:ext uri="{BB962C8B-B14F-4D97-AF65-F5344CB8AC3E}">
        <p14:creationId xmlns:p14="http://schemas.microsoft.com/office/powerpoint/2010/main" val="448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Covalent Bonding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Sharing pair of valence electrons</a:t>
            </a:r>
          </a:p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Number of electrons required to complete an atom’s valence shell determines how many bonds will form</a:t>
            </a:r>
          </a:p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Ex: Hydrogen &amp; oxygen bonding in water; methane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562225"/>
          <a:ext cx="4013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562225"/>
                        <a:ext cx="4013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34640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Structure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00600" cy="3200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Conformation:  		    	</a:t>
            </a:r>
            <a:r>
              <a:rPr lang="en-US" altLang="en-US" smtClean="0"/>
              <a:t>Linear structure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Molecular Biology:	      </a:t>
            </a:r>
            <a:r>
              <a:rPr lang="en-US" altLang="en-US" smtClean="0"/>
              <a:t>each type of protein has a unique primary structure of amino acids</a:t>
            </a:r>
          </a:p>
          <a:p>
            <a:pPr eaLnBrk="1" hangingPunct="1"/>
            <a:r>
              <a:rPr lang="en-US" altLang="en-US" sz="2800" smtClean="0"/>
              <a:t>Amino acid substitution:</a:t>
            </a:r>
            <a:r>
              <a:rPr lang="en-US" altLang="en-US" smtClean="0"/>
              <a:t>	hemoglobin; sickle-cell anemia</a:t>
            </a:r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700838" y="1828800"/>
          <a:ext cx="13033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1828800"/>
                        <a:ext cx="13033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1" name="Picture 5" descr="05-19ab-NormalAndSickledRBC.jpg                                00000029BIOLOGY6eCIPLchapters1-17      B847A8CB: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4343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0580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Secondary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572000" cy="4516438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Conformation: coils &amp; folds (hydrogen bonds)</a:t>
            </a:r>
          </a:p>
          <a:p>
            <a:pPr eaLnBrk="1" hangingPunct="1"/>
            <a:r>
              <a:rPr lang="en-US" altLang="en-US" sz="3600" smtClean="0"/>
              <a:t>Alpha Helix: coiling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3200" i="1" smtClean="0"/>
              <a:t>keratin</a:t>
            </a:r>
            <a:endParaRPr lang="en-US" altLang="en-US" sz="3200" smtClean="0"/>
          </a:p>
          <a:p>
            <a:pPr eaLnBrk="1" hangingPunct="1"/>
            <a:r>
              <a:rPr lang="en-US" altLang="en-US" sz="3600" smtClean="0"/>
              <a:t>Pleated Sheet:parallel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3200" i="1" smtClean="0"/>
              <a:t>silk</a:t>
            </a:r>
            <a:endParaRPr lang="en-US" altLang="en-US" sz="3200" smtClean="0"/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395538"/>
          <a:ext cx="38100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95538"/>
                        <a:ext cx="38100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2999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Tertiary Structure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810000" cy="352583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Conformation:       irregular contortions from R group bonding</a:t>
            </a:r>
          </a:p>
          <a:p>
            <a:pPr lvl="1" eaLnBrk="1" hangingPunct="1"/>
            <a:r>
              <a:rPr lang="en-US" altLang="en-US" sz="2000" smtClean="0"/>
              <a:t>Hydrophobic</a:t>
            </a:r>
          </a:p>
          <a:p>
            <a:pPr lvl="1" eaLnBrk="1" hangingPunct="1"/>
            <a:r>
              <a:rPr lang="en-US" altLang="en-US" sz="2000" smtClean="0"/>
              <a:t>disulfide bridges</a:t>
            </a:r>
          </a:p>
          <a:p>
            <a:pPr lvl="1" eaLnBrk="1" hangingPunct="1"/>
            <a:r>
              <a:rPr lang="en-US" altLang="en-US" sz="2000" smtClean="0"/>
              <a:t>hydrogen bonds</a:t>
            </a:r>
          </a:p>
          <a:p>
            <a:pPr lvl="1" eaLnBrk="1" hangingPunct="1"/>
            <a:r>
              <a:rPr lang="en-US" altLang="en-US" sz="2000" smtClean="0"/>
              <a:t>ionic bonds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1870075"/>
          <a:ext cx="381000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70075"/>
                        <a:ext cx="381000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65111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Quaternary Structure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49438"/>
            <a:ext cx="3505200" cy="4114800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400" smtClean="0"/>
              <a:t>Conformation:  	        2 or more polypeptide chains aggregated into 1 macromolecule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000" smtClean="0"/>
              <a:t>collagen (connective tissue)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000" smtClean="0"/>
              <a:t>hemoglobin</a:t>
            </a:r>
          </a:p>
        </p:txBody>
      </p:sp>
      <p:graphicFrame>
        <p:nvGraphicFramePr>
          <p:cNvPr id="7680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589213"/>
          <a:ext cx="38100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89213"/>
                        <a:ext cx="3810000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00179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organic foldable</a:t>
            </a:r>
          </a:p>
          <a:p>
            <a:r>
              <a:rPr lang="en-US" dirty="0" smtClean="0"/>
              <a:t>You may use this, along with any other notes you have taken on Friday’s quiz (no textbooks or electronics)</a:t>
            </a:r>
          </a:p>
          <a:p>
            <a:r>
              <a:rPr lang="en-US" dirty="0" smtClean="0"/>
              <a:t>There is a sample foldable available – use it to understand how to fold and staple yours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05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FRQs – work collaboratively to prepare rubrics, write and grade 4 FRQs – directions are on the handout in the folder for day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08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worksheet on Gibbs free energy</a:t>
            </a:r>
          </a:p>
          <a:p>
            <a:r>
              <a:rPr lang="en-US" dirty="0" smtClean="0"/>
              <a:t>Work on foldable if you finish early</a:t>
            </a:r>
          </a:p>
          <a:p>
            <a:r>
              <a:rPr lang="en-US" dirty="0" smtClean="0"/>
              <a:t>If everyone finishes early you may start the movie</a:t>
            </a:r>
          </a:p>
        </p:txBody>
      </p:sp>
    </p:spTree>
    <p:extLst>
      <p:ext uri="{BB962C8B-B14F-4D97-AF65-F5344CB8AC3E}">
        <p14:creationId xmlns:p14="http://schemas.microsoft.com/office/powerpoint/2010/main" val="2285616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on organic chemistry – you may use </a:t>
            </a:r>
            <a:r>
              <a:rPr lang="en-US" smtClean="0"/>
              <a:t>the foldable </a:t>
            </a:r>
            <a:r>
              <a:rPr lang="en-US" dirty="0" smtClean="0"/>
              <a:t>along with any notes you have taken.  No electronics or textbooks please.  </a:t>
            </a:r>
          </a:p>
          <a:p>
            <a:r>
              <a:rPr lang="en-US" dirty="0" smtClean="0"/>
              <a:t>Watch the movie when everyone is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Polar/nonpolar covalent bonds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Electronegativity		</a:t>
            </a:r>
            <a:r>
              <a:rPr lang="en-US" altLang="en-US" smtClean="0">
                <a:latin typeface="Arial" panose="020B0604020202020204" pitchFamily="34" charset="0"/>
              </a:rPr>
              <a:t>attraction for electrons</a:t>
            </a: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Nonpolar covalent 		</a:t>
            </a:r>
            <a:r>
              <a:rPr lang="en-US" altLang="en-US" smtClean="0">
                <a:latin typeface="Arial" panose="020B0604020202020204" pitchFamily="34" charset="0"/>
              </a:rPr>
              <a:t>•electrons shared equally	•Ex: diatomic H and O</a:t>
            </a: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Polar covalent			</a:t>
            </a:r>
            <a:r>
              <a:rPr lang="en-US" altLang="en-US" smtClean="0">
                <a:latin typeface="Arial" panose="020B0604020202020204" pitchFamily="34" charset="0"/>
              </a:rPr>
              <a:t>•one atom more 		   electronegative than 		   the other (charged)		•Ex: water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2613025"/>
          <a:ext cx="40132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613025"/>
                        <a:ext cx="40132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93706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Polar/nonpolar bonds</a:t>
            </a:r>
          </a:p>
        </p:txBody>
      </p:sp>
      <p:pic>
        <p:nvPicPr>
          <p:cNvPr id="11267" name="Picture 16390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486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59710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anose="020B0A04020102020204" pitchFamily="34" charset="0"/>
              </a:rPr>
              <a:t>Ionic bonding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High electronegativity difference strips valence electrons away from another atom</a:t>
            </a:r>
          </a:p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Electron transfer creates ions (charged atoms)</a:t>
            </a:r>
          </a:p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Cation (positive ion); anion (negative ion)</a:t>
            </a:r>
          </a:p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</a:rPr>
              <a:t>Ex: Salts (sodium chloride)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22800" y="3071813"/>
          <a:ext cx="4011613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071813"/>
                        <a:ext cx="4011613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58338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1161</Words>
  <Application>Microsoft Office PowerPoint</Application>
  <PresentationFormat>On-screen Show (4:3)</PresentationFormat>
  <Paragraphs>288</Paragraphs>
  <Slides>67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Meiryo</vt:lpstr>
      <vt:lpstr>MS PGothic</vt:lpstr>
      <vt:lpstr>Arial</vt:lpstr>
      <vt:lpstr>Arial Black</vt:lpstr>
      <vt:lpstr>Calibri</vt:lpstr>
      <vt:lpstr>Calibri Light</vt:lpstr>
      <vt:lpstr>Courier New</vt:lpstr>
      <vt:lpstr>Times</vt:lpstr>
      <vt:lpstr>Times New Roman</vt:lpstr>
      <vt:lpstr>Trebuchet MS</vt:lpstr>
      <vt:lpstr>Wingdings 3</vt:lpstr>
      <vt:lpstr>Office Theme</vt:lpstr>
      <vt:lpstr>MS_ClipArt_Gallery</vt:lpstr>
      <vt:lpstr>Biochemistry</vt:lpstr>
      <vt:lpstr>PowerPoint Presentation</vt:lpstr>
      <vt:lpstr>Periodic Table Song</vt:lpstr>
      <vt:lpstr>Chemical Context of Life</vt:lpstr>
      <vt:lpstr>Chemical Bonding</vt:lpstr>
      <vt:lpstr>Covalent Bonding</vt:lpstr>
      <vt:lpstr>Polar/nonpolar covalent bonds</vt:lpstr>
      <vt:lpstr>Polar/nonpolar bonds</vt:lpstr>
      <vt:lpstr>Ionic bonding</vt:lpstr>
      <vt:lpstr>Hydrogen Bonds</vt:lpstr>
      <vt:lpstr>Van der Waals Interactions</vt:lpstr>
      <vt:lpstr>PowerPoint Presentation</vt:lpstr>
      <vt:lpstr>Water</vt:lpstr>
      <vt:lpstr>What Happens if we Don’t Drink Water</vt:lpstr>
      <vt:lpstr>Density</vt:lpstr>
      <vt:lpstr>Acid/Base &amp; pH</vt:lpstr>
      <vt:lpstr>All About the Base (No Acid)</vt:lpstr>
      <vt:lpstr>PowerPoint Presentation</vt:lpstr>
      <vt:lpstr>Properties of Acids and Bases</vt:lpstr>
      <vt:lpstr>PowerPoint Presentation</vt:lpstr>
      <vt:lpstr>The Molecular Shape of you</vt:lpstr>
      <vt:lpstr>  Organic Macromolecules</vt:lpstr>
      <vt:lpstr>Organic chemistry</vt:lpstr>
      <vt:lpstr>Hydrocarbons</vt:lpstr>
      <vt:lpstr>Functional Groups, II</vt:lpstr>
      <vt:lpstr>PowerPoint Presentation</vt:lpstr>
      <vt:lpstr>Polymers</vt:lpstr>
      <vt:lpstr>Day 5</vt:lpstr>
      <vt:lpstr>PowerPoint Presentation</vt:lpstr>
      <vt:lpstr>QOD </vt:lpstr>
      <vt:lpstr>PowerPoint Presentation</vt:lpstr>
      <vt:lpstr>PowerPoint Presentation</vt:lpstr>
      <vt:lpstr>PowerPoint Presentation</vt:lpstr>
      <vt:lpstr>Carbohydrates, I</vt:lpstr>
      <vt:lpstr>Carbohydrates, II</vt:lpstr>
      <vt:lpstr>PowerPoint Presentation</vt:lpstr>
      <vt:lpstr>Carbohydrates, Polysaccharides</vt:lpstr>
      <vt:lpstr>Polysaccharides</vt:lpstr>
      <vt:lpstr>PowerPoint Presentation</vt:lpstr>
      <vt:lpstr>October 1, 2015</vt:lpstr>
      <vt:lpstr>PowerPoint Presentation</vt:lpstr>
      <vt:lpstr>Lipids, II</vt:lpstr>
      <vt:lpstr>Lipids</vt:lpstr>
      <vt:lpstr>Trans fats</vt:lpstr>
      <vt:lpstr>Phospholipids</vt:lpstr>
      <vt:lpstr>Steroids</vt:lpstr>
      <vt:lpstr>Steroidogenesis</vt:lpstr>
      <vt:lpstr>Saturated vs Unsaturated Lipids t-chart</vt:lpstr>
      <vt:lpstr>Lipid Joke </vt:lpstr>
      <vt:lpstr>PowerPoint Presentation</vt:lpstr>
      <vt:lpstr>PowerPoint Presentation</vt:lpstr>
      <vt:lpstr>Nucleic Acids, I</vt:lpstr>
      <vt:lpstr>Nucleic Acids, II</vt:lpstr>
      <vt:lpstr>Directionality</vt:lpstr>
      <vt:lpstr>Nucleic Acids, III</vt:lpstr>
      <vt:lpstr>Day 6</vt:lpstr>
      <vt:lpstr>Actin Protein Filament</vt:lpstr>
      <vt:lpstr>Proteins</vt:lpstr>
      <vt:lpstr>Peptide Bond</vt:lpstr>
      <vt:lpstr>Primary Structure</vt:lpstr>
      <vt:lpstr>Secondary Structure</vt:lpstr>
      <vt:lpstr>Tertiary Structure</vt:lpstr>
      <vt:lpstr>Quaternary Structure</vt:lpstr>
      <vt:lpstr>Day 7</vt:lpstr>
      <vt:lpstr>Day 8</vt:lpstr>
      <vt:lpstr>Day 9</vt:lpstr>
      <vt:lpstr>Day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Themes of AP BIO</dc:title>
  <dc:creator>angela  feldbush</dc:creator>
  <cp:lastModifiedBy>Feldbush, Angela@West Shore</cp:lastModifiedBy>
  <cp:revision>51</cp:revision>
  <cp:lastPrinted>2015-10-04T20:26:13Z</cp:lastPrinted>
  <dcterms:created xsi:type="dcterms:W3CDTF">2014-08-18T00:43:27Z</dcterms:created>
  <dcterms:modified xsi:type="dcterms:W3CDTF">2018-05-22T17:08:25Z</dcterms:modified>
</cp:coreProperties>
</file>