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17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6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C14D-E44D-4DA2-883C-8715C561996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CA0-4103-4D77-9A45-B7F6A669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C2F82B-43DC-4817-BD09-B72CDAA3E56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484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5DA42F-88E7-455C-A5CE-300A16EA02C5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607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A836BD-934A-48DA-8786-09A8F718B746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7453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70909D-398D-46A2-947B-FF605607886E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909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1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9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FE06D0-8D7C-468E-8C19-7D2D608DDCB6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7139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6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7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5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1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6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9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57CC78-95B5-4D4C-AD23-D8B462AA2261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9998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EE9DAA-F858-483B-A095-41AB4C86DC74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7381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4D36DB-397F-48A3-8DFD-BB1D33E83A62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6851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C5CD76-68BD-4CA6-99EA-1A9FC1907A50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192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9424B-BAB5-4899-83D3-F355F9C8D0DA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7226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6BD500-7341-446F-B6BE-9A9EB0AC6A4D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375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DF4357-DDC7-4873-8225-7977A5198A56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0298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941C8-C617-48B0-AAEC-DA6C567300ED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7415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6C01C-47E3-4893-9D05-BFF06FB58598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6367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8EA824-B753-4B33-B807-229BC5506C2B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1666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A7280E-4A4F-49F9-9BF1-F967AEDF8274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9833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8BD1D5-652B-4026-B0B3-9B63FB63A3A3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28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ABAD15-71E7-4D8E-8B73-3F1131481AB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1036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4317D8-212D-4A97-8FAE-5DD142A2F4E1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9170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1E2710-FB96-4F99-9FD7-DD4B3BE5B348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33234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5D385F-03BB-47B5-A45F-F1ACC3E4A2CA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1771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30C6EC-0219-44D4-AAC3-31449310DD7E}" type="slidenum">
              <a:rPr lang="en-US" altLang="en-US" sz="1200"/>
              <a:pPr/>
              <a:t>60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90162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3D3BB1-DC20-4227-84CA-CB5791FFAC06}" type="slidenum">
              <a:rPr lang="en-US" altLang="en-US" sz="1200"/>
              <a:pPr/>
              <a:t>61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81661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79212B-E965-4A95-9323-0C3CEF5FC079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9593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771C45-3567-4C48-9E2F-5BB85F467CA7}" type="slidenum">
              <a:rPr lang="en-US" altLang="en-US" sz="1200"/>
              <a:pPr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5482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1DABA0-94A0-42C8-BCD6-692ECFAD1901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9232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5195B7-424C-4E15-B62F-08B639371A90}" type="slidenum">
              <a:rPr lang="en-US" altLang="en-US" sz="1200"/>
              <a:pPr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901283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828825-5ABE-4860-B33D-A65E5788F6B5}" type="slidenum">
              <a:rPr lang="en-US" altLang="en-US" sz="1200"/>
              <a:pPr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616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E66FBC-3F89-4417-88B0-760E7B14CFCD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8897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4B2C8C-5806-482F-8694-7F52097FCD6D}" type="slidenum">
              <a:rPr lang="en-US" altLang="en-US" sz="1200"/>
              <a:pPr/>
              <a:t>67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9786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1598B2-E6C9-4D6D-9D3C-5D546AC0FCC5}" type="slidenum">
              <a:rPr lang="en-US" altLang="en-US" sz="1200"/>
              <a:pPr/>
              <a:t>68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6898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140D55-53AC-45AE-810C-AFBF4F148D22}" type="slidenum">
              <a:rPr lang="en-US" altLang="en-US" sz="1200"/>
              <a:pPr/>
              <a:t>69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91368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41284E-FDD8-4FC0-BAA5-EC3EBA49FD2F}" type="slidenum">
              <a:rPr lang="en-US" altLang="en-US" sz="1200"/>
              <a:pPr/>
              <a:t>70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41218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8C135-5CAF-47C5-8EA7-D02B28893CA2}" type="slidenum">
              <a:rPr lang="en-US" altLang="en-US" sz="1200"/>
              <a:pPr/>
              <a:t>71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79879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D00815-DBF4-4674-82EA-3E96DC3D1880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07905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4BE12-CFB0-4AF4-A7AD-DAAA76959970}" type="slidenum">
              <a:rPr lang="en-US" altLang="en-US" sz="1200"/>
              <a:pPr/>
              <a:t>73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1198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B041F0-DCFB-4A8C-9389-2F0C5494882A}" type="slidenum">
              <a:rPr lang="en-US" altLang="en-US" sz="1200"/>
              <a:pPr/>
              <a:t>74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13625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C07589-405C-49EA-9D5E-FAD02157DCDF}" type="slidenum">
              <a:rPr lang="en-US" altLang="en-US" sz="1200"/>
              <a:pPr/>
              <a:t>75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5204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B383B7-033A-4647-83C0-450251AD3FFA}" type="slidenum">
              <a:rPr lang="en-US" altLang="en-US" sz="1200"/>
              <a:pPr/>
              <a:t>76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791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C936BC-8AF4-41B4-B0D8-EE3BC96DFED6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65253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ADD64F-88A2-4D75-B954-00355AD58045}" type="slidenum">
              <a:rPr lang="en-US" altLang="en-US" sz="1200"/>
              <a:pPr/>
              <a:t>77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5287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C09172-E33B-451C-B5F6-12927D76D574}" type="slidenum">
              <a:rPr lang="en-US" altLang="en-US" sz="1200"/>
              <a:pPr/>
              <a:t>78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41292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C2D6E1-BE45-4743-8F24-638DCA11C2D5}" type="slidenum">
              <a:rPr lang="en-US" altLang="en-US" sz="1200"/>
              <a:pPr/>
              <a:t>79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50229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351AC4-67F9-4DFD-B92F-2B0BCC7C210D}" type="slidenum">
              <a:rPr lang="en-US" altLang="en-US" sz="1200"/>
              <a:pPr/>
              <a:t>80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76630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358AAE-7D56-4815-BA96-39DA5E0E8C10}" type="slidenum">
              <a:rPr lang="en-US" altLang="en-US" sz="1200"/>
              <a:pPr/>
              <a:t>81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029648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F5B8DC-6B5C-458D-AD1D-E99D6B70B493}" type="slidenum">
              <a:rPr lang="en-US" altLang="en-US" sz="1200"/>
              <a:pPr/>
              <a:t>82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217006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8B86D4-00F6-40CE-81B5-F3FDD92A7FDF}" type="slidenum">
              <a:rPr lang="en-US" altLang="en-US" sz="1200"/>
              <a:pPr/>
              <a:t>83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00120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D3ACB9-6BE1-4856-98D9-9D28BDA30A0F}" type="slidenum">
              <a:rPr lang="en-US" altLang="en-US" sz="1200" smtClean="0"/>
              <a:pPr/>
              <a:t>84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205426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2B3D5-C7ED-4EBF-A6B8-63239D9DC8AE}" type="slidenum">
              <a:rPr lang="en-US" altLang="en-US" sz="1200" smtClean="0"/>
              <a:pPr/>
              <a:t>85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256999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3E85AB-8F85-47F9-8012-6E68B9FB97CC}" type="slidenum">
              <a:rPr lang="en-US" altLang="en-US" sz="1200" smtClean="0"/>
              <a:pPr/>
              <a:t>86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044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118A71-38EA-439F-9BE8-06E5AB5B67BF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87053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5FBC12-DA62-495B-BBFB-5DD395602564}" type="slidenum">
              <a:rPr lang="en-US" altLang="en-US" sz="1200" smtClean="0"/>
              <a:pPr/>
              <a:t>88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022302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58E2EB-EE9A-4A50-8E13-316996DE8506}" type="slidenum">
              <a:rPr lang="en-US" altLang="en-US" sz="1200" smtClean="0"/>
              <a:pPr/>
              <a:t>89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457071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4F834-09DC-484C-813E-D8B2E6150818}" type="slidenum">
              <a:rPr lang="en-US" altLang="en-US" sz="1200" smtClean="0"/>
              <a:pPr/>
              <a:t>90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684748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89188E-3A16-48CC-AC1D-BAF7A8DCEEC6}" type="slidenum">
              <a:rPr lang="en-US" altLang="en-US" sz="1200" smtClean="0"/>
              <a:pPr/>
              <a:t>92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072373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86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46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69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46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233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28A9-DB65-47B5-9B56-09E324A4815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F88FD5-405D-42BC-A68C-CF09D8B163FB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8749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7293EC-9445-482A-ADEA-0860DE336EAA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349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96DE-501E-4C5D-9DD9-739FCE6E3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20998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CABA-A772-4FE4-896E-DA16B4A7F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81093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66700"/>
            <a:ext cx="103886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790700"/>
            <a:ext cx="508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807200" y="1790700"/>
            <a:ext cx="50800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D35547-DDCF-44A4-BC20-8D627A1E8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2886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67.wmf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69.wmf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jpe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www.youtube.com/watch?v=bEeTlm5Hlq4&amp;t=4s" TargetMode="Externa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Agenda Slides</a:t>
            </a:r>
          </a:p>
          <a:p>
            <a:r>
              <a:rPr lang="en-US" dirty="0" smtClean="0"/>
              <a:t>Animals</a:t>
            </a:r>
          </a:p>
          <a:p>
            <a:r>
              <a:rPr lang="en-US" dirty="0" smtClean="0"/>
              <a:t>Unit 12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609600"/>
            <a:ext cx="4343400" cy="5486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You will need to</a:t>
            </a:r>
          </a:p>
          <a:p>
            <a:pPr lvl="1">
              <a:defRPr/>
            </a:pPr>
            <a:r>
              <a:rPr lang="en-US" dirty="0" smtClean="0"/>
              <a:t>Review the diagnosis procedure</a:t>
            </a:r>
          </a:p>
          <a:p>
            <a:pPr lvl="2">
              <a:defRPr/>
            </a:pPr>
            <a:r>
              <a:rPr lang="en-US" dirty="0" smtClean="0"/>
              <a:t>How the disease works</a:t>
            </a:r>
          </a:p>
          <a:p>
            <a:pPr lvl="2">
              <a:defRPr/>
            </a:pPr>
            <a:r>
              <a:rPr lang="en-US" dirty="0" smtClean="0"/>
              <a:t>Symptoms</a:t>
            </a:r>
          </a:p>
          <a:p>
            <a:pPr lvl="2">
              <a:defRPr/>
            </a:pPr>
            <a:r>
              <a:rPr lang="en-US" dirty="0" smtClean="0"/>
              <a:t>Tests</a:t>
            </a:r>
          </a:p>
          <a:p>
            <a:pPr lvl="2">
              <a:defRPr/>
            </a:pPr>
            <a:r>
              <a:rPr lang="en-US" dirty="0" smtClean="0"/>
              <a:t>Risk factors</a:t>
            </a:r>
          </a:p>
          <a:p>
            <a:pPr lvl="1">
              <a:defRPr/>
            </a:pPr>
            <a:r>
              <a:rPr lang="en-US" dirty="0" smtClean="0"/>
              <a:t>Describe your treatment plan</a:t>
            </a:r>
          </a:p>
          <a:p>
            <a:pPr lvl="2">
              <a:defRPr/>
            </a:pPr>
            <a:r>
              <a:rPr lang="en-US" dirty="0" smtClean="0"/>
              <a:t>Monitoring</a:t>
            </a:r>
          </a:p>
          <a:p>
            <a:pPr lvl="2">
              <a:defRPr/>
            </a:pPr>
            <a:r>
              <a:rPr lang="en-US" dirty="0" smtClean="0"/>
              <a:t>Diet</a:t>
            </a:r>
          </a:p>
          <a:p>
            <a:pPr lvl="2">
              <a:defRPr/>
            </a:pPr>
            <a:r>
              <a:rPr lang="en-US" dirty="0" smtClean="0"/>
              <a:t>exercise</a:t>
            </a:r>
          </a:p>
          <a:p>
            <a:pPr lvl="1">
              <a:defRPr/>
            </a:pPr>
            <a:r>
              <a:rPr lang="en-US" dirty="0" smtClean="0"/>
              <a:t>Set up a follow up visit</a:t>
            </a:r>
          </a:p>
        </p:txBody>
      </p:sp>
      <p:pic>
        <p:nvPicPr>
          <p:cNvPr id="9219" name="Picture 2" descr="http://www.diabetesmine.com/wp-content/uploads/2010/10/diabetes-treadmill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528889"/>
            <a:ext cx="3276600" cy="3019425"/>
          </a:xfrm>
          <a:noFill/>
        </p:spPr>
      </p:pic>
    </p:spTree>
    <p:extLst>
      <p:ext uri="{BB962C8B-B14F-4D97-AF65-F5344CB8AC3E}">
        <p14:creationId xmlns:p14="http://schemas.microsoft.com/office/powerpoint/2010/main" val="10350635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Double circulation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3810000" cy="4572000"/>
          </a:xfrm>
        </p:spPr>
        <p:txBody>
          <a:bodyPr>
            <a:normAutofit/>
          </a:bodyPr>
          <a:lstStyle/>
          <a:p>
            <a:r>
              <a:rPr lang="en-US" altLang="en-US" sz="2000"/>
              <a:t>From right ventricle to lungs via pulmonary arteries through semilunar valve (pulmonary circulation)</a:t>
            </a:r>
          </a:p>
          <a:p>
            <a:r>
              <a:rPr lang="en-US" altLang="en-US" sz="2000"/>
              <a:t>Capillary beds in lungs to left atrium via pulmonary veins</a:t>
            </a:r>
          </a:p>
          <a:p>
            <a:r>
              <a:rPr lang="en-US" altLang="en-US" sz="2000"/>
              <a:t>Left atrium to left ventricle (through atrioventricular valve) to aorta</a:t>
            </a:r>
          </a:p>
          <a:p>
            <a:r>
              <a:rPr lang="en-US" altLang="en-US" sz="2000"/>
              <a:t>Aorta to coronary arteries; then systemic circulation</a:t>
            </a:r>
          </a:p>
          <a:p>
            <a:r>
              <a:rPr lang="en-US" altLang="en-US" sz="2000"/>
              <a:t>Back to heart via two venae cavae (superior and inferior); right atrium</a:t>
            </a:r>
          </a:p>
        </p:txBody>
      </p:sp>
      <p:pic>
        <p:nvPicPr>
          <p:cNvPr id="6148" name="Picture 7" descr="42-04-MammalCardiovasSys-L.gif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56401" y="1981200"/>
            <a:ext cx="3641598" cy="4114800"/>
          </a:xfrm>
        </p:spPr>
      </p:pic>
    </p:spTree>
    <p:extLst>
      <p:ext uri="{BB962C8B-B14F-4D97-AF65-F5344CB8AC3E}">
        <p14:creationId xmlns:p14="http://schemas.microsoft.com/office/powerpoint/2010/main" val="1390238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Patient #1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Ethan is a 4 year old child with juvenile diabetes Type I  </a:t>
            </a:r>
          </a:p>
          <a:p>
            <a:pPr eaLnBrk="1" hangingPunct="1"/>
            <a:r>
              <a:rPr lang="en-US" altLang="en-US" smtClean="0"/>
              <a:t>He is an active, happy child and wants to continue to play soccer</a:t>
            </a:r>
          </a:p>
        </p:txBody>
      </p:sp>
      <p:pic>
        <p:nvPicPr>
          <p:cNvPr id="10244" name="Picture 2" descr="http://www.mezzmer.com/blog/wp-content/uploads/2011/06/child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667000"/>
            <a:ext cx="3657600" cy="2743200"/>
          </a:xfrm>
          <a:noFill/>
        </p:spPr>
      </p:pic>
    </p:spTree>
    <p:extLst>
      <p:ext uri="{BB962C8B-B14F-4D97-AF65-F5344CB8AC3E}">
        <p14:creationId xmlns:p14="http://schemas.microsoft.com/office/powerpoint/2010/main" val="35421815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Patient #2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 33, he is overweight and suffers from Type II diabetes .</a:t>
            </a:r>
          </a:p>
          <a:p>
            <a:pPr eaLnBrk="1" hangingPunct="1"/>
            <a:r>
              <a:rPr lang="en-US" altLang="en-US" smtClean="0"/>
              <a:t>He has been heavy since childhood and had a sedentary job.  </a:t>
            </a:r>
          </a:p>
        </p:txBody>
      </p:sp>
      <p:pic>
        <p:nvPicPr>
          <p:cNvPr id="11268" name="Picture 2" descr="http://timesofindia.indiatimes.com/photo/5002642.cm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768600"/>
            <a:ext cx="3810000" cy="2540000"/>
          </a:xfrm>
          <a:noFill/>
        </p:spPr>
      </p:pic>
    </p:spTree>
    <p:extLst>
      <p:ext uri="{BB962C8B-B14F-4D97-AF65-F5344CB8AC3E}">
        <p14:creationId xmlns:p14="http://schemas.microsoft.com/office/powerpoint/2010/main" val="38334209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Patient #3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55626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Maria in in her 28</a:t>
            </a:r>
            <a:r>
              <a:rPr lang="en-US" altLang="en-US" baseline="30000" smtClean="0"/>
              <a:t>th</a:t>
            </a:r>
            <a:r>
              <a:rPr lang="en-US" altLang="en-US" smtClean="0"/>
              <a:t> week of pregnancy and has gestational diabetes.</a:t>
            </a:r>
          </a:p>
          <a:p>
            <a:pPr eaLnBrk="1" hangingPunct="1"/>
            <a:r>
              <a:rPr lang="en-US" altLang="en-US" smtClean="0"/>
              <a:t>She was healthy before her pregnancy and is 27 years old</a:t>
            </a:r>
          </a:p>
        </p:txBody>
      </p:sp>
      <p:pic>
        <p:nvPicPr>
          <p:cNvPr id="12292" name="Picture 2" descr="http://merkabacentre.files.wordpress.com/2012/06/pregnant-lady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32194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736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&#10;49-00-Bat.jpg              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7464"/>
            <a:ext cx="3810000" cy="2619375"/>
          </a:xfrm>
        </p:spPr>
      </p:pic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629400" y="3200400"/>
            <a:ext cx="3810000" cy="2743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Chapter 49</a:t>
            </a:r>
            <a:r>
              <a:rPr lang="en-US" altLang="en-US" i="1"/>
              <a:t> ~ Sensory and Motor Mechanisms</a:t>
            </a:r>
            <a:endParaRPr lang="en-US" altLang="en-US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92551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Osteon</a:t>
            </a:r>
          </a:p>
        </p:txBody>
      </p:sp>
      <p:pic>
        <p:nvPicPr>
          <p:cNvPr id="8195" name="Picture 4" descr="https://casweb.ou.edu/pbell/histology/Images/Slides/Bone/supp.bone.osteon.4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95688"/>
            <a:ext cx="3810000" cy="291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Placeholder 3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8197" name="Picture 2" descr="http://upload.wikimedia.org/wikipedia/commons/thumb/3/34/Illu_compact_spongy_bone.jpg/400px-Illu_compact_spongy_b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84201"/>
            <a:ext cx="54387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892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Picture 2" descr="http://www.nature.com/bonekey/knowledgeenvironment/2011/1106/bonekey20110516/images_article/bonekey20110516-f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38997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Vertebrate Skeletal Muscle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524000"/>
            <a:ext cx="4267200" cy="5105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1800"/>
              <a:t>Contract/relax: 	     </a:t>
            </a:r>
            <a:r>
              <a:rPr lang="en-US" altLang="en-US" sz="1600"/>
              <a:t>antagonistic pairs w/skeleton</a:t>
            </a:r>
            <a:endParaRPr lang="en-US" altLang="en-US" sz="1800"/>
          </a:p>
          <a:p>
            <a:r>
              <a:rPr lang="en-US" altLang="en-US" sz="1800"/>
              <a:t>Muscles: </a:t>
            </a:r>
            <a:r>
              <a:rPr lang="en-US" altLang="en-US" sz="1600"/>
              <a:t>bundle of….</a:t>
            </a:r>
          </a:p>
          <a:p>
            <a:r>
              <a:rPr lang="en-US" altLang="en-US" sz="1800"/>
              <a:t>Muscle fibers: </a:t>
            </a:r>
            <a:r>
              <a:rPr lang="en-US" altLang="en-US" sz="1600"/>
              <a:t>single cell w/ many nuclei consisting of….</a:t>
            </a:r>
            <a:endParaRPr lang="en-US" altLang="en-US" sz="1800"/>
          </a:p>
          <a:p>
            <a:r>
              <a:rPr lang="en-US" altLang="en-US" sz="1800"/>
              <a:t>Myofibrils: </a:t>
            </a:r>
            <a:r>
              <a:rPr lang="en-US" altLang="en-US" sz="1600"/>
              <a:t>longitudinal bundles composed of….</a:t>
            </a:r>
          </a:p>
          <a:p>
            <a:r>
              <a:rPr lang="en-US" altLang="en-US" sz="1800" u="sng"/>
              <a:t>Myofilaments:</a:t>
            </a:r>
            <a:r>
              <a:rPr lang="en-US" altLang="en-US" sz="1800"/>
              <a:t>		            •Thin~  </a:t>
            </a:r>
            <a:r>
              <a:rPr lang="en-US" altLang="en-US" sz="1600"/>
              <a:t>2 strands of actin protein and a regulatory protein</a:t>
            </a:r>
            <a:r>
              <a:rPr lang="en-US" altLang="en-US" sz="1800"/>
              <a:t>                       •Thick~  </a:t>
            </a:r>
            <a:r>
              <a:rPr lang="en-US" altLang="en-US" sz="1600"/>
              <a:t>myosin protein</a:t>
            </a:r>
            <a:endParaRPr lang="en-US" altLang="en-US" sz="1800"/>
          </a:p>
          <a:p>
            <a:r>
              <a:rPr lang="en-US" altLang="en-US" sz="1800" u="sng"/>
              <a:t>Sarcomere: </a:t>
            </a:r>
            <a:r>
              <a:rPr lang="en-US" altLang="en-US" sz="1600"/>
              <a:t>repeating unit of muscle 	tissue, composed of….</a:t>
            </a:r>
            <a:endParaRPr lang="en-US" altLang="en-US" sz="1800"/>
          </a:p>
          <a:p>
            <a:r>
              <a:rPr lang="en-US" altLang="en-US" sz="1800"/>
              <a:t>Z lines~</a:t>
            </a:r>
            <a:r>
              <a:rPr lang="en-US" altLang="en-US" sz="1600"/>
              <a:t>sarcomere border</a:t>
            </a:r>
            <a:endParaRPr lang="en-US" altLang="en-US" sz="1800"/>
          </a:p>
          <a:p>
            <a:r>
              <a:rPr lang="en-US" altLang="en-US" sz="1800"/>
              <a:t>I band~</a:t>
            </a:r>
            <a:r>
              <a:rPr lang="en-US" altLang="en-US" sz="1600"/>
              <a:t>only actin protein</a:t>
            </a:r>
            <a:endParaRPr lang="en-US" altLang="en-US" sz="1800"/>
          </a:p>
          <a:p>
            <a:r>
              <a:rPr lang="en-US" altLang="en-US" sz="1800"/>
              <a:t>A band~</a:t>
            </a:r>
            <a:r>
              <a:rPr lang="en-US" altLang="en-US" sz="1600"/>
              <a:t>actin &amp; myosin protein overlap</a:t>
            </a:r>
            <a:endParaRPr lang="en-US" altLang="en-US" sz="1800"/>
          </a:p>
          <a:p>
            <a:r>
              <a:rPr lang="en-US" altLang="en-US" sz="1800"/>
              <a:t>H zone~</a:t>
            </a:r>
            <a:r>
              <a:rPr lang="en-US" altLang="en-US" sz="1600"/>
              <a:t>central sarcomere; only myosin</a:t>
            </a:r>
          </a:p>
        </p:txBody>
      </p:sp>
      <p:pic>
        <p:nvPicPr>
          <p:cNvPr id="12292" name="Picture 7" descr="49-31-SkelMuscleStruct-L.jpg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90700"/>
            <a:ext cx="3962400" cy="4838700"/>
          </a:xfrm>
        </p:spPr>
      </p:pic>
    </p:spTree>
    <p:extLst>
      <p:ext uri="{BB962C8B-B14F-4D97-AF65-F5344CB8AC3E}">
        <p14:creationId xmlns:p14="http://schemas.microsoft.com/office/powerpoint/2010/main" val="8296380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Sliding-filament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1790700"/>
            <a:ext cx="85344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Theory of muscle contraction</a:t>
            </a:r>
          </a:p>
          <a:p>
            <a:r>
              <a:rPr lang="en-US" altLang="en-US" sz="2400"/>
              <a:t>Sarcomere length reduced</a:t>
            </a:r>
          </a:p>
          <a:p>
            <a:r>
              <a:rPr lang="en-US" altLang="en-US" sz="2400"/>
              <a:t>Z line length becomes shorter</a:t>
            </a:r>
          </a:p>
          <a:p>
            <a:r>
              <a:rPr lang="en-US" altLang="en-US" sz="2400"/>
              <a:t>Actin and myosin slide past each other </a:t>
            </a:r>
            <a:r>
              <a:rPr lang="en-US" altLang="en-US" sz="2000"/>
              <a:t>(overlap increases)</a:t>
            </a:r>
            <a:endParaRPr lang="en-US" altLang="en-US" sz="2400"/>
          </a:p>
        </p:txBody>
      </p:sp>
      <p:pic>
        <p:nvPicPr>
          <p:cNvPr id="14340" name="Picture 10" descr="49-33-MyosinActinMuscle-L1.gif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7620000" cy="2819400"/>
          </a:xfrm>
        </p:spPr>
      </p:pic>
    </p:spTree>
    <p:extLst>
      <p:ext uri="{BB962C8B-B14F-4D97-AF65-F5344CB8AC3E}">
        <p14:creationId xmlns:p14="http://schemas.microsoft.com/office/powerpoint/2010/main" val="37293152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Actin-myosin interaction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1790700"/>
            <a:ext cx="88392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1"/>
              <a:t>1- Myosin head hydrolyzes ATP to ADP and inorganic phosphate (Pi); termed the “high energy configuration”</a:t>
            </a:r>
          </a:p>
          <a:p>
            <a:r>
              <a:rPr lang="en-US" altLang="en-US" sz="1800" b="1"/>
              <a:t>2- Myosin head binds to actin; termed a “cross bridge”</a:t>
            </a:r>
          </a:p>
          <a:p>
            <a:r>
              <a:rPr lang="en-US" altLang="en-US" sz="1800" b="1"/>
              <a:t>3- Releasing ADP and (Pi), myosin relaxes sliding actin; “low energy configuration”</a:t>
            </a:r>
          </a:p>
          <a:p>
            <a:r>
              <a:rPr lang="en-US" altLang="en-US" sz="1800" b="1"/>
              <a:t>4- Binding of new ATP releases myosin head</a:t>
            </a:r>
          </a:p>
          <a:p>
            <a:r>
              <a:rPr lang="en-US" altLang="en-US" sz="1800" b="1"/>
              <a:t>Creatine phosphate~ supplier of phosphate to ADP</a:t>
            </a:r>
          </a:p>
        </p:txBody>
      </p:sp>
      <p:pic>
        <p:nvPicPr>
          <p:cNvPr id="16388" name="Picture 9" descr="49-33-MyosinActinMuscle-L4.gif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8458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020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5-00-EmergingMonarch.jpg                                      00000029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33600"/>
            <a:ext cx="3810000" cy="3810000"/>
          </a:xfrm>
        </p:spPr>
      </p:pic>
      <p:sp>
        <p:nvSpPr>
          <p:cNvPr id="2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3352800"/>
            <a:ext cx="3810000" cy="2743200"/>
          </a:xfrm>
        </p:spPr>
        <p:txBody>
          <a:bodyPr/>
          <a:lstStyle/>
          <a:p>
            <a:pPr eaLnBrk="1" hangingPunct="1"/>
            <a:r>
              <a:rPr lang="en-US" altLang="en-US"/>
              <a:t>Endocrine System</a:t>
            </a:r>
          </a:p>
        </p:txBody>
      </p:sp>
      <p:sp>
        <p:nvSpPr>
          <p:cNvPr id="20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13829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Muscle contraction regulation, I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667000" y="2438400"/>
            <a:ext cx="3810000" cy="350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Relaxation</a:t>
            </a:r>
            <a:r>
              <a:rPr lang="en-US" altLang="en-US" sz="2400"/>
              <a:t>:     </a:t>
            </a:r>
            <a:r>
              <a:rPr lang="en-US" altLang="en-US" sz="2000"/>
              <a:t>tropomyosin blocks myosin binding sites on actin</a:t>
            </a:r>
          </a:p>
          <a:p>
            <a:r>
              <a:rPr lang="en-US" altLang="en-US" sz="2400" u="sng"/>
              <a:t>Contraction</a:t>
            </a:r>
            <a:r>
              <a:rPr lang="en-US" altLang="en-US" sz="2400"/>
              <a:t>:          </a:t>
            </a:r>
            <a:r>
              <a:rPr lang="en-US" altLang="en-US" sz="2000"/>
              <a:t>calcium binds to toponin complex; tropomyosin changes shape, exposing myosin binding sites </a:t>
            </a:r>
          </a:p>
        </p:txBody>
      </p:sp>
      <p:pic>
        <p:nvPicPr>
          <p:cNvPr id="18436" name="Picture 6" descr="49-34-MuscleContract-L.gif 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0425"/>
            <a:ext cx="3810000" cy="347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923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Muscle contraction regulation,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0" y="1790700"/>
            <a:ext cx="41910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Calcium (Ca+)~  </a:t>
            </a:r>
            <a:r>
              <a:rPr lang="en-US" altLang="en-US" sz="2000"/>
              <a:t>concentration regulated by the….</a:t>
            </a:r>
          </a:p>
          <a:p>
            <a:r>
              <a:rPr lang="en-US" altLang="en-US" sz="2400"/>
              <a:t>Sarcoplasmic reticulum~   </a:t>
            </a:r>
            <a:r>
              <a:rPr lang="en-US" altLang="en-US" sz="2000"/>
              <a:t>a specialized endoplasmic reticulum</a:t>
            </a:r>
            <a:endParaRPr lang="en-US" altLang="en-US" sz="2400"/>
          </a:p>
          <a:p>
            <a:r>
              <a:rPr lang="en-US" altLang="en-US" sz="2400"/>
              <a:t>Stimulated by action potential in a motor neuron</a:t>
            </a:r>
          </a:p>
          <a:p>
            <a:r>
              <a:rPr lang="en-US" altLang="en-US" sz="2400"/>
              <a:t>T (transverse) tubules~ </a:t>
            </a:r>
            <a:r>
              <a:rPr lang="en-US" altLang="en-US" sz="2000"/>
              <a:t>travel channels in plasma membrane for action potential</a:t>
            </a:r>
            <a:endParaRPr lang="en-US" altLang="en-US" sz="2400"/>
          </a:p>
          <a:p>
            <a:r>
              <a:rPr lang="en-US" altLang="en-US" sz="2400"/>
              <a:t>Ca+ then binds to troponin</a:t>
            </a:r>
          </a:p>
        </p:txBody>
      </p:sp>
      <p:pic>
        <p:nvPicPr>
          <p:cNvPr id="20484" name="Picture 7" descr="49-35-TTubeSarcoRetic-L.gif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97064"/>
            <a:ext cx="3810000" cy="3940175"/>
          </a:xfrm>
        </p:spPr>
      </p:pic>
    </p:spTree>
    <p:extLst>
      <p:ext uri="{BB962C8B-B14F-4D97-AF65-F5344CB8AC3E}">
        <p14:creationId xmlns:p14="http://schemas.microsoft.com/office/powerpoint/2010/main" val="1732550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Types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181600" y="6186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273" name="Picture 11272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621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http://technotraining.wikispaces.com/file/view/3_muscles.jpg/210528396/3_musc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95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09800" y="2743200"/>
            <a:ext cx="3810000" cy="3352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Chapter 49			</a:t>
            </a:r>
            <a:r>
              <a:rPr lang="en-US" altLang="en-US" sz="2400" i="1"/>
              <a:t>Respiratory System</a:t>
            </a:r>
          </a:p>
        </p:txBody>
      </p:sp>
      <p:pic>
        <p:nvPicPr>
          <p:cNvPr id="4099" name="Picture 7" descr="09-00-OrangutansEating.jpg                                     0000002D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9" y="1981200"/>
            <a:ext cx="2714625" cy="4114800"/>
          </a:xfrm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2673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6148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0985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5704850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8196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05100"/>
            <a:ext cx="2590800" cy="2667000"/>
          </a:xfrm>
        </p:spPr>
      </p:pic>
    </p:spTree>
    <p:extLst>
      <p:ext uri="{BB962C8B-B14F-4D97-AF65-F5344CB8AC3E}">
        <p14:creationId xmlns:p14="http://schemas.microsoft.com/office/powerpoint/2010/main" val="20228965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7" descr="42-00-Gills.jpg                                                00000026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3487" y="1981200"/>
            <a:ext cx="2722626" cy="4114800"/>
          </a:xfrm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3200400"/>
            <a:ext cx="4572000" cy="2895600"/>
          </a:xfrm>
        </p:spPr>
        <p:txBody>
          <a:bodyPr/>
          <a:lstStyle/>
          <a:p>
            <a:r>
              <a:rPr lang="en-US" altLang="en-US" sz="5400" i="1" dirty="0"/>
              <a:t>Circulation and Gas Exchange</a:t>
            </a:r>
          </a:p>
        </p:txBody>
      </p:sp>
    </p:spTree>
    <p:extLst>
      <p:ext uri="{BB962C8B-B14F-4D97-AF65-F5344CB8AC3E}">
        <p14:creationId xmlns:p14="http://schemas.microsoft.com/office/powerpoint/2010/main" val="19818240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41" y="1219200"/>
            <a:ext cx="7418859" cy="55641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3800" y="304800"/>
            <a:ext cx="3810000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Circulatory Pathway of </a:t>
            </a:r>
            <a:r>
              <a:rPr lang="en-US" dirty="0" err="1" smtClean="0"/>
              <a:t>Mamals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162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3200400" cy="1143000"/>
          </a:xfrm>
        </p:spPr>
        <p:txBody>
          <a:bodyPr>
            <a:noAutofit/>
          </a:bodyPr>
          <a:lstStyle/>
          <a:p>
            <a:r>
              <a:rPr lang="en-US" sz="7200" dirty="0"/>
              <a:t>QOD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600200"/>
            <a:ext cx="3200400" cy="4495800"/>
          </a:xfrm>
        </p:spPr>
        <p:txBody>
          <a:bodyPr/>
          <a:lstStyle/>
          <a:p>
            <a:r>
              <a:rPr lang="en-US" dirty="0" smtClean="0"/>
              <a:t>Use 3-6 words to describe the circulatory system of each animal as it moves from simpler to more complex.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828800" y="304800"/>
            <a:ext cx="487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Sponges (</a:t>
            </a:r>
            <a:r>
              <a:rPr lang="en-US" kern="0" dirty="0" err="1"/>
              <a:t>porifera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Flat worms (</a:t>
            </a:r>
            <a:r>
              <a:rPr lang="en-US" kern="0" dirty="0" err="1"/>
              <a:t>platyhelminthes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Round worms (</a:t>
            </a:r>
            <a:r>
              <a:rPr lang="en-US" kern="0" dirty="0" err="1"/>
              <a:t>nematoda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Segmented worms (</a:t>
            </a:r>
            <a:r>
              <a:rPr lang="en-US" kern="0" dirty="0" err="1"/>
              <a:t>annelida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Stinging celled (</a:t>
            </a:r>
            <a:r>
              <a:rPr lang="en-US" kern="0" dirty="0" err="1"/>
              <a:t>cnidaria</a:t>
            </a:r>
            <a:r>
              <a:rPr lang="en-US" kern="0" dirty="0"/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US" kern="0" dirty="0"/>
              <a:t>Squishy (</a:t>
            </a:r>
            <a:r>
              <a:rPr lang="en-US" kern="0" dirty="0" err="1"/>
              <a:t>mollusca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Hard shelled (arthropods)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Spiny skinned (echinoderm)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kern="0" dirty="0"/>
              <a:t>With a spine (</a:t>
            </a:r>
            <a:r>
              <a:rPr lang="en-US" kern="0" dirty="0" err="1"/>
              <a:t>chordata</a:t>
            </a:r>
            <a:r>
              <a:rPr lang="en-US" kern="0" dirty="0"/>
              <a:t>):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 fish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amphibian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 reptile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mammal</a:t>
            </a:r>
          </a:p>
        </p:txBody>
      </p:sp>
    </p:spTree>
    <p:extLst>
      <p:ext uri="{BB962C8B-B14F-4D97-AF65-F5344CB8AC3E}">
        <p14:creationId xmlns:p14="http://schemas.microsoft.com/office/powerpoint/2010/main" val="28813426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Circulation system evolution, I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143000"/>
            <a:ext cx="7620000" cy="2743200"/>
          </a:xfrm>
        </p:spPr>
        <p:txBody>
          <a:bodyPr/>
          <a:lstStyle/>
          <a:p>
            <a:r>
              <a:rPr lang="en-US" altLang="en-US" sz="2000" u="sng" dirty="0" err="1"/>
              <a:t>Gastrovascular</a:t>
            </a:r>
            <a:r>
              <a:rPr lang="en-US" altLang="en-US" sz="2000" u="sng" dirty="0"/>
              <a:t> cavity</a:t>
            </a:r>
            <a:r>
              <a:rPr lang="en-US" altLang="en-US" sz="2000" dirty="0"/>
              <a:t> (cnidarians, flatworms)</a:t>
            </a:r>
          </a:p>
          <a:p>
            <a:r>
              <a:rPr lang="en-US" altLang="en-US" sz="2000" u="sng" dirty="0"/>
              <a:t>Open circulatory</a:t>
            </a:r>
            <a:r>
              <a:rPr lang="en-US" altLang="en-US" sz="2000" dirty="0"/>
              <a:t> •</a:t>
            </a:r>
            <a:r>
              <a:rPr lang="en-US" altLang="en-US" sz="2000" dirty="0" err="1"/>
              <a:t>hemolymph</a:t>
            </a:r>
            <a:r>
              <a:rPr lang="en-US" altLang="en-US" sz="2000" dirty="0"/>
              <a:t> (blood &amp; interstitial fluid) •sinuses (spaces surrounding organs)</a:t>
            </a:r>
          </a:p>
          <a:p>
            <a:r>
              <a:rPr lang="en-US" altLang="en-US" sz="2000" u="sng" dirty="0"/>
              <a:t>Closed circulatory</a:t>
            </a:r>
            <a:r>
              <a:rPr lang="en-US" altLang="en-US" sz="2000" dirty="0"/>
              <a:t>: blood confined to vessels</a:t>
            </a:r>
          </a:p>
          <a:p>
            <a:r>
              <a:rPr lang="en-US" altLang="en-US" sz="2000" u="sng" dirty="0"/>
              <a:t>Cardiovascular system</a:t>
            </a:r>
            <a:r>
              <a:rPr lang="en-US" altLang="en-US" sz="2000" dirty="0"/>
              <a:t>	 •heart (atria/ventricles)  •blood vessels     	(arteries, arterioles, capillary beds, </a:t>
            </a:r>
            <a:r>
              <a:rPr lang="en-US" altLang="en-US" sz="2000" dirty="0" err="1"/>
              <a:t>venules</a:t>
            </a:r>
            <a:r>
              <a:rPr lang="en-US" altLang="en-US" sz="2000" dirty="0"/>
              <a:t>, veins) •blood (circulatory fluid)</a:t>
            </a:r>
          </a:p>
        </p:txBody>
      </p:sp>
      <p:pic>
        <p:nvPicPr>
          <p:cNvPr id="4100" name="Picture 7" descr="42-02-OpenClosedCircSys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3765550"/>
            <a:ext cx="4953000" cy="2884488"/>
          </a:xfrm>
        </p:spPr>
      </p:pic>
    </p:spTree>
    <p:extLst>
      <p:ext uri="{BB962C8B-B14F-4D97-AF65-F5344CB8AC3E}">
        <p14:creationId xmlns:p14="http://schemas.microsoft.com/office/powerpoint/2010/main" val="9769153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Regulatory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47800"/>
            <a:ext cx="3886200" cy="4648200"/>
          </a:xfrm>
        </p:spPr>
        <p:txBody>
          <a:bodyPr/>
          <a:lstStyle/>
          <a:p>
            <a:pPr eaLnBrk="1" hangingPunct="1"/>
            <a:r>
              <a:rPr lang="en-US" altLang="en-US" sz="1800" b="1" u="sng"/>
              <a:t>Hormone</a:t>
            </a:r>
            <a:r>
              <a:rPr lang="en-US" altLang="en-US" sz="1800" b="1"/>
              <a:t>~ chemical signal secreted into body fluids (blood) communicating regulatory messages</a:t>
            </a:r>
          </a:p>
          <a:p>
            <a:pPr eaLnBrk="1" hangingPunct="1"/>
            <a:r>
              <a:rPr lang="en-US" altLang="en-US" sz="1800" b="1" u="sng"/>
              <a:t>Target cells</a:t>
            </a:r>
            <a:r>
              <a:rPr lang="en-US" altLang="en-US" sz="1800" b="1"/>
              <a:t>~ body cells that respond to hormones</a:t>
            </a:r>
          </a:p>
          <a:p>
            <a:pPr eaLnBrk="1" hangingPunct="1"/>
            <a:r>
              <a:rPr lang="en-US" altLang="en-US" sz="1800" b="1" u="sng"/>
              <a:t>Endocrine system/glands</a:t>
            </a:r>
            <a:r>
              <a:rPr lang="en-US" altLang="en-US" sz="1800" b="1"/>
              <a:t>~ hormone secreting system/glands (ductless); exocrine glands secrete chemicals (sweat, mucus, enzymes) through ducts</a:t>
            </a:r>
          </a:p>
          <a:p>
            <a:pPr eaLnBrk="1" hangingPunct="1"/>
            <a:r>
              <a:rPr lang="en-US" altLang="en-US" sz="1800" b="1" u="sng"/>
              <a:t>Neurosecretory cells</a:t>
            </a:r>
            <a:r>
              <a:rPr lang="en-US" altLang="en-US" sz="1800" b="1"/>
              <a:t>~  actual cells that secrete hormones</a:t>
            </a:r>
          </a:p>
          <a:p>
            <a:pPr eaLnBrk="1" hangingPunct="1"/>
            <a:r>
              <a:rPr lang="en-US" altLang="en-US" sz="1800" b="1" u="sng"/>
              <a:t>Feedback mechanisms</a:t>
            </a:r>
            <a:r>
              <a:rPr lang="en-US" altLang="en-US" sz="1800" b="1"/>
              <a:t> ~ negative and positive</a:t>
            </a:r>
          </a:p>
        </p:txBody>
      </p:sp>
      <p:pic>
        <p:nvPicPr>
          <p:cNvPr id="3076" name="Picture 7" descr="45-01-CalciumRegulation-L.gif                                  00000029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1" y="1828800"/>
            <a:ext cx="4595813" cy="3962400"/>
          </a:xfrm>
        </p:spPr>
      </p:pic>
    </p:spTree>
    <p:extLst>
      <p:ext uri="{BB962C8B-B14F-4D97-AF65-F5344CB8AC3E}">
        <p14:creationId xmlns:p14="http://schemas.microsoft.com/office/powerpoint/2010/main" val="30940590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8001000" cy="914400"/>
          </a:xfrm>
        </p:spPr>
        <p:txBody>
          <a:bodyPr/>
          <a:lstStyle/>
          <a:p>
            <a:r>
              <a:rPr lang="en-US" altLang="en-US" smtClean="0"/>
              <a:t>Circulation system evolution,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80010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u="sng" dirty="0"/>
              <a:t>Fish</a:t>
            </a:r>
            <a:r>
              <a:rPr lang="en-US" altLang="en-US" sz="2400" dirty="0"/>
              <a:t>: 2-chambered heart; single circuit of blood flow</a:t>
            </a:r>
          </a:p>
          <a:p>
            <a:r>
              <a:rPr lang="en-US" altLang="en-US" sz="2400" u="sng" dirty="0"/>
              <a:t>Amphibians</a:t>
            </a:r>
            <a:r>
              <a:rPr lang="en-US" altLang="en-US" sz="2400" dirty="0"/>
              <a:t>: 3-chambered heart; 2 circuits of blood flow- </a:t>
            </a:r>
            <a:r>
              <a:rPr lang="en-US" altLang="en-US" sz="2400" i="1" dirty="0" err="1"/>
              <a:t>pulmocutaneous</a:t>
            </a:r>
            <a:r>
              <a:rPr lang="en-US" altLang="en-US" sz="2400" dirty="0"/>
              <a:t> (lungs and skin); systemic (some mixing)</a:t>
            </a:r>
          </a:p>
          <a:p>
            <a:r>
              <a:rPr lang="en-US" altLang="en-US" sz="2400" u="sng" dirty="0"/>
              <a:t>Mammals</a:t>
            </a:r>
            <a:r>
              <a:rPr lang="en-US" altLang="en-US" sz="2400" dirty="0"/>
              <a:t>: 4-chambered heart; </a:t>
            </a:r>
            <a:r>
              <a:rPr lang="en-US" altLang="en-US" sz="2400" i="1" dirty="0"/>
              <a:t>double circulation</a:t>
            </a:r>
            <a:r>
              <a:rPr lang="en-US" altLang="en-US" sz="2400" dirty="0"/>
              <a:t>; complete separation between oxygen-rich and oxygen poor blood</a:t>
            </a:r>
          </a:p>
        </p:txBody>
      </p:sp>
      <p:pic>
        <p:nvPicPr>
          <p:cNvPr id="5124" name="Picture 7" descr="42-03-VertebrateCircSys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3429001"/>
            <a:ext cx="7010400" cy="3216275"/>
          </a:xfrm>
        </p:spPr>
      </p:pic>
    </p:spTree>
    <p:extLst>
      <p:ext uri="{BB962C8B-B14F-4D97-AF65-F5344CB8AC3E}">
        <p14:creationId xmlns:p14="http://schemas.microsoft.com/office/powerpoint/2010/main" val="19700908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mammalian heart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u="sng"/>
              <a:t>Cardiac cycle</a:t>
            </a:r>
            <a:r>
              <a:rPr lang="en-US" altLang="en-US" sz="2000"/>
              <a:t>:	 sequence of filling and pumping</a:t>
            </a:r>
          </a:p>
          <a:p>
            <a:r>
              <a:rPr lang="en-US" altLang="en-US" sz="2000" i="1"/>
              <a:t>Systole</a:t>
            </a:r>
            <a:r>
              <a:rPr lang="en-US" altLang="en-US" sz="2000"/>
              <a:t>- contraction</a:t>
            </a:r>
          </a:p>
          <a:p>
            <a:r>
              <a:rPr lang="en-US" altLang="en-US" sz="2000" i="1"/>
              <a:t>Diastole</a:t>
            </a:r>
            <a:r>
              <a:rPr lang="en-US" altLang="en-US" sz="2000"/>
              <a:t>- relaxation</a:t>
            </a:r>
          </a:p>
          <a:p>
            <a:r>
              <a:rPr lang="en-US" altLang="en-US" sz="2000" u="sng"/>
              <a:t>Cardiac output</a:t>
            </a:r>
            <a:r>
              <a:rPr lang="en-US" altLang="en-US" sz="2000"/>
              <a:t>: volume of blood per minute</a:t>
            </a:r>
          </a:p>
          <a:p>
            <a:r>
              <a:rPr lang="en-US" altLang="en-US" sz="2000" i="1"/>
              <a:t>Heart rate</a:t>
            </a:r>
            <a:r>
              <a:rPr lang="en-US" altLang="en-US" sz="2000"/>
              <a:t>- number of beats per minute</a:t>
            </a:r>
          </a:p>
          <a:p>
            <a:r>
              <a:rPr lang="en-US" altLang="en-US" sz="2000" i="1"/>
              <a:t>Stroke volume</a:t>
            </a:r>
            <a:r>
              <a:rPr lang="en-US" altLang="en-US" sz="2000"/>
              <a:t>- amount of blood pumped with each contraction</a:t>
            </a:r>
          </a:p>
          <a:p>
            <a:r>
              <a:rPr lang="en-US" altLang="en-US" sz="2000" u="sng"/>
              <a:t>Pulse</a:t>
            </a:r>
            <a:r>
              <a:rPr lang="en-US" altLang="en-US" sz="2000"/>
              <a:t>: rhythmic stretching of arteries by heart contraction</a:t>
            </a:r>
          </a:p>
        </p:txBody>
      </p:sp>
      <p:pic>
        <p:nvPicPr>
          <p:cNvPr id="7172" name="Picture 7" descr="42-06-CardiacCycle-L.gif     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389250"/>
            <a:ext cx="3810000" cy="3298701"/>
          </a:xfrm>
        </p:spPr>
      </p:pic>
    </p:spTree>
    <p:extLst>
      <p:ext uri="{BB962C8B-B14F-4D97-AF65-F5344CB8AC3E}">
        <p14:creationId xmlns:p14="http://schemas.microsoft.com/office/powerpoint/2010/main" val="7551448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heartbeat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772400" cy="1676400"/>
          </a:xfrm>
        </p:spPr>
        <p:txBody>
          <a:bodyPr>
            <a:normAutofit lnSpcReduction="10000"/>
          </a:bodyPr>
          <a:lstStyle/>
          <a:p>
            <a:r>
              <a:rPr lang="en-US" altLang="en-US" sz="2000"/>
              <a:t>Sinoatrial (SA) node (“pacemaker”):  sets rate and timing of cardiac contraction by generating electrical signals</a:t>
            </a:r>
          </a:p>
          <a:p>
            <a:r>
              <a:rPr lang="en-US" altLang="en-US" sz="2000"/>
              <a:t>Atrioventricular (AV) node: relay point (0.1 second delay) spreading impulse to walls of ventricles</a:t>
            </a:r>
          </a:p>
          <a:p>
            <a:r>
              <a:rPr lang="en-US" altLang="en-US" sz="2000"/>
              <a:t>Electrocardiogram (ECG or EKG)</a:t>
            </a:r>
          </a:p>
        </p:txBody>
      </p:sp>
      <p:pic>
        <p:nvPicPr>
          <p:cNvPr id="8196" name="Picture 7" descr="42-07-ControlHeartRhythm-L.gif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3810000"/>
            <a:ext cx="6934200" cy="2819400"/>
          </a:xfrm>
        </p:spPr>
      </p:pic>
    </p:spTree>
    <p:extLst>
      <p:ext uri="{BB962C8B-B14F-4D97-AF65-F5344CB8AC3E}">
        <p14:creationId xmlns:p14="http://schemas.microsoft.com/office/powerpoint/2010/main" val="4004018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/>
              <a:t>Blood vessel structural differences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u="sng"/>
              <a:t>Capillaries</a:t>
            </a:r>
            <a:r>
              <a:rPr lang="en-US" altLang="en-US"/>
              <a:t>		</a:t>
            </a:r>
            <a:r>
              <a:rPr lang="en-US" altLang="en-US" sz="1800"/>
              <a:t>•endothelium; basement membrane</a:t>
            </a:r>
          </a:p>
          <a:p>
            <a:r>
              <a:rPr lang="en-US" altLang="en-US" u="sng"/>
              <a:t>Arteries</a:t>
            </a:r>
            <a:r>
              <a:rPr lang="en-US" altLang="en-US"/>
              <a:t>			</a:t>
            </a:r>
            <a:r>
              <a:rPr lang="en-US" altLang="en-US" sz="1800"/>
              <a:t>•thick connective tissue; thick smooth muscle; endothelium; basement membrane</a:t>
            </a:r>
          </a:p>
          <a:p>
            <a:r>
              <a:rPr lang="en-US" altLang="en-US" u="sng"/>
              <a:t>Veins</a:t>
            </a:r>
            <a:r>
              <a:rPr lang="en-US" altLang="en-US"/>
              <a:t>			 </a:t>
            </a:r>
            <a:r>
              <a:rPr lang="en-US" altLang="en-US" sz="1800"/>
              <a:t>•thin connective tissue; thin smooth muscle; endothelium; basement membrane</a:t>
            </a:r>
            <a:endParaRPr lang="en-US" altLang="en-US"/>
          </a:p>
        </p:txBody>
      </p:sp>
      <p:pic>
        <p:nvPicPr>
          <p:cNvPr id="9220" name="Picture 8" descr="42-08-BloodVesselStruct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2209800"/>
            <a:ext cx="4038600" cy="4267200"/>
          </a:xfrm>
        </p:spPr>
      </p:pic>
    </p:spTree>
    <p:extLst>
      <p:ext uri="{BB962C8B-B14F-4D97-AF65-F5344CB8AC3E}">
        <p14:creationId xmlns:p14="http://schemas.microsoft.com/office/powerpoint/2010/main" val="35370180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lymphatic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3886200" cy="3962400"/>
          </a:xfrm>
        </p:spPr>
        <p:txBody>
          <a:bodyPr>
            <a:normAutofit/>
          </a:bodyPr>
          <a:lstStyle/>
          <a:p>
            <a:r>
              <a:rPr lang="en-US" altLang="en-US" sz="2000" u="sng"/>
              <a:t>Lymphatic system</a:t>
            </a:r>
            <a:r>
              <a:rPr lang="en-US" altLang="en-US" sz="2000"/>
              <a:t>:  system of vessels and lymph nodes, separate from the circulatory system, that returns fluid and protein to blood</a:t>
            </a:r>
          </a:p>
          <a:p>
            <a:r>
              <a:rPr lang="en-US" altLang="en-US" sz="2000" u="sng"/>
              <a:t>Lymph</a:t>
            </a:r>
            <a:r>
              <a:rPr lang="en-US" altLang="en-US" sz="2000"/>
              <a:t>: colorless fluid, derived from interstitial fluid</a:t>
            </a:r>
          </a:p>
          <a:p>
            <a:r>
              <a:rPr lang="en-US" altLang="en-US" sz="2000" u="sng"/>
              <a:t>Lymph nodes</a:t>
            </a:r>
            <a:r>
              <a:rPr lang="en-US" altLang="en-US" sz="2000"/>
              <a:t>:  filter lymph and help attack viruses and bacteria</a:t>
            </a:r>
          </a:p>
          <a:p>
            <a:r>
              <a:rPr lang="en-US" altLang="en-US" sz="2000"/>
              <a:t>Body defense / immunity</a:t>
            </a:r>
          </a:p>
        </p:txBody>
      </p:sp>
      <p:pic>
        <p:nvPicPr>
          <p:cNvPr id="10244" name="Picture 6" descr="43-04-LymphaticSystem-L.jpg                                    00000027BIOLOGY6eCIPLchapters40-55     B847B7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7624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Blood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697230"/>
            <a:ext cx="7543800" cy="2438400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/>
              <a:t>Plasma: liquid matrix of blood in which cells are suspended (90% water)</a:t>
            </a:r>
          </a:p>
          <a:p>
            <a:r>
              <a:rPr lang="en-US" altLang="en-US" sz="1800" dirty="0"/>
              <a:t>Erythrocytes (RBCs): transport O</a:t>
            </a:r>
            <a:r>
              <a:rPr lang="en-US" altLang="en-US" sz="1600" dirty="0"/>
              <a:t>2</a:t>
            </a:r>
            <a:r>
              <a:rPr lang="en-US" altLang="en-US" sz="1800" dirty="0"/>
              <a:t> via hemoglobin	</a:t>
            </a:r>
          </a:p>
          <a:p>
            <a:r>
              <a:rPr lang="en-US" altLang="en-US" sz="1800" dirty="0"/>
              <a:t>Leukocytes (WBCs): defense and immunity</a:t>
            </a:r>
          </a:p>
          <a:p>
            <a:r>
              <a:rPr lang="en-US" altLang="en-US" sz="1800" dirty="0"/>
              <a:t>Platelets: clotting</a:t>
            </a:r>
          </a:p>
          <a:p>
            <a:r>
              <a:rPr lang="en-US" altLang="en-US" sz="1800" dirty="0"/>
              <a:t>Stem cells: pluripotent cells in the red marrow of bones</a:t>
            </a:r>
          </a:p>
          <a:p>
            <a:r>
              <a:rPr lang="en-US" altLang="en-US" sz="1800" dirty="0"/>
              <a:t>Blood clotting: fibrinogen (inactive)/ fibrin (active); hemophilia; thrombus (clot)</a:t>
            </a:r>
          </a:p>
        </p:txBody>
      </p:sp>
      <p:pic>
        <p:nvPicPr>
          <p:cNvPr id="11268" name="Picture 7" descr="42-14-MammalBloodCompos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958662"/>
            <a:ext cx="7391400" cy="3823138"/>
          </a:xfrm>
        </p:spPr>
      </p:pic>
    </p:spTree>
    <p:extLst>
      <p:ext uri="{BB962C8B-B14F-4D97-AF65-F5344CB8AC3E}">
        <p14:creationId xmlns:p14="http://schemas.microsoft.com/office/powerpoint/2010/main" val="11329541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Cardiovascular disease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76400"/>
            <a:ext cx="3810000" cy="4419600"/>
          </a:xfrm>
        </p:spPr>
        <p:txBody>
          <a:bodyPr>
            <a:normAutofit/>
          </a:bodyPr>
          <a:lstStyle/>
          <a:p>
            <a:r>
              <a:rPr lang="en-US" altLang="en-US" sz="1800" u="sng"/>
              <a:t>Cardiovascular disease </a:t>
            </a:r>
            <a:r>
              <a:rPr lang="en-US" altLang="en-US" sz="1800"/>
              <a:t>(&gt;50% of all deaths)</a:t>
            </a:r>
          </a:p>
          <a:p>
            <a:r>
              <a:rPr lang="en-US" altLang="en-US" sz="1800" i="1"/>
              <a:t>Heart attack</a:t>
            </a:r>
            <a:r>
              <a:rPr lang="en-US" altLang="en-US" sz="1800"/>
              <a:t>- death of cardiac tissue due to coronary blockage</a:t>
            </a:r>
          </a:p>
          <a:p>
            <a:r>
              <a:rPr lang="en-US" altLang="en-US" sz="1800" i="1"/>
              <a:t>Stroke</a:t>
            </a:r>
            <a:r>
              <a:rPr lang="en-US" altLang="en-US" sz="1800"/>
              <a:t>- death of nervous tissue in brain due to arterial blockage </a:t>
            </a:r>
          </a:p>
          <a:p>
            <a:r>
              <a:rPr lang="en-US" altLang="en-US" sz="1800" i="1"/>
              <a:t>Atherosclerosis</a:t>
            </a:r>
            <a:r>
              <a:rPr lang="en-US" altLang="en-US" sz="1800"/>
              <a:t>: arterial plaques deposits</a:t>
            </a:r>
          </a:p>
          <a:p>
            <a:r>
              <a:rPr lang="en-US" altLang="en-US" sz="1800" i="1"/>
              <a:t>Arteriosclerosis</a:t>
            </a:r>
            <a:r>
              <a:rPr lang="en-US" altLang="en-US" sz="1800"/>
              <a:t>: plaque hardening by calcium deposits</a:t>
            </a:r>
          </a:p>
          <a:p>
            <a:r>
              <a:rPr lang="en-US" altLang="en-US" sz="1800" i="1"/>
              <a:t>Hypertension</a:t>
            </a:r>
            <a:r>
              <a:rPr lang="en-US" altLang="en-US" sz="1800"/>
              <a:t>: high blood pressure</a:t>
            </a:r>
          </a:p>
          <a:p>
            <a:r>
              <a:rPr lang="en-US" altLang="en-US" sz="1800" i="1">
                <a:solidFill>
                  <a:srgbClr val="000000"/>
                </a:solidFill>
              </a:rPr>
              <a:t>Hypercholesterolemia</a:t>
            </a:r>
            <a:r>
              <a:rPr lang="en-US" altLang="en-US" sz="1800">
                <a:solidFill>
                  <a:srgbClr val="000000"/>
                </a:solidFill>
              </a:rPr>
              <a:t>:</a:t>
            </a:r>
            <a:r>
              <a:rPr lang="en-US" altLang="en-US" sz="1800"/>
              <a:t>		LDL, HDL</a:t>
            </a:r>
          </a:p>
        </p:txBody>
      </p:sp>
      <p:pic>
        <p:nvPicPr>
          <p:cNvPr id="12292" name="Picture 7" descr="42-17-Atherosclerosis.jpg    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3218949"/>
            <a:ext cx="3810000" cy="1639302"/>
          </a:xfrm>
        </p:spPr>
      </p:pic>
    </p:spTree>
    <p:extLst>
      <p:ext uri="{BB962C8B-B14F-4D97-AF65-F5344CB8AC3E}">
        <p14:creationId xmlns:p14="http://schemas.microsoft.com/office/powerpoint/2010/main" val="3700266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8" descr="42-22-TrachealSystems-L.jpg                                    00000026BIOLOGY6eCIPLchapters40-55     B847B7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1" y="3117980"/>
            <a:ext cx="3491653" cy="32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Gas exchange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7696200" cy="4572000"/>
          </a:xfrm>
        </p:spPr>
        <p:txBody>
          <a:bodyPr>
            <a:noAutofit/>
          </a:bodyPr>
          <a:lstStyle/>
          <a:p>
            <a:r>
              <a:rPr lang="en-US" altLang="en-US" dirty="0"/>
              <a:t>CO2 &lt;---&gt; O2</a:t>
            </a:r>
          </a:p>
          <a:p>
            <a:r>
              <a:rPr lang="en-US" altLang="en-US" dirty="0"/>
              <a:t>Aquatic:	</a:t>
            </a:r>
          </a:p>
          <a:p>
            <a:pPr lvl="1"/>
            <a:r>
              <a:rPr lang="en-US" altLang="en-US" sz="2800" dirty="0"/>
              <a:t>gills </a:t>
            </a:r>
          </a:p>
          <a:p>
            <a:pPr lvl="1"/>
            <a:r>
              <a:rPr lang="en-US" altLang="en-US" sz="2800" dirty="0"/>
              <a:t>ventilation	</a:t>
            </a:r>
          </a:p>
          <a:p>
            <a:pPr lvl="1"/>
            <a:r>
              <a:rPr lang="en-US" altLang="en-US" sz="2800" dirty="0"/>
              <a:t>countercurrent exchange</a:t>
            </a:r>
          </a:p>
          <a:p>
            <a:r>
              <a:rPr lang="en-US" altLang="en-US" dirty="0"/>
              <a:t>Terrestrial: </a:t>
            </a:r>
          </a:p>
          <a:p>
            <a:pPr lvl="1"/>
            <a:r>
              <a:rPr lang="en-US" altLang="en-US" sz="2800" dirty="0"/>
              <a:t>tracheal systems </a:t>
            </a:r>
          </a:p>
          <a:p>
            <a:pPr lvl="1"/>
            <a:r>
              <a:rPr lang="en-US" altLang="en-US" sz="2800" dirty="0"/>
              <a:t>lungs</a:t>
            </a:r>
          </a:p>
        </p:txBody>
      </p:sp>
      <p:pic>
        <p:nvPicPr>
          <p:cNvPr id="13316" name="Picture 7" descr="42-20-StructFunctFish-L.jpg  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556846"/>
            <a:ext cx="2438400" cy="2110154"/>
          </a:xfrm>
        </p:spPr>
      </p:pic>
    </p:spTree>
    <p:extLst>
      <p:ext uri="{BB962C8B-B14F-4D97-AF65-F5344CB8AC3E}">
        <p14:creationId xmlns:p14="http://schemas.microsoft.com/office/powerpoint/2010/main" val="41775774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8229600" cy="1143000"/>
          </a:xfrm>
        </p:spPr>
        <p:txBody>
          <a:bodyPr/>
          <a:lstStyle/>
          <a:p>
            <a:r>
              <a:rPr lang="en-US" altLang="en-US" smtClean="0"/>
              <a:t>Mammalian respiratory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/>
              <a:t>Larynx (upper part of respiratory tract)</a:t>
            </a:r>
          </a:p>
          <a:p>
            <a:r>
              <a:rPr lang="en-US" altLang="en-US" sz="2000" dirty="0"/>
              <a:t>Vocal cords (sound production)</a:t>
            </a:r>
          </a:p>
          <a:p>
            <a:r>
              <a:rPr lang="en-US" altLang="en-US" sz="2000" dirty="0"/>
              <a:t>Trachea (windpipe)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Bronchi (tube to lungs)</a:t>
            </a:r>
          </a:p>
          <a:p>
            <a:r>
              <a:rPr lang="en-US" altLang="en-US" sz="2000"/>
              <a:t>Bronchioles </a:t>
            </a:r>
          </a:p>
          <a:p>
            <a:r>
              <a:rPr lang="en-US" altLang="en-US" sz="2000"/>
              <a:t>Alveoli (air sacs)</a:t>
            </a:r>
          </a:p>
          <a:p>
            <a:r>
              <a:rPr lang="en-US" altLang="en-US" sz="2000"/>
              <a:t>Diaphragm (breathing muscle)</a:t>
            </a:r>
          </a:p>
          <a:p>
            <a:endParaRPr lang="en-US" altLang="en-US" smtClean="0"/>
          </a:p>
        </p:txBody>
      </p:sp>
      <p:pic>
        <p:nvPicPr>
          <p:cNvPr id="14341" name="Picture 5" descr="42-23ab-MammalRespiratry-L.jpg                                 00000026BIOLOGY6eCIPLchapters40-55     B847B7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95944"/>
            <a:ext cx="7165848" cy="30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2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772400" cy="914400"/>
          </a:xfrm>
        </p:spPr>
        <p:txBody>
          <a:bodyPr/>
          <a:lstStyle/>
          <a:p>
            <a:r>
              <a:rPr lang="en-US" altLang="en-US" smtClean="0"/>
              <a:t>Breathing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8305800" cy="5029200"/>
          </a:xfrm>
        </p:spPr>
        <p:txBody>
          <a:bodyPr/>
          <a:lstStyle/>
          <a:p>
            <a:r>
              <a:rPr lang="en-US" altLang="en-US" sz="2000" i="1"/>
              <a:t>Positive pressure breathing</a:t>
            </a:r>
            <a:r>
              <a:rPr lang="en-US" altLang="en-US" sz="2000"/>
              <a:t>: pushes air into lungs (frog)</a:t>
            </a:r>
          </a:p>
          <a:p>
            <a:r>
              <a:rPr lang="en-US" altLang="en-US" sz="2000" i="1"/>
              <a:t>Negative pressure breathing</a:t>
            </a:r>
            <a:r>
              <a:rPr lang="en-US" altLang="en-US" sz="2000"/>
              <a:t>: pulls air into lungs (mammals)</a:t>
            </a:r>
          </a:p>
          <a:p>
            <a:r>
              <a:rPr lang="en-US" altLang="en-US" sz="2000" i="1"/>
              <a:t>Inhalation</a:t>
            </a:r>
            <a:r>
              <a:rPr lang="en-US" altLang="en-US" sz="2000"/>
              <a:t>: diaphragm contraction;</a:t>
            </a:r>
            <a:r>
              <a:rPr lang="en-US" altLang="en-US" sz="2000" i="1"/>
              <a:t> Exhalation</a:t>
            </a:r>
            <a:r>
              <a:rPr lang="en-US" altLang="en-US" sz="2000"/>
              <a:t>: diaphragm relaxation</a:t>
            </a:r>
          </a:p>
          <a:p>
            <a:r>
              <a:rPr lang="en-US" altLang="en-US" sz="2000" i="1"/>
              <a:t>Tidal volume</a:t>
            </a:r>
            <a:r>
              <a:rPr lang="en-US" altLang="en-US" sz="2000"/>
              <a:t>: amount of air inhaled and exhaled with each breath (500ml)</a:t>
            </a:r>
          </a:p>
          <a:p>
            <a:r>
              <a:rPr lang="en-US" altLang="en-US" sz="2000" i="1"/>
              <a:t>Vital capacity</a:t>
            </a:r>
            <a:r>
              <a:rPr lang="en-US" altLang="en-US" sz="2000"/>
              <a:t>: maximum tidal volume during forced breathing (4L)</a:t>
            </a:r>
          </a:p>
          <a:p>
            <a:r>
              <a:rPr lang="en-US" altLang="en-US" sz="2000" u="sng"/>
              <a:t>Regulation</a:t>
            </a:r>
            <a:r>
              <a:rPr lang="en-US" altLang="en-US" sz="2000"/>
              <a:t>:  CO</a:t>
            </a:r>
            <a:r>
              <a:rPr lang="en-US" altLang="en-US" sz="1800"/>
              <a:t>2</a:t>
            </a:r>
            <a:r>
              <a:rPr lang="en-US" altLang="en-US" sz="2000"/>
              <a:t> concentration in blood (</a:t>
            </a:r>
            <a:r>
              <a:rPr lang="en-US" altLang="en-US" sz="2000" i="1"/>
              <a:t>medulla oblongata</a:t>
            </a:r>
            <a:r>
              <a:rPr lang="en-US" altLang="en-US" sz="2000"/>
              <a:t>)</a:t>
            </a:r>
          </a:p>
        </p:txBody>
      </p:sp>
      <p:pic>
        <p:nvPicPr>
          <p:cNvPr id="15364" name="Picture 8" descr="42-24-NegPressureBreath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4530213"/>
            <a:ext cx="4648200" cy="2099187"/>
          </a:xfrm>
        </p:spPr>
      </p:pic>
    </p:spTree>
    <p:extLst>
      <p:ext uri="{BB962C8B-B14F-4D97-AF65-F5344CB8AC3E}">
        <p14:creationId xmlns:p14="http://schemas.microsoft.com/office/powerpoint/2010/main" val="12917689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868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Mode of Action: Chemical Signaling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8686800" cy="45720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1- Plasma membrane reception                                                                              •signal-transduction pathways (neurotransmitters, growth factors, most hormones)        </a:t>
            </a:r>
          </a:p>
          <a:p>
            <a:pPr eaLnBrk="1" hangingPunct="1"/>
            <a:r>
              <a:rPr lang="en-US" altLang="en-US" sz="2000" b="1"/>
              <a:t>2- Cell nucleus reception                                                                                        •steroid hormones, thyroid hormones, some local regulators</a:t>
            </a:r>
          </a:p>
        </p:txBody>
      </p:sp>
      <p:pic>
        <p:nvPicPr>
          <p:cNvPr id="4100" name="Picture 8" descr="45-03-ChemSignalMechanis-L.gif                                 00000029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657600"/>
            <a:ext cx="8382000" cy="2895600"/>
          </a:xfrm>
        </p:spPr>
      </p:pic>
    </p:spTree>
    <p:extLst>
      <p:ext uri="{BB962C8B-B14F-4D97-AF65-F5344CB8AC3E}">
        <p14:creationId xmlns:p14="http://schemas.microsoft.com/office/powerpoint/2010/main" val="3922566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8153400" cy="1143000"/>
          </a:xfrm>
        </p:spPr>
        <p:txBody>
          <a:bodyPr>
            <a:normAutofit/>
          </a:bodyPr>
          <a:lstStyle/>
          <a:p>
            <a:r>
              <a:rPr lang="en-US" altLang="en-US" sz="4000"/>
              <a:t>Respiratory pigments: gas transport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4343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000" u="sng"/>
              <a:t>Oxygen transport</a:t>
            </a:r>
            <a:r>
              <a:rPr lang="en-US" altLang="en-US" sz="2000"/>
              <a:t>-</a:t>
            </a:r>
          </a:p>
          <a:p>
            <a:r>
              <a:rPr lang="en-US" altLang="en-US" sz="2000" i="1"/>
              <a:t>Hemocyanin</a:t>
            </a:r>
            <a:r>
              <a:rPr lang="en-US" altLang="en-US" sz="2000"/>
              <a:t>: found in hemolymph of arthropods and mollusks (Cu)</a:t>
            </a:r>
          </a:p>
          <a:p>
            <a:r>
              <a:rPr lang="en-US" altLang="en-US" sz="2000" i="1"/>
              <a:t>Hemoglobin</a:t>
            </a:r>
            <a:r>
              <a:rPr lang="en-US" altLang="en-US" sz="2000"/>
              <a:t>: vertebrates (Fe)   		</a:t>
            </a:r>
          </a:p>
          <a:p>
            <a:r>
              <a:rPr lang="en-US" altLang="en-US" sz="2000" u="sng"/>
              <a:t>Carbon dioxide transport</a:t>
            </a:r>
            <a:r>
              <a:rPr lang="en-US" altLang="en-US" sz="2000"/>
              <a:t>-</a:t>
            </a:r>
          </a:p>
          <a:p>
            <a:r>
              <a:rPr lang="en-US" altLang="en-US" sz="2000"/>
              <a:t>Blood plasma (7%)</a:t>
            </a:r>
          </a:p>
          <a:p>
            <a:r>
              <a:rPr lang="en-US" altLang="en-US" sz="2000"/>
              <a:t>Hemoglobin (23%)</a:t>
            </a:r>
          </a:p>
          <a:p>
            <a:r>
              <a:rPr lang="en-US" altLang="en-US" sz="2000"/>
              <a:t>Bicarbonate ions (70%)		</a:t>
            </a:r>
          </a:p>
          <a:p>
            <a:r>
              <a:rPr lang="en-US" altLang="en-US" sz="2000" u="sng"/>
              <a:t>Deep-diving air-breathers</a:t>
            </a:r>
            <a:r>
              <a:rPr lang="en-US" altLang="en-US" sz="2000"/>
              <a:t>-</a:t>
            </a:r>
          </a:p>
          <a:p>
            <a:r>
              <a:rPr lang="en-US" altLang="en-US" sz="2000" i="1"/>
              <a:t>Myoglobin</a:t>
            </a:r>
            <a:r>
              <a:rPr lang="en-US" altLang="en-US" sz="2000"/>
              <a:t>: oxygen storing protein			</a:t>
            </a:r>
          </a:p>
        </p:txBody>
      </p:sp>
      <p:pic>
        <p:nvPicPr>
          <p:cNvPr id="16388" name="Picture 7" descr="42-29-BloodCO2Transport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01053" y="1981200"/>
            <a:ext cx="2352294" cy="4114800"/>
          </a:xfrm>
        </p:spPr>
      </p:pic>
    </p:spTree>
    <p:extLst>
      <p:ext uri="{BB962C8B-B14F-4D97-AF65-F5344CB8AC3E}">
        <p14:creationId xmlns:p14="http://schemas.microsoft.com/office/powerpoint/2010/main" val="38659813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Systems Project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464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Choose a human system</a:t>
            </a:r>
          </a:p>
          <a:p>
            <a:r>
              <a:rPr lang="en-US" dirty="0" smtClean="0"/>
              <a:t>Prepare a video, song, or presentation which provides the following information:</a:t>
            </a:r>
          </a:p>
          <a:p>
            <a:pPr lvl="1"/>
            <a:r>
              <a:rPr lang="en-US" dirty="0" smtClean="0"/>
              <a:t>Role of this system in maintaining animal life</a:t>
            </a:r>
          </a:p>
          <a:p>
            <a:pPr lvl="1"/>
            <a:r>
              <a:rPr lang="en-US" dirty="0" smtClean="0"/>
              <a:t>Functional unit</a:t>
            </a:r>
          </a:p>
          <a:p>
            <a:pPr lvl="1"/>
            <a:r>
              <a:rPr lang="en-US" dirty="0" smtClean="0"/>
              <a:t>Detailed description of how the system functions in humans</a:t>
            </a:r>
          </a:p>
          <a:p>
            <a:pPr lvl="1"/>
            <a:r>
              <a:rPr lang="en-US" dirty="0" smtClean="0"/>
              <a:t>Comparative description of how the system functions in simpler animals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004061"/>
            <a:ext cx="1676400" cy="16531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38601"/>
            <a:ext cx="3019846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61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66838"/>
            <a:ext cx="5791200" cy="412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1" y="658951"/>
            <a:ext cx="7539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Open vs Closed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20881110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84" y="821056"/>
            <a:ext cx="14382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19" y="333007"/>
            <a:ext cx="1371600" cy="1265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596955"/>
            <a:ext cx="6629400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750132"/>
            <a:ext cx="1543050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750132"/>
            <a:ext cx="2438400" cy="1685925"/>
          </a:xfrm>
          <a:prstGeom prst="rect">
            <a:avLst/>
          </a:prstGeom>
        </p:spPr>
      </p:pic>
      <p:pic>
        <p:nvPicPr>
          <p:cNvPr id="1026" name="Picture 2" descr="http://images.clipartpanda.com/bird-clipart-bird-clipartfree-bird-clip-art-free-vector-for-free-download-about-files-2014-0n2gfm4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41" y="414491"/>
            <a:ext cx="854640" cy="6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283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Double circulation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3810000" cy="4572000"/>
          </a:xfrm>
        </p:spPr>
        <p:txBody>
          <a:bodyPr>
            <a:normAutofit/>
          </a:bodyPr>
          <a:lstStyle/>
          <a:p>
            <a:r>
              <a:rPr lang="en-US" altLang="en-US" sz="2000"/>
              <a:t>From right ventricle to lungs via pulmonary arteries through semilunar valve (pulmonary circulation)</a:t>
            </a:r>
          </a:p>
          <a:p>
            <a:r>
              <a:rPr lang="en-US" altLang="en-US" sz="2000"/>
              <a:t>Capillary beds in lungs to left atrium via pulmonary veins</a:t>
            </a:r>
          </a:p>
          <a:p>
            <a:r>
              <a:rPr lang="en-US" altLang="en-US" sz="2000"/>
              <a:t>Left atrium to left ventricle (through atrioventricular valve) to aorta</a:t>
            </a:r>
          </a:p>
          <a:p>
            <a:r>
              <a:rPr lang="en-US" altLang="en-US" sz="2000"/>
              <a:t>Aorta to coronary arteries; then systemic circulation</a:t>
            </a:r>
          </a:p>
          <a:p>
            <a:r>
              <a:rPr lang="en-US" altLang="en-US" sz="2000"/>
              <a:t>Back to heart via two venae cavae (superior and inferior); right atrium</a:t>
            </a:r>
          </a:p>
        </p:txBody>
      </p:sp>
      <p:pic>
        <p:nvPicPr>
          <p:cNvPr id="6148" name="Picture 7" descr="42-04-MammalCardiovasSys-L.gif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56401" y="1981200"/>
            <a:ext cx="3641598" cy="4114800"/>
          </a:xfrm>
        </p:spPr>
      </p:pic>
    </p:spTree>
    <p:extLst>
      <p:ext uri="{BB962C8B-B14F-4D97-AF65-F5344CB8AC3E}">
        <p14:creationId xmlns:p14="http://schemas.microsoft.com/office/powerpoint/2010/main" val="34592185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Describe the pathway of an oxygen molecule as it goes from the air inhaled through to its delivery to a muscle cell. And the exhalation of CO2</a:t>
            </a:r>
          </a:p>
          <a:p>
            <a:endParaRPr lang="en-US" sz="3200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17269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33-00x-OchreSeastars.jpg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52700"/>
            <a:ext cx="3810000" cy="2514600"/>
          </a:xfrm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3048000"/>
            <a:ext cx="3810000" cy="2819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Chapter 33 and 34 </a:t>
            </a:r>
          </a:p>
          <a:p>
            <a:pPr marL="0" indent="0">
              <a:buNone/>
              <a:defRPr/>
            </a:pPr>
            <a:r>
              <a:rPr lang="en-US" altLang="en-US" i="1"/>
              <a:t>Invertebrates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82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Parazoa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09800" y="1752600"/>
            <a:ext cx="3962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Invertebrates:  animals without backbones</a:t>
            </a:r>
          </a:p>
          <a:p>
            <a:r>
              <a:rPr lang="en-US" altLang="en-US"/>
              <a:t>Closest lineage to protists</a:t>
            </a:r>
          </a:p>
          <a:p>
            <a:r>
              <a:rPr lang="en-US" altLang="en-US"/>
              <a:t>Loose federation of cells (unspecialized); no tissues</a:t>
            </a:r>
          </a:p>
          <a:p>
            <a:r>
              <a:rPr lang="en-US" altLang="en-US" u="sng"/>
              <a:t>Phy.:</a:t>
            </a:r>
            <a:r>
              <a:rPr lang="en-US" altLang="en-US"/>
              <a:t> </a:t>
            </a:r>
            <a:r>
              <a:rPr lang="en-US" altLang="en-US" i="1"/>
              <a:t>Porifera </a:t>
            </a:r>
            <a:r>
              <a:rPr lang="en-US" altLang="en-US"/>
              <a:t>(sponges)</a:t>
            </a:r>
          </a:p>
        </p:txBody>
      </p:sp>
      <p:pic>
        <p:nvPicPr>
          <p:cNvPr id="7172" name="Picture 7" descr="33-02-SpongesCollage.jpg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82900"/>
            <a:ext cx="3810000" cy="1854200"/>
          </a:xfrm>
        </p:spPr>
      </p:pic>
    </p:spTree>
    <p:extLst>
      <p:ext uri="{BB962C8B-B14F-4D97-AF65-F5344CB8AC3E}">
        <p14:creationId xmlns:p14="http://schemas.microsoft.com/office/powerpoint/2010/main" val="1839058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Phylum</a:t>
            </a:r>
            <a:r>
              <a:rPr lang="en-US" altLang="en-US" smtClean="0"/>
              <a:t>: </a:t>
            </a:r>
            <a:r>
              <a:rPr lang="en-US" altLang="en-US" i="1" smtClean="0"/>
              <a:t>Porifera</a:t>
            </a:r>
            <a:r>
              <a:rPr lang="en-US" altLang="en-US" smtClean="0"/>
              <a:t> </a:t>
            </a:r>
            <a:r>
              <a:rPr lang="en-US" altLang="en-US" sz="3600"/>
              <a:t>(“pore bearer”)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1676400"/>
            <a:ext cx="7924800" cy="2971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Sessile (attached to bottom)</a:t>
            </a:r>
          </a:p>
          <a:p>
            <a:r>
              <a:rPr lang="en-US" altLang="en-US" sz="2400"/>
              <a:t>Spongocoel (central cavity)</a:t>
            </a:r>
          </a:p>
          <a:p>
            <a:r>
              <a:rPr lang="en-US" altLang="en-US" sz="2400"/>
              <a:t>Osculum (large opening)</a:t>
            </a:r>
          </a:p>
          <a:p>
            <a:r>
              <a:rPr lang="en-US" altLang="en-US" sz="2400"/>
              <a:t>Choanocytes (flagellated collar cells)</a:t>
            </a:r>
          </a:p>
          <a:p>
            <a:r>
              <a:rPr lang="en-US" altLang="en-US" sz="2400"/>
              <a:t>Hermaphroditic (produce both sperm and eggs)</a:t>
            </a:r>
          </a:p>
        </p:txBody>
      </p:sp>
      <p:pic>
        <p:nvPicPr>
          <p:cNvPr id="9220" name="Picture 7" descr="33-03-SpongeAnatomy-L.gif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7924800" cy="2362200"/>
          </a:xfrm>
        </p:spPr>
      </p:pic>
    </p:spTree>
    <p:extLst>
      <p:ext uri="{BB962C8B-B14F-4D97-AF65-F5344CB8AC3E}">
        <p14:creationId xmlns:p14="http://schemas.microsoft.com/office/powerpoint/2010/main" val="35866987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Radiata, 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000"/>
              <a:t>Diploblastic</a:t>
            </a:r>
          </a:p>
          <a:p>
            <a:pPr>
              <a:defRPr/>
            </a:pPr>
            <a:r>
              <a:rPr lang="en-US" altLang="en-US" sz="2000"/>
              <a:t>Radial symmetry</a:t>
            </a:r>
          </a:p>
          <a:p>
            <a:pPr>
              <a:defRPr/>
            </a:pPr>
            <a:r>
              <a:rPr lang="en-US" altLang="en-US" sz="2000" u="sng"/>
              <a:t>Phy</a:t>
            </a:r>
            <a:r>
              <a:rPr lang="en-US" altLang="en-US" sz="2000"/>
              <a:t>: </a:t>
            </a:r>
            <a:r>
              <a:rPr lang="en-US" altLang="en-US" sz="2000" i="1"/>
              <a:t>Cnidaria</a:t>
            </a:r>
            <a:r>
              <a:rPr lang="en-US" altLang="en-US" sz="2000"/>
              <a:t> (hydra, jellies, sea anemones, corals)</a:t>
            </a:r>
          </a:p>
          <a:p>
            <a:pPr>
              <a:defRPr/>
            </a:pPr>
            <a:r>
              <a:rPr lang="en-US" altLang="en-US" sz="2000"/>
              <a:t>No mesoderm; GVC gastrovascular cavity (sac with a central digestive cavity)</a:t>
            </a:r>
          </a:p>
          <a:p>
            <a:pPr>
              <a:defRPr/>
            </a:pPr>
            <a:r>
              <a:rPr lang="en-US" altLang="en-US" sz="2000"/>
              <a:t>Hydrostatic skeleton (fluid held under pressure)</a:t>
            </a:r>
          </a:p>
          <a:p>
            <a:pPr>
              <a:defRPr/>
            </a:pPr>
            <a:r>
              <a:rPr lang="en-US" altLang="en-US" sz="2000"/>
              <a:t>Polyps and medusa</a:t>
            </a:r>
          </a:p>
          <a:p>
            <a:pPr>
              <a:defRPr/>
            </a:pPr>
            <a:r>
              <a:rPr lang="en-US" altLang="en-US" sz="2000"/>
              <a:t>Cnidocytes (cells used for defense and prey capture)</a:t>
            </a:r>
          </a:p>
          <a:p>
            <a:pPr>
              <a:defRPr/>
            </a:pPr>
            <a:r>
              <a:rPr lang="en-US" altLang="en-US" sz="2000"/>
              <a:t>Nematocysts (stinging capsule)</a:t>
            </a:r>
          </a:p>
        </p:txBody>
      </p:sp>
      <p:pic>
        <p:nvPicPr>
          <p:cNvPr id="11268" name="Picture 9" descr="33-04-CnidarianForms-L.jpg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2950"/>
            <a:ext cx="3810000" cy="3594100"/>
          </a:xfrm>
        </p:spPr>
      </p:pic>
    </p:spTree>
    <p:extLst>
      <p:ext uri="{BB962C8B-B14F-4D97-AF65-F5344CB8AC3E}">
        <p14:creationId xmlns:p14="http://schemas.microsoft.com/office/powerpoint/2010/main" val="32722386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Vertebrate Endocrine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52600"/>
            <a:ext cx="3810000" cy="434340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altLang="en-US" b="1" dirty="0"/>
              <a:t>There are many glands in the body, they each secrete specific hormones that cause reactions throughout the body.  </a:t>
            </a:r>
          </a:p>
          <a:p>
            <a:pPr>
              <a:defRPr/>
            </a:pPr>
            <a:r>
              <a:rPr lang="en-US" altLang="en-US" b="1" dirty="0"/>
              <a:t>Some even excrete hormones that stimulate other glands to secrete more hormones</a:t>
            </a:r>
          </a:p>
          <a:p>
            <a:pPr>
              <a:defRPr/>
            </a:pPr>
            <a:r>
              <a:rPr lang="en-US" altLang="en-US" b="1" dirty="0"/>
              <a:t>Biological signaling is complex</a:t>
            </a:r>
          </a:p>
          <a:p>
            <a:pPr>
              <a:defRPr/>
            </a:pPr>
            <a:r>
              <a:rPr lang="en-US" altLang="en-US" b="1" dirty="0"/>
              <a:t>Hormones act within an organism while pheromones act between organisms</a:t>
            </a:r>
          </a:p>
          <a:p>
            <a:pPr>
              <a:defRPr/>
            </a:pPr>
            <a:endParaRPr lang="en-US" altLang="en-US" sz="2400" b="1" dirty="0"/>
          </a:p>
        </p:txBody>
      </p:sp>
      <p:pic>
        <p:nvPicPr>
          <p:cNvPr id="5124" name="Picture 7" descr="45-05-HumanEndocrineGlan-L.jpg                                 00000029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4150" y="19812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20221205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Radiata, 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Phy</a:t>
            </a:r>
            <a:r>
              <a:rPr lang="en-US" altLang="en-US" sz="2400"/>
              <a:t>: </a:t>
            </a:r>
            <a:r>
              <a:rPr lang="en-US" altLang="en-US" sz="2400" i="1"/>
              <a:t>Ctenophora</a:t>
            </a:r>
            <a:r>
              <a:rPr lang="en-US" altLang="en-US" sz="2400"/>
              <a:t> (comb jellies)</a:t>
            </a:r>
          </a:p>
          <a:p>
            <a:r>
              <a:rPr lang="en-US" altLang="en-US" sz="2400"/>
              <a:t>8 rows of comblike plates of fused cilia (largest animals that use cilia for locomotion)</a:t>
            </a:r>
          </a:p>
          <a:p>
            <a:r>
              <a:rPr lang="en-US" altLang="en-US" sz="2400"/>
              <a:t>Tentacles with colloblasts (adhesive structures that capture prey)</a:t>
            </a:r>
          </a:p>
        </p:txBody>
      </p:sp>
      <p:pic>
        <p:nvPicPr>
          <p:cNvPr id="13316" name="Picture 7" descr="33-08-Ctenophore.jpg    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47939"/>
            <a:ext cx="3810000" cy="2524125"/>
          </a:xfrm>
        </p:spPr>
      </p:pic>
    </p:spTree>
    <p:extLst>
      <p:ext uri="{BB962C8B-B14F-4D97-AF65-F5344CB8AC3E}">
        <p14:creationId xmlns:p14="http://schemas.microsoft.com/office/powerpoint/2010/main" val="7309046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Eumetazoa:  The Acoelomates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600200"/>
            <a:ext cx="4038600" cy="426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Phy</a:t>
            </a:r>
            <a:r>
              <a:rPr lang="en-US" altLang="en-US" sz="2400"/>
              <a:t>: </a:t>
            </a:r>
            <a:r>
              <a:rPr lang="en-US" altLang="en-US" sz="2400" i="1"/>
              <a:t>Platyhelminthes</a:t>
            </a:r>
            <a:r>
              <a:rPr lang="en-US" altLang="en-US" sz="2400"/>
              <a:t> </a:t>
            </a:r>
            <a:r>
              <a:rPr lang="en-US" altLang="en-US" sz="1800"/>
              <a:t>(flatworms, flukes, tapeworms)</a:t>
            </a:r>
          </a:p>
          <a:p>
            <a:r>
              <a:rPr lang="en-US" altLang="en-US" sz="2400"/>
              <a:t>Bilateral; no body cavity</a:t>
            </a:r>
          </a:p>
          <a:p>
            <a:r>
              <a:rPr lang="en-US" altLang="en-US" sz="2400"/>
              <a:t>Predators, scavengers, parasites</a:t>
            </a:r>
          </a:p>
          <a:p>
            <a:r>
              <a:rPr lang="en-US" altLang="en-US" sz="2400"/>
              <a:t>Triplobastic; mesoderm but, GVC with only one opening</a:t>
            </a:r>
          </a:p>
          <a:p>
            <a:r>
              <a:rPr lang="en-US" altLang="en-US" sz="2400"/>
              <a:t>Some cephalization</a:t>
            </a:r>
          </a:p>
          <a:p>
            <a:r>
              <a:rPr lang="en-US" altLang="en-US" sz="2400"/>
              <a:t>Many pathogens (</a:t>
            </a:r>
            <a:r>
              <a:rPr lang="en-US" altLang="en-US" sz="2400" i="1"/>
              <a:t>Schistosoma, Cestodidias</a:t>
            </a:r>
            <a:r>
              <a:rPr lang="en-US" altLang="en-US" sz="2400"/>
              <a:t>)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15364" name="Picture 8" descr="33-09x-Flatworm.jpg     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24125"/>
            <a:ext cx="3810000" cy="2571750"/>
          </a:xfrm>
        </p:spPr>
      </p:pic>
    </p:spTree>
    <p:extLst>
      <p:ext uri="{BB962C8B-B14F-4D97-AF65-F5344CB8AC3E}">
        <p14:creationId xmlns:p14="http://schemas.microsoft.com/office/powerpoint/2010/main" val="8824327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Eumetazoa: Pseudocoelomates, I</a:t>
            </a:r>
            <a:endParaRPr lang="en-US" altLang="en-US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0" y="1600200"/>
            <a:ext cx="3886200" cy="426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Body cavity partially derived from mesodermally derived tissue</a:t>
            </a:r>
          </a:p>
          <a:p>
            <a:r>
              <a:rPr lang="en-US" altLang="en-US" sz="2400" u="sng"/>
              <a:t>Phy</a:t>
            </a:r>
            <a:r>
              <a:rPr lang="en-US" altLang="en-US" sz="2400"/>
              <a:t>: </a:t>
            </a:r>
            <a:r>
              <a:rPr lang="en-US" altLang="en-US" sz="2400" i="1"/>
              <a:t>Rotifera</a:t>
            </a:r>
            <a:endParaRPr lang="en-US" altLang="en-US" sz="2400"/>
          </a:p>
          <a:p>
            <a:r>
              <a:rPr lang="en-US" altLang="en-US" sz="2400"/>
              <a:t>1st with a complete digestive tract</a:t>
            </a:r>
          </a:p>
          <a:p>
            <a:r>
              <a:rPr lang="en-US" altLang="en-US" sz="2400"/>
              <a:t>Hydrostatic skeleton</a:t>
            </a:r>
          </a:p>
          <a:p>
            <a:r>
              <a:rPr lang="en-US" altLang="en-US" sz="2400" u="sng"/>
              <a:t>Parthenogenesis</a:t>
            </a:r>
            <a:r>
              <a:rPr lang="en-US" altLang="en-US" sz="2400"/>
              <a:t>:    type of reproduction in which females produce offspring from unfertilized eggs</a:t>
            </a:r>
          </a:p>
        </p:txBody>
      </p:sp>
      <p:pic>
        <p:nvPicPr>
          <p:cNvPr id="17412" name="Picture 7" descr="33-13-Rotifer.jpg       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05075"/>
            <a:ext cx="3810000" cy="2609850"/>
          </a:xfrm>
        </p:spPr>
      </p:pic>
    </p:spTree>
    <p:extLst>
      <p:ext uri="{BB962C8B-B14F-4D97-AF65-F5344CB8AC3E}">
        <p14:creationId xmlns:p14="http://schemas.microsoft.com/office/powerpoint/2010/main" val="19815082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Eumetazoa: Pseudocoelomates, 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2362200"/>
            <a:ext cx="3810000" cy="350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Phy</a:t>
            </a:r>
            <a:r>
              <a:rPr lang="en-US" altLang="en-US" sz="2400"/>
              <a:t>: </a:t>
            </a:r>
            <a:r>
              <a:rPr lang="en-US" altLang="en-US" sz="2400" i="1"/>
              <a:t>Nematoda</a:t>
            </a:r>
            <a:r>
              <a:rPr lang="en-US" altLang="en-US" sz="2400"/>
              <a:t> </a:t>
            </a:r>
            <a:r>
              <a:rPr lang="en-US" altLang="en-US" sz="1800"/>
              <a:t>(roundworms)</a:t>
            </a:r>
          </a:p>
          <a:p>
            <a:r>
              <a:rPr lang="en-US" altLang="en-US" sz="2000"/>
              <a:t>Very widespread group of  animals (900,000 sp. ?)</a:t>
            </a:r>
          </a:p>
          <a:p>
            <a:r>
              <a:rPr lang="en-US" altLang="en-US" sz="2000"/>
              <a:t>Cuticle (tough exoskeleton)</a:t>
            </a:r>
          </a:p>
          <a:p>
            <a:r>
              <a:rPr lang="en-US" altLang="en-US" sz="2000"/>
              <a:t>Decomposition and nutrient cycling</a:t>
            </a:r>
          </a:p>
          <a:p>
            <a:r>
              <a:rPr lang="en-US" altLang="en-US" sz="2000"/>
              <a:t>Complete digestive track; no circulatory system</a:t>
            </a:r>
          </a:p>
          <a:p>
            <a:r>
              <a:rPr lang="en-US" altLang="en-US" sz="2000" i="1"/>
              <a:t>Trichinella spiralis</a:t>
            </a:r>
          </a:p>
        </p:txBody>
      </p:sp>
      <p:pic>
        <p:nvPicPr>
          <p:cNvPr id="19460" name="Picture 7" descr="33-25b-ParasiticNematode.jpg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3014"/>
            <a:ext cx="3810000" cy="2593975"/>
          </a:xfrm>
        </p:spPr>
      </p:pic>
    </p:spTree>
    <p:extLst>
      <p:ext uri="{BB962C8B-B14F-4D97-AF65-F5344CB8AC3E}">
        <p14:creationId xmlns:p14="http://schemas.microsoft.com/office/powerpoint/2010/main" val="32503607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Coelomates:  Protostomes, I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Phylogenetics debated….</a:t>
            </a:r>
          </a:p>
          <a:p>
            <a:r>
              <a:rPr lang="en-US" altLang="en-US" sz="2000" u="sng"/>
              <a:t>Phy</a:t>
            </a:r>
            <a:r>
              <a:rPr lang="en-US" altLang="en-US" sz="2000"/>
              <a:t>: </a:t>
            </a:r>
            <a:r>
              <a:rPr lang="en-US" altLang="en-US" sz="2000" i="1"/>
              <a:t>Nemertea</a:t>
            </a:r>
            <a:r>
              <a:rPr lang="en-US" altLang="en-US" sz="2000"/>
              <a:t>  (proboscis and ribbon worms)</a:t>
            </a:r>
          </a:p>
          <a:p>
            <a:r>
              <a:rPr lang="en-US" altLang="en-US" sz="2000"/>
              <a:t>Complete digestion and closed circulatory system (blood)</a:t>
            </a:r>
          </a:p>
          <a:p>
            <a:r>
              <a:rPr lang="en-US" altLang="en-US" sz="2000" u="sng"/>
              <a:t>Phy</a:t>
            </a:r>
            <a:r>
              <a:rPr lang="en-US" altLang="en-US" sz="2000"/>
              <a:t>: the</a:t>
            </a:r>
            <a:r>
              <a:rPr lang="en-US" altLang="en-US" sz="2000" i="1"/>
              <a:t> lophophorates</a:t>
            </a:r>
            <a:r>
              <a:rPr lang="en-US" altLang="en-US" sz="2000"/>
              <a:t>   (sea mats, tube worms,  lamp shells)</a:t>
            </a:r>
          </a:p>
          <a:p>
            <a:r>
              <a:rPr lang="en-US" altLang="en-US" sz="2000"/>
              <a:t>Lophophore:  Circular shaped body fold with ciliated tentacles around the mouth</a:t>
            </a:r>
          </a:p>
          <a:p>
            <a:endParaRPr lang="en-US" altLang="en-US" sz="2000"/>
          </a:p>
          <a:p>
            <a:endParaRPr lang="en-US" altLang="en-US"/>
          </a:p>
        </p:txBody>
      </p:sp>
      <p:pic>
        <p:nvPicPr>
          <p:cNvPr id="21508" name="Picture 8" descr="33-14-Lophophorates.jpg  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9564"/>
            <a:ext cx="3810000" cy="1920875"/>
          </a:xfrm>
        </p:spPr>
      </p:pic>
    </p:spTree>
    <p:extLst>
      <p:ext uri="{BB962C8B-B14F-4D97-AF65-F5344CB8AC3E}">
        <p14:creationId xmlns:p14="http://schemas.microsoft.com/office/powerpoint/2010/main" val="11064985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Coelomates:  Protostomes, II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Phy</a:t>
            </a:r>
            <a:r>
              <a:rPr lang="en-US" altLang="en-US" sz="2000"/>
              <a:t>: </a:t>
            </a:r>
            <a:r>
              <a:rPr lang="en-US" altLang="en-US" sz="2000" i="1"/>
              <a:t>Mollusca</a:t>
            </a:r>
            <a:r>
              <a:rPr lang="en-US" altLang="en-US" sz="2000"/>
              <a:t>    (snails, slugs, squid, octopus, clams, oysters, chiton)</a:t>
            </a:r>
          </a:p>
          <a:p>
            <a:r>
              <a:rPr lang="en-US" altLang="en-US" sz="2000"/>
              <a:t>Soft body protected by a hard shell of calcium carbonate</a:t>
            </a:r>
          </a:p>
          <a:p>
            <a:r>
              <a:rPr lang="en-US" altLang="en-US" sz="2000"/>
              <a:t>Foot (movement), visceral mass (internal organs); mantle (secretes shell); radula (rasp-like scraping organ)</a:t>
            </a:r>
          </a:p>
          <a:p>
            <a:r>
              <a:rPr lang="en-US" altLang="en-US" sz="2000"/>
              <a:t>Ciliated trochophore larvae (related to </a:t>
            </a:r>
            <a:r>
              <a:rPr lang="en-US" altLang="en-US" sz="2000" i="1"/>
              <a:t>Annelida</a:t>
            </a:r>
            <a:r>
              <a:rPr lang="en-US" altLang="en-US" sz="2000"/>
              <a:t>?)</a:t>
            </a:r>
            <a:endParaRPr lang="en-US" altLang="en-US"/>
          </a:p>
        </p:txBody>
      </p:sp>
      <p:pic>
        <p:nvPicPr>
          <p:cNvPr id="23556" name="Picture 8" descr="33-16-MolluskBodyPlan-L.gif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2550"/>
            <a:ext cx="3810000" cy="2374900"/>
          </a:xfrm>
        </p:spPr>
      </p:pic>
      <p:pic>
        <p:nvPicPr>
          <p:cNvPr id="23557" name="Picture 9" descr="33-22-CephalopodsCollage.jpg                                   00000029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38354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389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The Coelomates:  Protostomes, III</a:t>
            </a:r>
            <a:endParaRPr lang="en-US" altLang="en-U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2133600"/>
            <a:ext cx="3810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Phy</a:t>
            </a:r>
            <a:r>
              <a:rPr lang="en-US" altLang="en-US" sz="2000"/>
              <a:t>:</a:t>
            </a:r>
            <a:r>
              <a:rPr lang="en-US" altLang="en-US" sz="2000" i="1"/>
              <a:t> Annelida </a:t>
            </a:r>
            <a:r>
              <a:rPr lang="en-US" altLang="en-US" sz="2000"/>
              <a:t>(earthworms, leeches, marine worms)</a:t>
            </a:r>
          </a:p>
          <a:p>
            <a:r>
              <a:rPr lang="en-US" altLang="en-US" sz="2000"/>
              <a:t>True body segmentation (specialization of body regions)</a:t>
            </a:r>
          </a:p>
          <a:p>
            <a:r>
              <a:rPr lang="en-US" altLang="en-US" sz="2000"/>
              <a:t>Closed circulatory system</a:t>
            </a:r>
          </a:p>
          <a:p>
            <a:r>
              <a:rPr lang="en-US" altLang="en-US" sz="2000"/>
              <a:t>Metanephridia: excretory tubes</a:t>
            </a:r>
          </a:p>
          <a:p>
            <a:r>
              <a:rPr lang="en-US" altLang="en-US" sz="2000"/>
              <a:t>“Brainlike” cerebral ganglia</a:t>
            </a:r>
          </a:p>
          <a:p>
            <a:r>
              <a:rPr lang="en-US" altLang="en-US" sz="2000"/>
              <a:t>Hermaphrodites, but cross- fertilize</a:t>
            </a:r>
          </a:p>
        </p:txBody>
      </p:sp>
      <p:pic>
        <p:nvPicPr>
          <p:cNvPr id="25604" name="Picture 7" descr="33-24-AnnelidsCollage.jpg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1"/>
            <a:ext cx="3810000" cy="1662113"/>
          </a:xfrm>
        </p:spPr>
      </p:pic>
      <p:pic>
        <p:nvPicPr>
          <p:cNvPr id="16392" name="Picture 8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30749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186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6392"/>
                </p:tgtEl>
              </p:cMediaNode>
            </p:video>
          </p:childTnLst>
        </p:cTn>
      </p:par>
    </p:tnLst>
    <p:bldLst>
      <p:bldP spid="163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The Coelomates:  Protostomes, IV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Phy</a:t>
            </a:r>
            <a:r>
              <a:rPr lang="en-US" altLang="en-US" sz="2000"/>
              <a:t>: </a:t>
            </a:r>
            <a:r>
              <a:rPr lang="en-US" altLang="en-US" sz="2000" i="1"/>
              <a:t>Arthropoda</a:t>
            </a:r>
            <a:r>
              <a:rPr lang="en-US" altLang="en-US" sz="2000"/>
              <a:t>        trilobites (extinct); crustaceans (crabs, lobsters, shrimps); spiders, scorpions, ticks (arachnids); insects (entomology)</a:t>
            </a:r>
          </a:p>
          <a:p>
            <a:r>
              <a:rPr lang="en-US" altLang="en-US" sz="2000"/>
              <a:t>2 out of every 3 organisms (most successful of all phyla)</a:t>
            </a:r>
          </a:p>
          <a:p>
            <a:r>
              <a:rPr lang="en-US" altLang="en-US" sz="2000"/>
              <a:t>Segmentation, hard exoskeleton (cuticle)~ molting, jointed appendages; open circulatory system (hemolymph); extensive cephalization</a:t>
            </a:r>
          </a:p>
        </p:txBody>
      </p:sp>
      <p:pic>
        <p:nvPicPr>
          <p:cNvPr id="27652" name="Picture 11" descr="33-26-ArthropodExtAnatom-L.jpg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9314"/>
            <a:ext cx="3733800" cy="3367087"/>
          </a:xfrm>
        </p:spPr>
      </p:pic>
    </p:spTree>
    <p:extLst>
      <p:ext uri="{BB962C8B-B14F-4D97-AF65-F5344CB8AC3E}">
        <p14:creationId xmlns:p14="http://schemas.microsoft.com/office/powerpoint/2010/main" val="32937284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Insect characteristics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Outnumber all other forms of life combined</a:t>
            </a:r>
          </a:p>
          <a:p>
            <a:r>
              <a:rPr lang="en-US" altLang="en-US" sz="1800" u="sng"/>
              <a:t>Malpighian tubules</a:t>
            </a:r>
            <a:r>
              <a:rPr lang="en-US" altLang="en-US" sz="1800"/>
              <a:t>: outpocketings of the digestive tract (excretion)</a:t>
            </a:r>
          </a:p>
          <a:p>
            <a:r>
              <a:rPr lang="en-US" altLang="en-US" sz="1800" u="sng"/>
              <a:t>Tracheal system</a:t>
            </a:r>
            <a:r>
              <a:rPr lang="en-US" altLang="en-US" sz="1800"/>
              <a:t>: branched tubes that infiltrate the body (gas exchange)</a:t>
            </a:r>
          </a:p>
          <a:p>
            <a:r>
              <a:rPr lang="en-US" altLang="en-US" sz="1800"/>
              <a:t>Metamorphosis…...</a:t>
            </a:r>
          </a:p>
          <a:p>
            <a:r>
              <a:rPr lang="en-US" altLang="en-US" sz="1800"/>
              <a:t>•</a:t>
            </a:r>
            <a:r>
              <a:rPr lang="en-US" altLang="en-US" sz="1800" u="sng"/>
              <a:t>incomplete</a:t>
            </a:r>
            <a:r>
              <a:rPr lang="en-US" altLang="en-US" sz="1800"/>
              <a:t>: young resemble adults, then molt into adulthood (grasshoppers)</a:t>
            </a:r>
          </a:p>
          <a:p>
            <a:r>
              <a:rPr lang="en-US" altLang="en-US" sz="1800"/>
              <a:t>•</a:t>
            </a:r>
            <a:r>
              <a:rPr lang="en-US" altLang="en-US" sz="1800" u="sng"/>
              <a:t>complete</a:t>
            </a:r>
            <a:r>
              <a:rPr lang="en-US" altLang="en-US" sz="1800"/>
              <a:t>: larval stages (looks different than adult); larva to adult through pupal stage</a:t>
            </a:r>
          </a:p>
        </p:txBody>
      </p:sp>
      <p:pic>
        <p:nvPicPr>
          <p:cNvPr id="29700" name="Picture 8" descr="33-33-InsectAnatomy-L.gif   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3124200" cy="2222500"/>
          </a:xfrm>
        </p:spPr>
      </p:pic>
      <p:pic>
        <p:nvPicPr>
          <p:cNvPr id="18442" name="Picture 10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312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926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8442"/>
                </p:tgtEl>
              </p:cMediaNode>
            </p:video>
          </p:childTnLst>
        </p:cTn>
      </p:par>
    </p:tnLst>
    <p:bldLst>
      <p:bldP spid="1843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The Coelomates: Deuterostomes, I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05000" y="1752600"/>
            <a:ext cx="44196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u="sng"/>
              <a:t>Phy</a:t>
            </a:r>
            <a:r>
              <a:rPr lang="en-US" altLang="en-US" sz="1800"/>
              <a:t>: </a:t>
            </a:r>
            <a:r>
              <a:rPr lang="en-US" altLang="en-US" sz="1800" i="1"/>
              <a:t>Echinodermata  </a:t>
            </a:r>
            <a:r>
              <a:rPr lang="en-US" altLang="en-US" sz="1800"/>
              <a:t>(sea stars, sea urchins, sand dollars, sea lilies, sea cucumbers, sea daisies)</a:t>
            </a:r>
          </a:p>
          <a:p>
            <a:r>
              <a:rPr lang="en-US" altLang="en-US" sz="1800"/>
              <a:t>Spiny skin; sessile or slow moving</a:t>
            </a:r>
          </a:p>
          <a:p>
            <a:r>
              <a:rPr lang="en-US" altLang="en-US" sz="1800"/>
              <a:t>Often pentaradial</a:t>
            </a:r>
          </a:p>
          <a:p>
            <a:r>
              <a:rPr lang="en-US" altLang="en-US" sz="1800"/>
              <a:t>Water vascular system by hydraulic canals (tube feet)</a:t>
            </a:r>
          </a:p>
        </p:txBody>
      </p:sp>
      <p:pic>
        <p:nvPicPr>
          <p:cNvPr id="31748" name="Picture 7" descr="33-37-EchinodermsCollage.jpg                                   00000029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32064"/>
            <a:ext cx="3810000" cy="2555875"/>
          </a:xfrm>
        </p:spPr>
      </p:pic>
      <p:pic>
        <p:nvPicPr>
          <p:cNvPr id="19464" name="Picture 8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316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9464"/>
                </p:tgtEl>
              </p:cMediaNode>
            </p:video>
          </p:childTnLst>
        </p:cTn>
      </p:par>
    </p:tnLst>
    <p:bldLst>
      <p:bldP spid="194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pancreas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0"/>
            <a:ext cx="4191000" cy="4648200"/>
          </a:xfrm>
        </p:spPr>
        <p:txBody>
          <a:bodyPr/>
          <a:lstStyle/>
          <a:p>
            <a:pPr eaLnBrk="1" hangingPunct="1"/>
            <a:r>
              <a:rPr lang="en-US" altLang="en-US"/>
              <a:t>Islets of Langerhans</a:t>
            </a:r>
          </a:p>
          <a:p>
            <a:pPr eaLnBrk="1" hangingPunct="1"/>
            <a:r>
              <a:rPr lang="en-US" altLang="en-US"/>
              <a:t>Alpha cells:          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400"/>
              <a:t>•glucagon~ raises blood glucose levels</a:t>
            </a:r>
            <a:endParaRPr lang="en-US" altLang="en-US"/>
          </a:p>
          <a:p>
            <a:pPr eaLnBrk="1" hangingPunct="1"/>
            <a:r>
              <a:rPr lang="en-US" altLang="en-US"/>
              <a:t>Beta cells:              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 </a:t>
            </a:r>
            <a:r>
              <a:rPr lang="en-US" altLang="en-US" sz="1400"/>
              <a:t>•insulin~ lowers blood glucose levels</a:t>
            </a:r>
            <a:endParaRPr lang="en-US" altLang="en-US"/>
          </a:p>
          <a:p>
            <a:pPr eaLnBrk="1" hangingPunct="1"/>
            <a:r>
              <a:rPr lang="en-US" altLang="en-US"/>
              <a:t>Type I diabetes mellitus </a:t>
            </a:r>
            <a:r>
              <a:rPr lang="en-US" altLang="en-US" sz="1800"/>
              <a:t>(insulin-dependent; autoimmune disorder)</a:t>
            </a:r>
            <a:endParaRPr lang="en-US" altLang="en-US"/>
          </a:p>
          <a:p>
            <a:pPr eaLnBrk="1" hangingPunct="1"/>
            <a:r>
              <a:rPr lang="en-US" altLang="en-US"/>
              <a:t>Type II diabetes mellitus </a:t>
            </a:r>
            <a:r>
              <a:rPr lang="en-US" altLang="en-US" sz="1800"/>
              <a:t>(non-insulin-dependent; reduced responsiveness in insulin targets)</a:t>
            </a:r>
          </a:p>
        </p:txBody>
      </p:sp>
      <p:pic>
        <p:nvPicPr>
          <p:cNvPr id="6148" name="Picture 7" descr="45-10-GlucoseHomeostasis-L.gif                                 00000029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95400"/>
            <a:ext cx="4267200" cy="4800600"/>
          </a:xfrm>
        </p:spPr>
      </p:pic>
    </p:spTree>
    <p:extLst>
      <p:ext uri="{BB962C8B-B14F-4D97-AF65-F5344CB8AC3E}">
        <p14:creationId xmlns:p14="http://schemas.microsoft.com/office/powerpoint/2010/main" val="17748713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194300" y="3403600"/>
          <a:ext cx="1270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270000" imgH="1270000" progId="MS_ClipArt_Gallery">
                  <p:embed/>
                </p:oleObj>
              </mc:Choice>
              <mc:Fallback>
                <p:oleObj r:id="rId4" imgW="1270000" imgH="127000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403600"/>
                        <a:ext cx="1270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451726" y="3276600"/>
            <a:ext cx="2987675" cy="2819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Chapter 34 ~ </a:t>
            </a:r>
            <a:r>
              <a:rPr lang="en-US" altLang="en-US" sz="2400" i="1"/>
              <a:t>Vertebrate Evolution and Diversity</a:t>
            </a:r>
          </a:p>
        </p:txBody>
      </p:sp>
      <p:pic>
        <p:nvPicPr>
          <p:cNvPr id="5125" name="Picture 8" descr="34-00-SnakeSkeleton.jpg     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114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506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Chordates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28800" y="1676400"/>
            <a:ext cx="50292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Notochord</a:t>
            </a:r>
            <a:r>
              <a:rPr lang="en-US" altLang="en-US" sz="2000"/>
              <a:t>:  longitudinal, flexible rod located between the digestive and the nerve cord</a:t>
            </a:r>
          </a:p>
          <a:p>
            <a:r>
              <a:rPr lang="en-US" altLang="en-US" sz="2000" u="sng"/>
              <a:t>Dorsal, hollow nerve cord</a:t>
            </a:r>
            <a:r>
              <a:rPr lang="en-US" altLang="en-US" sz="2000"/>
              <a:t>; eventually develops into the brain and spinal cord</a:t>
            </a:r>
          </a:p>
          <a:p>
            <a:r>
              <a:rPr lang="en-US" altLang="en-US" sz="2000" u="sng"/>
              <a:t>Pharyngeal slits</a:t>
            </a:r>
            <a:r>
              <a:rPr lang="en-US" altLang="en-US" sz="2000"/>
              <a:t>; become modified for gas exchange, jaw support, and/or hearing</a:t>
            </a:r>
          </a:p>
          <a:p>
            <a:r>
              <a:rPr lang="en-US" altLang="en-US" sz="2000" u="sng"/>
              <a:t>Muscular, postanal tail</a:t>
            </a:r>
            <a:endParaRPr lang="en-US" altLang="en-US" sz="2000"/>
          </a:p>
        </p:txBody>
      </p:sp>
      <p:pic>
        <p:nvPicPr>
          <p:cNvPr id="7172" name="Picture 7" descr="34-02-ChordateCharacters-L.gif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4572000" cy="2611438"/>
          </a:xfrm>
        </p:spPr>
      </p:pic>
    </p:spTree>
    <p:extLst>
      <p:ext uri="{BB962C8B-B14F-4D97-AF65-F5344CB8AC3E}">
        <p14:creationId xmlns:p14="http://schemas.microsoft.com/office/powerpoint/2010/main" val="20723151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610600" cy="762000"/>
          </a:xfrm>
        </p:spPr>
        <p:txBody>
          <a:bodyPr/>
          <a:lstStyle/>
          <a:p>
            <a:r>
              <a:rPr lang="en-US" altLang="en-US" smtClean="0"/>
              <a:t>Invertebrate chordates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1371600"/>
            <a:ext cx="8686800" cy="2362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Both suspension feeders…..</a:t>
            </a:r>
          </a:p>
          <a:p>
            <a:r>
              <a:rPr lang="en-US" altLang="en-US" sz="1800" u="sng"/>
              <a:t>Subphy</a:t>
            </a:r>
            <a:r>
              <a:rPr lang="en-US" altLang="en-US" sz="1800"/>
              <a:t>: </a:t>
            </a:r>
            <a:r>
              <a:rPr lang="en-US" altLang="en-US" sz="1800" i="1"/>
              <a:t>Urochordata </a:t>
            </a:r>
            <a:r>
              <a:rPr lang="en-US" altLang="en-US" sz="1800"/>
              <a:t>(tunicates; sea squirt); mostly sessile &amp; marine</a:t>
            </a:r>
          </a:p>
          <a:p>
            <a:r>
              <a:rPr lang="en-US" altLang="en-US" sz="1800" u="sng"/>
              <a:t>Subphy</a:t>
            </a:r>
            <a:r>
              <a:rPr lang="en-US" altLang="en-US" sz="1800"/>
              <a:t>: </a:t>
            </a:r>
            <a:r>
              <a:rPr lang="en-US" altLang="en-US" sz="1800" i="1"/>
              <a:t>Cephalochordata</a:t>
            </a:r>
            <a:r>
              <a:rPr lang="en-US" altLang="en-US" sz="1800"/>
              <a:t> (lancelets); marine, sand dwellers</a:t>
            </a:r>
          </a:p>
          <a:p>
            <a:r>
              <a:rPr lang="en-US" altLang="en-US" sz="1800"/>
              <a:t>Importance:  vertebrates closest relatives; in the fossil record, appear 50 million years before first vertebrate</a:t>
            </a:r>
          </a:p>
          <a:p>
            <a:r>
              <a:rPr lang="en-US" altLang="en-US" sz="1800" u="sng"/>
              <a:t>Paedogenesis</a:t>
            </a:r>
            <a:r>
              <a:rPr lang="en-US" altLang="en-US" sz="1800"/>
              <a:t>:  precocious development of sexual maturity in a larva (link with 	vertebrates?)</a:t>
            </a:r>
          </a:p>
        </p:txBody>
      </p:sp>
      <p:pic>
        <p:nvPicPr>
          <p:cNvPr id="9220" name="Picture 8" descr="34-03-Tunicate-L.jpg     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1"/>
            <a:ext cx="5562600" cy="2474913"/>
          </a:xfrm>
        </p:spPr>
      </p:pic>
      <p:pic>
        <p:nvPicPr>
          <p:cNvPr id="9221" name="Picture 9" descr="34-04a-LanceletAnatomy-L.gif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287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153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8686800" cy="1143000"/>
          </a:xfrm>
        </p:spPr>
        <p:txBody>
          <a:bodyPr/>
          <a:lstStyle/>
          <a:p>
            <a:r>
              <a:rPr lang="en-US" altLang="en-US" smtClean="0"/>
              <a:t>Subphylum: Vertebrata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1" y="1981200"/>
            <a:ext cx="5349875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Retain chordate characteristics with specializations….</a:t>
            </a:r>
          </a:p>
          <a:p>
            <a:r>
              <a:rPr lang="en-US" altLang="en-US" sz="2000" u="sng"/>
              <a:t>Neural crest</a:t>
            </a:r>
            <a:r>
              <a:rPr lang="en-US" altLang="en-US" sz="2000"/>
              <a:t>:  group of embryonic cells near dorsal margins of closing neural tube</a:t>
            </a:r>
          </a:p>
          <a:p>
            <a:r>
              <a:rPr lang="en-US" altLang="en-US" sz="2000" u="sng"/>
              <a:t>Pronounced cephalization</a:t>
            </a:r>
            <a:r>
              <a:rPr lang="en-US" altLang="en-US" sz="2000"/>
              <a:t>:  concentration of sensory and neural equipment in the head</a:t>
            </a:r>
          </a:p>
          <a:p>
            <a:r>
              <a:rPr lang="en-US" altLang="en-US" sz="2000" u="sng"/>
              <a:t>Cranium and vertebral column</a:t>
            </a:r>
            <a:r>
              <a:rPr lang="en-US" altLang="en-US" sz="2000"/>
              <a:t> </a:t>
            </a:r>
          </a:p>
          <a:p>
            <a:r>
              <a:rPr lang="en-US" altLang="en-US" sz="2000" u="sng"/>
              <a:t>Closed circulatory system with a ventral chambered heart</a:t>
            </a:r>
            <a:endParaRPr lang="en-US" altLang="en-US" sz="2400"/>
          </a:p>
        </p:txBody>
      </p:sp>
      <p:pic>
        <p:nvPicPr>
          <p:cNvPr id="11268" name="Picture 7" descr="34-06-NeuralCrest-L.gif  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2971800" cy="2254250"/>
          </a:xfrm>
        </p:spPr>
      </p:pic>
    </p:spTree>
    <p:extLst>
      <p:ext uri="{BB962C8B-B14F-4D97-AF65-F5344CB8AC3E}">
        <p14:creationId xmlns:p14="http://schemas.microsoft.com/office/powerpoint/2010/main" val="27023504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610600" cy="1143000"/>
          </a:xfrm>
        </p:spPr>
        <p:txBody>
          <a:bodyPr/>
          <a:lstStyle/>
          <a:p>
            <a:r>
              <a:rPr lang="en-US" altLang="en-US" smtClean="0"/>
              <a:t>Vertebrate diversity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1752600"/>
            <a:ext cx="5715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Phy</a:t>
            </a:r>
            <a:r>
              <a:rPr lang="en-US" altLang="en-US" sz="2400"/>
              <a:t>: </a:t>
            </a:r>
            <a:r>
              <a:rPr lang="en-US" altLang="en-US" sz="2400" i="1"/>
              <a:t>Chordata</a:t>
            </a:r>
            <a:endParaRPr lang="en-US" altLang="en-US" sz="2400"/>
          </a:p>
          <a:p>
            <a:r>
              <a:rPr lang="en-US" altLang="en-US" sz="2400" u="sng"/>
              <a:t>Subphy</a:t>
            </a:r>
            <a:r>
              <a:rPr lang="en-US" altLang="en-US" sz="2400"/>
              <a:t>: </a:t>
            </a:r>
            <a:r>
              <a:rPr lang="en-US" altLang="en-US" sz="2400" i="1"/>
              <a:t>Vertebrata</a:t>
            </a:r>
            <a:endParaRPr lang="en-US" altLang="en-US" sz="2400"/>
          </a:p>
          <a:p>
            <a:r>
              <a:rPr lang="en-US" altLang="en-US" sz="2400" u="sng"/>
              <a:t>Superclass</a:t>
            </a:r>
            <a:r>
              <a:rPr lang="en-US" altLang="en-US" sz="2400"/>
              <a:t>:  </a:t>
            </a:r>
            <a:r>
              <a:rPr lang="en-US" altLang="en-US" sz="2400" i="1"/>
              <a:t>Agnatha~                		</a:t>
            </a:r>
            <a:r>
              <a:rPr lang="en-US" altLang="en-US" sz="2000"/>
              <a:t>jawless vertebrates 				(hagfish, lampreys)</a:t>
            </a:r>
            <a:endParaRPr lang="en-US" altLang="en-US" sz="2400"/>
          </a:p>
          <a:p>
            <a:r>
              <a:rPr lang="en-US" altLang="en-US" sz="2400" u="sng"/>
              <a:t>Superclass</a:t>
            </a:r>
            <a:r>
              <a:rPr lang="en-US" altLang="en-US" sz="2400"/>
              <a:t>: </a:t>
            </a:r>
            <a:r>
              <a:rPr lang="en-US" altLang="en-US" sz="2400" i="1"/>
              <a:t>Gnathostomata~</a:t>
            </a:r>
            <a:r>
              <a:rPr lang="en-US" altLang="en-US" sz="2400"/>
              <a:t>			</a:t>
            </a:r>
            <a:r>
              <a:rPr lang="en-US" altLang="en-US" sz="2000"/>
              <a:t>jawed vertebrates with 2 sets 			of paired appendages; including 		tetrapods (‘4-footed’) and			amniotes (shelled egg)</a:t>
            </a:r>
            <a:endParaRPr lang="en-US" altLang="en-US" sz="2400"/>
          </a:p>
        </p:txBody>
      </p:sp>
      <p:pic>
        <p:nvPicPr>
          <p:cNvPr id="13316" name="Picture 7" descr="34-07-PhylogExtantVerteb-L.gif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3911600" cy="5029200"/>
          </a:xfrm>
        </p:spPr>
      </p:pic>
    </p:spTree>
    <p:extLst>
      <p:ext uri="{BB962C8B-B14F-4D97-AF65-F5344CB8AC3E}">
        <p14:creationId xmlns:p14="http://schemas.microsoft.com/office/powerpoint/2010/main" val="20802171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8686800" cy="1143000"/>
          </a:xfrm>
        </p:spPr>
        <p:txBody>
          <a:bodyPr/>
          <a:lstStyle/>
          <a:p>
            <a:r>
              <a:rPr lang="en-US" altLang="en-US" smtClean="0"/>
              <a:t>Superclass Agnatha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28800" y="1981200"/>
            <a:ext cx="44958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Jawless vertebrates</a:t>
            </a:r>
          </a:p>
          <a:p>
            <a:r>
              <a:rPr lang="en-US" altLang="en-US" sz="2400"/>
              <a:t>Most primitive, living vertebrates</a:t>
            </a:r>
          </a:p>
          <a:p>
            <a:r>
              <a:rPr lang="en-US" altLang="en-US" sz="2400"/>
              <a:t>Ostracoderms (extinct); lamprey and hagfish (extant)</a:t>
            </a:r>
          </a:p>
          <a:p>
            <a:r>
              <a:rPr lang="en-US" altLang="en-US" sz="2400"/>
              <a:t>Lack paired appendages; cartilaginous skeleton; notochord throughout life; rasping mouth</a:t>
            </a:r>
          </a:p>
        </p:txBody>
      </p:sp>
      <p:pic>
        <p:nvPicPr>
          <p:cNvPr id="15364" name="Picture 8" descr="34-08-Hagfish.jpg        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1"/>
            <a:ext cx="3352800" cy="2220913"/>
          </a:xfrm>
        </p:spPr>
      </p:pic>
      <p:pic>
        <p:nvPicPr>
          <p:cNvPr id="15365" name="Picture 9" descr="34-09-SeaLamprey.jpg        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441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50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1066800"/>
          </a:xfrm>
        </p:spPr>
        <p:txBody>
          <a:bodyPr/>
          <a:lstStyle/>
          <a:p>
            <a:r>
              <a:rPr lang="en-US" altLang="en-US" smtClean="0"/>
              <a:t>Superclass Gnathostomata, 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914400"/>
            <a:ext cx="8991600" cy="518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i="1"/>
              <a:t>Placoderms</a:t>
            </a:r>
            <a:r>
              <a:rPr lang="en-US" altLang="en-US" sz="1800"/>
              <a:t> (extinct):  first with hinged jaws and paired appendages</a:t>
            </a:r>
          </a:p>
          <a:p>
            <a:r>
              <a:rPr lang="en-US" altLang="en-US" sz="1800" u="sng"/>
              <a:t>Class</a:t>
            </a:r>
            <a:r>
              <a:rPr lang="en-US" altLang="en-US" sz="1800"/>
              <a:t>: </a:t>
            </a:r>
            <a:r>
              <a:rPr lang="en-US" altLang="en-US" sz="1800" i="1"/>
              <a:t>Chondrichthyes~ </a:t>
            </a:r>
            <a:r>
              <a:rPr lang="en-US" altLang="en-US" sz="1800"/>
              <a:t>Sharks, skates, rays</a:t>
            </a:r>
          </a:p>
          <a:p>
            <a:r>
              <a:rPr lang="en-US" altLang="en-US" sz="1800"/>
              <a:t>Cartilaginous fishes; well developed jaws and paired fins; continual water flow over gills (gas exchange); lateral line system (water pressure changes)</a:t>
            </a:r>
          </a:p>
          <a:p>
            <a:r>
              <a:rPr lang="en-US" altLang="en-US" sz="1800" u="sng"/>
              <a:t>Life cycles</a:t>
            </a:r>
            <a:r>
              <a:rPr lang="en-US" altLang="en-US" sz="1800"/>
              <a:t>:</a:t>
            </a:r>
          </a:p>
          <a:p>
            <a:r>
              <a:rPr lang="en-US" altLang="en-US" sz="1800" i="1"/>
              <a:t>Oviparous</a:t>
            </a:r>
            <a:r>
              <a:rPr lang="en-US" altLang="en-US" sz="1800"/>
              <a:t>- eggs hatch outside mother’s body</a:t>
            </a:r>
          </a:p>
          <a:p>
            <a:r>
              <a:rPr lang="en-US" altLang="en-US" sz="1800" i="1"/>
              <a:t>Ovoviviparous</a:t>
            </a:r>
            <a:r>
              <a:rPr lang="en-US" altLang="en-US" sz="1800"/>
              <a:t>- retain fertilized eggs; nourished by egg yolk; young born live</a:t>
            </a:r>
          </a:p>
          <a:p>
            <a:r>
              <a:rPr lang="en-US" altLang="en-US" sz="1800" i="1"/>
              <a:t>Viviparous</a:t>
            </a:r>
            <a:r>
              <a:rPr lang="en-US" altLang="en-US" sz="1800"/>
              <a:t>- young develop within uterus; nourished by placenta</a:t>
            </a:r>
          </a:p>
        </p:txBody>
      </p:sp>
      <p:pic>
        <p:nvPicPr>
          <p:cNvPr id="17412" name="Picture 8" descr="34-11-CartilageFishCollage.jpg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8153400" cy="3124200"/>
          </a:xfrm>
        </p:spPr>
      </p:pic>
    </p:spTree>
    <p:extLst>
      <p:ext uri="{BB962C8B-B14F-4D97-AF65-F5344CB8AC3E}">
        <p14:creationId xmlns:p14="http://schemas.microsoft.com/office/powerpoint/2010/main" val="10848129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91600" cy="990600"/>
          </a:xfrm>
        </p:spPr>
        <p:txBody>
          <a:bodyPr/>
          <a:lstStyle/>
          <a:p>
            <a:r>
              <a:rPr lang="en-US" altLang="en-US" smtClean="0"/>
              <a:t>Superclass Gnathostomata, 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914400"/>
            <a:ext cx="8610600" cy="518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Class</a:t>
            </a:r>
            <a:r>
              <a:rPr lang="en-US" altLang="en-US" sz="2000"/>
              <a:t>: </a:t>
            </a:r>
            <a:r>
              <a:rPr lang="en-US" altLang="en-US" sz="2000" i="1"/>
              <a:t>Osteichthyes</a:t>
            </a:r>
            <a:endParaRPr lang="en-US" altLang="en-US" sz="2000"/>
          </a:p>
          <a:p>
            <a:r>
              <a:rPr lang="en-US" altLang="en-US" sz="2000"/>
              <a:t>Ossified (bony) endoskeleton; scales operculum(gill covering); swim bladder (buoyancy)</a:t>
            </a:r>
          </a:p>
          <a:p>
            <a:r>
              <a:rPr lang="en-US" altLang="en-US" sz="2000"/>
              <a:t>Most numerous vertebrate</a:t>
            </a:r>
          </a:p>
          <a:p>
            <a:r>
              <a:rPr lang="en-US" altLang="en-US" sz="2000" u="sng"/>
              <a:t>Ray-fined </a:t>
            </a:r>
            <a:r>
              <a:rPr lang="en-US" altLang="en-US" sz="2000"/>
              <a:t>(fins supported by long, flexible rays): bass, trout, perch, tuna, herring</a:t>
            </a:r>
          </a:p>
          <a:p>
            <a:r>
              <a:rPr lang="en-US" altLang="en-US" sz="2000" u="sng"/>
              <a:t>Lobe-finned </a:t>
            </a:r>
            <a:r>
              <a:rPr lang="en-US" altLang="en-US" sz="2000"/>
              <a:t>(fins supported by body skeleton extensions): coelocanth</a:t>
            </a:r>
            <a:endParaRPr lang="en-US" altLang="en-US" sz="2000" u="sng"/>
          </a:p>
          <a:p>
            <a:r>
              <a:rPr lang="en-US" altLang="en-US" sz="2000" u="sng"/>
              <a:t>Lungfishes</a:t>
            </a:r>
            <a:r>
              <a:rPr lang="en-US" altLang="en-US" sz="2000"/>
              <a:t> (gills and lungs):  Australian lungfish (aestivation)</a:t>
            </a:r>
          </a:p>
        </p:txBody>
      </p:sp>
      <p:pic>
        <p:nvPicPr>
          <p:cNvPr id="19460" name="Picture 8" descr="34-12a-YellowPerch.jpg   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2667000" cy="1981200"/>
          </a:xfrm>
        </p:spPr>
      </p:pic>
      <p:pic>
        <p:nvPicPr>
          <p:cNvPr id="19461" name="Picture 9" descr="34-12b-SeaHorse.jpg         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33800"/>
            <a:ext cx="198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34-14-Coelocanth.jpg        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733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525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altLang="en-US" smtClean="0"/>
              <a:t>Superclass Gnathostomata, III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838200"/>
            <a:ext cx="8839200" cy="2209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Class</a:t>
            </a:r>
            <a:r>
              <a:rPr lang="en-US" altLang="en-US" sz="2000"/>
              <a:t>: </a:t>
            </a:r>
            <a:r>
              <a:rPr lang="en-US" altLang="en-US" sz="2000" i="1"/>
              <a:t>Amphibia</a:t>
            </a:r>
          </a:p>
          <a:p>
            <a:r>
              <a:rPr lang="en-US" altLang="en-US" sz="2000"/>
              <a:t>1st tetrapods on land</a:t>
            </a:r>
          </a:p>
          <a:p>
            <a:r>
              <a:rPr lang="en-US" altLang="en-US" sz="2000"/>
              <a:t>Frogs, toads, salamanders, caecilians</a:t>
            </a:r>
          </a:p>
          <a:p>
            <a:r>
              <a:rPr lang="en-US" altLang="en-US" sz="2000"/>
              <a:t>Metamorphosis; lack shelled egg; 					moist skin for gas exchange</a:t>
            </a:r>
            <a:endParaRPr lang="en-US" altLang="en-US" sz="2400"/>
          </a:p>
        </p:txBody>
      </p:sp>
      <p:pic>
        <p:nvPicPr>
          <p:cNvPr id="21508" name="Picture 7" descr="34-17-AmphibiansCollage.jpg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3733800" cy="1752600"/>
          </a:xfrm>
        </p:spPr>
      </p:pic>
      <p:pic>
        <p:nvPicPr>
          <p:cNvPr id="21509" name="Picture 8" descr="34-18-FrogDualLife.jpg        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087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altLang="en-US" smtClean="0"/>
              <a:t>Superclass Gnathostomata, IV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914400"/>
            <a:ext cx="8839200" cy="2438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u="sng"/>
              <a:t>Class</a:t>
            </a:r>
            <a:r>
              <a:rPr lang="en-US" altLang="en-US" sz="2000"/>
              <a:t>: </a:t>
            </a:r>
            <a:r>
              <a:rPr lang="en-US" altLang="en-US" sz="2000" i="1"/>
              <a:t>Reptilia</a:t>
            </a:r>
            <a:endParaRPr lang="en-US" altLang="en-US" sz="2000"/>
          </a:p>
          <a:p>
            <a:r>
              <a:rPr lang="en-US" altLang="en-US" sz="2000"/>
              <a:t>Lizards, snakes, turtles, and crocodilians</a:t>
            </a:r>
          </a:p>
          <a:p>
            <a:r>
              <a:rPr lang="en-US" altLang="en-US" sz="2000"/>
              <a:t>Amniote (shelled) egg with extraembryonic membranes (gas exchange, waste storage, nutrient transfer); absence of feathers, hair, and mammary glands; ectothermic; scales with protein keratin (waterproof); lungs; ectothermic (dinosaurs endothermic?)</a:t>
            </a:r>
          </a:p>
          <a:p>
            <a:endParaRPr lang="en-US" altLang="en-US" sz="2400"/>
          </a:p>
        </p:txBody>
      </p:sp>
      <p:pic>
        <p:nvPicPr>
          <p:cNvPr id="23556" name="Picture 7" descr="34-24-ExtantReptilesCollage.jpg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1"/>
            <a:ext cx="5181600" cy="3476625"/>
          </a:xfrm>
        </p:spPr>
      </p:pic>
    </p:spTree>
    <p:extLst>
      <p:ext uri="{BB962C8B-B14F-4D97-AF65-F5344CB8AC3E}">
        <p14:creationId xmlns:p14="http://schemas.microsoft.com/office/powerpoint/2010/main" val="16457326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7173" name="Picture 2" descr="http://www.lchdhealthcare.org/wp-content/uploads/2012/09/Diab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371600"/>
            <a:ext cx="75723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023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991600" cy="1524000"/>
          </a:xfrm>
        </p:spPr>
        <p:txBody>
          <a:bodyPr/>
          <a:lstStyle/>
          <a:p>
            <a:r>
              <a:rPr lang="en-US" altLang="en-US" smtClean="0"/>
              <a:t>Superclass Gnathostomata, 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5562600" cy="3352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400" u="sng"/>
              <a:t>Class</a:t>
            </a:r>
            <a:r>
              <a:rPr lang="en-US" altLang="en-US" sz="2400"/>
              <a:t>: </a:t>
            </a:r>
            <a:r>
              <a:rPr lang="en-US" altLang="en-US" sz="2400" i="1"/>
              <a:t>Aves</a:t>
            </a:r>
          </a:p>
          <a:p>
            <a:pPr>
              <a:defRPr/>
            </a:pPr>
            <a:r>
              <a:rPr lang="en-US" altLang="en-US" sz="2400"/>
              <a:t>Birds</a:t>
            </a:r>
          </a:p>
          <a:p>
            <a:pPr>
              <a:defRPr/>
            </a:pPr>
            <a:r>
              <a:rPr lang="en-US" altLang="en-US" sz="2400"/>
              <a:t>Flight adaptations:  wings (honeycombed bone); feathers (keratin); toothless; one ovary</a:t>
            </a:r>
          </a:p>
          <a:p>
            <a:pPr>
              <a:defRPr/>
            </a:pPr>
            <a:r>
              <a:rPr lang="en-US" altLang="en-US" sz="2400"/>
              <a:t>Evolved from reptiles (amniote egg and leg scales); endothermic (4-chambered heart)</a:t>
            </a:r>
          </a:p>
          <a:p>
            <a:pPr>
              <a:defRPr/>
            </a:pPr>
            <a:r>
              <a:rPr lang="en-US" altLang="en-US" sz="2400" i="1"/>
              <a:t>Archaeopteryx </a:t>
            </a:r>
            <a:r>
              <a:rPr lang="en-US" altLang="en-US" sz="2400"/>
              <a:t>(stemmed from an ancestor that gave rise to birds)</a:t>
            </a:r>
          </a:p>
        </p:txBody>
      </p:sp>
      <p:pic>
        <p:nvPicPr>
          <p:cNvPr id="25604" name="Picture 7" descr="34-27-Archaeopteryx-L.jpg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3429000" cy="4114800"/>
          </a:xfrm>
        </p:spPr>
      </p:pic>
    </p:spTree>
    <p:extLst>
      <p:ext uri="{BB962C8B-B14F-4D97-AF65-F5344CB8AC3E}">
        <p14:creationId xmlns:p14="http://schemas.microsoft.com/office/powerpoint/2010/main" val="37031701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600200"/>
          </a:xfrm>
        </p:spPr>
        <p:txBody>
          <a:bodyPr/>
          <a:lstStyle/>
          <a:p>
            <a:r>
              <a:rPr lang="en-US" altLang="en-US" smtClean="0"/>
              <a:t>Superclass Gnathostomata, VI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1" y="1524000"/>
            <a:ext cx="5654675" cy="5029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Class</a:t>
            </a:r>
            <a:r>
              <a:rPr lang="en-US" altLang="en-US" sz="2400"/>
              <a:t>: </a:t>
            </a:r>
            <a:r>
              <a:rPr lang="en-US" altLang="en-US" sz="2400" i="1"/>
              <a:t>Mammalia</a:t>
            </a:r>
          </a:p>
          <a:p>
            <a:r>
              <a:rPr lang="en-US" altLang="en-US" sz="2400"/>
              <a:t>Mammary glands; hair (keratin); endothermic; 4-chambered heart; large brains; teeth differentiation</a:t>
            </a:r>
          </a:p>
          <a:p>
            <a:r>
              <a:rPr lang="en-US" altLang="en-US" sz="2400"/>
              <a:t>Evolved from reptilian stock before birds</a:t>
            </a:r>
          </a:p>
          <a:p>
            <a:r>
              <a:rPr lang="en-US" altLang="en-US" sz="2400" u="sng"/>
              <a:t>Monotremes</a:t>
            </a:r>
            <a:r>
              <a:rPr lang="en-US" altLang="en-US" sz="2400"/>
              <a:t> (egg-laying):  platypus; echidna</a:t>
            </a:r>
          </a:p>
          <a:p>
            <a:r>
              <a:rPr lang="en-US" altLang="en-US" sz="2400" u="sng"/>
              <a:t>Marsupials</a:t>
            </a:r>
            <a:r>
              <a:rPr lang="en-US" altLang="en-US" sz="2400"/>
              <a:t>  (pouch): opossums, kangaroos, koalas</a:t>
            </a:r>
          </a:p>
          <a:p>
            <a:r>
              <a:rPr lang="en-US" altLang="en-US" sz="2400" u="sng"/>
              <a:t>Eutherian </a:t>
            </a:r>
            <a:r>
              <a:rPr lang="en-US" altLang="en-US" sz="2400"/>
              <a:t>(placenta):  all other mammals</a:t>
            </a:r>
          </a:p>
        </p:txBody>
      </p:sp>
      <p:pic>
        <p:nvPicPr>
          <p:cNvPr id="27652" name="Picture 7" descr="&#10;britspears                                                     00000013Macintosh HD                   B61F25DE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3022600" cy="4572000"/>
          </a:xfrm>
        </p:spPr>
      </p:pic>
    </p:spTree>
    <p:extLst>
      <p:ext uri="{BB962C8B-B14F-4D97-AF65-F5344CB8AC3E}">
        <p14:creationId xmlns:p14="http://schemas.microsoft.com/office/powerpoint/2010/main" val="21561206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915400" cy="1600200"/>
          </a:xfrm>
        </p:spPr>
        <p:txBody>
          <a:bodyPr/>
          <a:lstStyle/>
          <a:p>
            <a:r>
              <a:rPr lang="en-US" altLang="en-US" smtClean="0"/>
              <a:t>Order: Primates (evolution)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1371600"/>
            <a:ext cx="54102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Characteristics:  hands &amp; feet for grasping; large brains, short jaws, flat face; parental care and complex social behaviors</a:t>
            </a:r>
          </a:p>
          <a:p>
            <a:r>
              <a:rPr lang="en-US" altLang="en-US" sz="2000" u="sng"/>
              <a:t>Suborder:  Prosimii</a:t>
            </a:r>
            <a:r>
              <a:rPr lang="en-US" altLang="en-US" sz="2000"/>
              <a:t> •lemurs, tarsiers</a:t>
            </a:r>
          </a:p>
          <a:p>
            <a:r>
              <a:rPr lang="en-US" altLang="en-US" sz="2000" u="sng"/>
              <a:t>Suborder:  Anthropoidea</a:t>
            </a:r>
            <a:r>
              <a:rPr lang="en-US" altLang="en-US" sz="2000"/>
              <a:t> •monkeys, apes, humans (opposable thumb)</a:t>
            </a:r>
          </a:p>
          <a:p>
            <a:r>
              <a:rPr lang="en-US" altLang="en-US" sz="2000"/>
              <a:t>45-50 million years ago</a:t>
            </a:r>
          </a:p>
          <a:p>
            <a:r>
              <a:rPr lang="en-US" altLang="en-US" sz="2000"/>
              <a:t>Paleoanthropology: study of human origins</a:t>
            </a:r>
          </a:p>
          <a:p>
            <a:r>
              <a:rPr lang="en-US" altLang="en-US" sz="2000"/>
              <a:t>Hominoid: great apes &amp; humans</a:t>
            </a:r>
          </a:p>
          <a:p>
            <a:r>
              <a:rPr lang="en-US" altLang="en-US" sz="2000"/>
              <a:t>Hominid (narrower classification):		 √ australopithecines (all extinct)		√ genus </a:t>
            </a:r>
            <a:r>
              <a:rPr lang="en-US" altLang="en-US" sz="2000" i="1"/>
              <a:t>Homo</a:t>
            </a:r>
            <a:r>
              <a:rPr lang="en-US" altLang="en-US" sz="2000"/>
              <a:t> (only 1 exant,</a:t>
            </a:r>
            <a:r>
              <a:rPr lang="en-US" altLang="en-US" sz="2000" i="1"/>
              <a:t> sapiens</a:t>
            </a:r>
            <a:r>
              <a:rPr lang="en-US" altLang="en-US" sz="2000"/>
              <a:t>)</a:t>
            </a:r>
          </a:p>
        </p:txBody>
      </p:sp>
      <p:pic>
        <p:nvPicPr>
          <p:cNvPr id="29700" name="Picture 7" descr="34-35-PrimatePhylogTree-L.gif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3429000" cy="5181600"/>
          </a:xfrm>
        </p:spPr>
      </p:pic>
    </p:spTree>
    <p:extLst>
      <p:ext uri="{BB962C8B-B14F-4D97-AF65-F5344CB8AC3E}">
        <p14:creationId xmlns:p14="http://schemas.microsoft.com/office/powerpoint/2010/main" val="2010031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763000" cy="990600"/>
          </a:xfrm>
        </p:spPr>
        <p:txBody>
          <a:bodyPr/>
          <a:lstStyle/>
          <a:p>
            <a:r>
              <a:rPr lang="en-US" altLang="en-US" smtClean="0"/>
              <a:t>Human evolution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914400"/>
            <a:ext cx="8686800" cy="3200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Misconceptions:</a:t>
            </a:r>
            <a:endParaRPr lang="en-US" altLang="en-US" sz="2400"/>
          </a:p>
          <a:p>
            <a:r>
              <a:rPr lang="en-US" altLang="en-US" sz="2400"/>
              <a:t>1- Chimp ancestor (2 divergent branches)</a:t>
            </a:r>
          </a:p>
          <a:p>
            <a:r>
              <a:rPr lang="en-US" altLang="en-US" sz="2400"/>
              <a:t>2- Step-wise series (coexistence of human species)</a:t>
            </a:r>
          </a:p>
          <a:p>
            <a:r>
              <a:rPr lang="en-US" altLang="en-US" sz="2400"/>
              <a:t>3- Trait unison vs. mosaic evolution (bipedalism, upright, enlarged brain)</a:t>
            </a:r>
          </a:p>
        </p:txBody>
      </p:sp>
      <p:pic>
        <p:nvPicPr>
          <p:cNvPr id="31748" name="Picture 7" descr="34-38-HominidTimeline-L.gif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8610600" cy="3581400"/>
          </a:xfrm>
        </p:spPr>
      </p:pic>
    </p:spTree>
    <p:extLst>
      <p:ext uri="{BB962C8B-B14F-4D97-AF65-F5344CB8AC3E}">
        <p14:creationId xmlns:p14="http://schemas.microsoft.com/office/powerpoint/2010/main" val="17982274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763000" cy="1524000"/>
          </a:xfrm>
        </p:spPr>
        <p:txBody>
          <a:bodyPr/>
          <a:lstStyle/>
          <a:p>
            <a:r>
              <a:rPr lang="en-US" altLang="en-US" smtClean="0"/>
              <a:t>The first humans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1" y="1447800"/>
            <a:ext cx="5578475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Ape-human split (5-7 mya)</a:t>
            </a:r>
          </a:p>
          <a:p>
            <a:r>
              <a:rPr lang="en-US" altLang="en-US" sz="2000"/>
              <a:t>Australopithecus; “</a:t>
            </a:r>
            <a:r>
              <a:rPr lang="en-US" altLang="en-US" sz="2000" i="1"/>
              <a:t>Lucy</a:t>
            </a:r>
            <a:r>
              <a:rPr lang="en-US" altLang="en-US" sz="2000"/>
              <a:t>” (4.0 mya)</a:t>
            </a:r>
          </a:p>
          <a:p>
            <a:r>
              <a:rPr lang="en-US" altLang="en-US" sz="2000"/>
              <a:t>Homo habilis; “</a:t>
            </a:r>
            <a:r>
              <a:rPr lang="en-US" altLang="en-US" sz="2000" i="1"/>
              <a:t>Handy Man</a:t>
            </a:r>
            <a:r>
              <a:rPr lang="en-US" altLang="en-US" sz="2000"/>
              <a:t>” (2.5 mya)</a:t>
            </a:r>
          </a:p>
          <a:p>
            <a:r>
              <a:rPr lang="en-US" altLang="en-US" sz="2000"/>
              <a:t>Homo erectus; first to migrate (1.8 mya)</a:t>
            </a:r>
          </a:p>
          <a:p>
            <a:r>
              <a:rPr lang="en-US" altLang="en-US" sz="2000"/>
              <a:t>Neanderthals  (200,000 ya)</a:t>
            </a:r>
          </a:p>
          <a:p>
            <a:r>
              <a:rPr lang="en-US" altLang="en-US" sz="2000"/>
              <a:t>Homo sapiens (1.0 mya?)</a:t>
            </a:r>
          </a:p>
          <a:p>
            <a:r>
              <a:rPr lang="en-US" altLang="en-US" sz="2000"/>
              <a:t>Multiregional model 			(parallel evolution)</a:t>
            </a:r>
          </a:p>
          <a:p>
            <a:r>
              <a:rPr lang="en-US" altLang="en-US" sz="2000"/>
              <a:t>“</a:t>
            </a:r>
            <a:r>
              <a:rPr lang="en-US" altLang="en-US" sz="2000" i="1"/>
              <a:t>Out of Africa</a:t>
            </a:r>
            <a:r>
              <a:rPr lang="en-US" altLang="en-US" sz="2000"/>
              <a:t>” 			(replacement evolution)</a:t>
            </a:r>
          </a:p>
        </p:txBody>
      </p:sp>
      <p:pic>
        <p:nvPicPr>
          <p:cNvPr id="33796" name="Picture 7" descr="34-39-UprightPosture.jpg                                       0000002A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2971800" cy="2122488"/>
          </a:xfrm>
        </p:spPr>
      </p:pic>
      <p:pic>
        <p:nvPicPr>
          <p:cNvPr id="33797" name="Picture 8" descr="34-41-ModernHumanOrigins-L.gif                                 0000002A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5029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633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&#10;49-00-Bat.jpg              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7464"/>
            <a:ext cx="3810000" cy="2619375"/>
          </a:xfrm>
        </p:spPr>
      </p:pic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629400" y="3200400"/>
            <a:ext cx="3810000" cy="2743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Chapter 49</a:t>
            </a:r>
            <a:r>
              <a:rPr lang="en-US" altLang="en-US" i="1"/>
              <a:t> ~ Sensory and Motor Mechanisms</a:t>
            </a:r>
            <a:endParaRPr lang="en-US" altLang="en-US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776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Osteon</a:t>
            </a:r>
          </a:p>
        </p:txBody>
      </p:sp>
      <p:pic>
        <p:nvPicPr>
          <p:cNvPr id="8195" name="Picture 4" descr="https://casweb.ou.edu/pbell/histology/Images/Slides/Bone/supp.bone.osteon.4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95688"/>
            <a:ext cx="3810000" cy="291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Placeholder 3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8197" name="Picture 2" descr="http://upload.wikimedia.org/wikipedia/commons/thumb/3/34/Illu_compact_spongy_bone.jpg/400px-Illu_compact_spongy_b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84201"/>
            <a:ext cx="54387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242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Picture 2" descr="http://www.nature.com/bonekey/knowledgeenvironment/2011/1106/bonekey20110516/images_article/bonekey20110516-f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9993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Vertebrate Skeletal Muscle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524000"/>
            <a:ext cx="4267200" cy="5105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1800"/>
              <a:t>Contract/relax: 	     </a:t>
            </a:r>
            <a:r>
              <a:rPr lang="en-US" altLang="en-US" sz="1600"/>
              <a:t>antagonistic pairs w/skeleton</a:t>
            </a:r>
            <a:endParaRPr lang="en-US" altLang="en-US" sz="1800"/>
          </a:p>
          <a:p>
            <a:r>
              <a:rPr lang="en-US" altLang="en-US" sz="1800"/>
              <a:t>Muscles: </a:t>
            </a:r>
            <a:r>
              <a:rPr lang="en-US" altLang="en-US" sz="1600"/>
              <a:t>bundle of….</a:t>
            </a:r>
          </a:p>
          <a:p>
            <a:r>
              <a:rPr lang="en-US" altLang="en-US" sz="1800"/>
              <a:t>Muscle fibers: </a:t>
            </a:r>
            <a:r>
              <a:rPr lang="en-US" altLang="en-US" sz="1600"/>
              <a:t>single cell w/ many nuclei consisting of….</a:t>
            </a:r>
            <a:endParaRPr lang="en-US" altLang="en-US" sz="1800"/>
          </a:p>
          <a:p>
            <a:r>
              <a:rPr lang="en-US" altLang="en-US" sz="1800"/>
              <a:t>Myofibrils: </a:t>
            </a:r>
            <a:r>
              <a:rPr lang="en-US" altLang="en-US" sz="1600"/>
              <a:t>longitudinal bundles composed of….</a:t>
            </a:r>
          </a:p>
          <a:p>
            <a:r>
              <a:rPr lang="en-US" altLang="en-US" sz="1800" u="sng"/>
              <a:t>Myofilaments:</a:t>
            </a:r>
            <a:r>
              <a:rPr lang="en-US" altLang="en-US" sz="1800"/>
              <a:t>		            •Thin~  </a:t>
            </a:r>
            <a:r>
              <a:rPr lang="en-US" altLang="en-US" sz="1600"/>
              <a:t>2 strands of actin protein and a regulatory protein</a:t>
            </a:r>
            <a:r>
              <a:rPr lang="en-US" altLang="en-US" sz="1800"/>
              <a:t>                       •Thick~  </a:t>
            </a:r>
            <a:r>
              <a:rPr lang="en-US" altLang="en-US" sz="1600"/>
              <a:t>myosin protein</a:t>
            </a:r>
            <a:endParaRPr lang="en-US" altLang="en-US" sz="1800"/>
          </a:p>
          <a:p>
            <a:r>
              <a:rPr lang="en-US" altLang="en-US" sz="1800" u="sng"/>
              <a:t>Sarcomere: </a:t>
            </a:r>
            <a:r>
              <a:rPr lang="en-US" altLang="en-US" sz="1600"/>
              <a:t>repeating unit of muscle 	tissue, composed of….</a:t>
            </a:r>
            <a:endParaRPr lang="en-US" altLang="en-US" sz="1800"/>
          </a:p>
          <a:p>
            <a:r>
              <a:rPr lang="en-US" altLang="en-US" sz="1800"/>
              <a:t>Z lines~</a:t>
            </a:r>
            <a:r>
              <a:rPr lang="en-US" altLang="en-US" sz="1600"/>
              <a:t>sarcomere border</a:t>
            </a:r>
            <a:endParaRPr lang="en-US" altLang="en-US" sz="1800"/>
          </a:p>
          <a:p>
            <a:r>
              <a:rPr lang="en-US" altLang="en-US" sz="1800"/>
              <a:t>I band~</a:t>
            </a:r>
            <a:r>
              <a:rPr lang="en-US" altLang="en-US" sz="1600"/>
              <a:t>only actin protein</a:t>
            </a:r>
            <a:endParaRPr lang="en-US" altLang="en-US" sz="1800"/>
          </a:p>
          <a:p>
            <a:r>
              <a:rPr lang="en-US" altLang="en-US" sz="1800"/>
              <a:t>A band~</a:t>
            </a:r>
            <a:r>
              <a:rPr lang="en-US" altLang="en-US" sz="1600"/>
              <a:t>actin &amp; myosin protein overlap</a:t>
            </a:r>
            <a:endParaRPr lang="en-US" altLang="en-US" sz="1800"/>
          </a:p>
          <a:p>
            <a:r>
              <a:rPr lang="en-US" altLang="en-US" sz="1800"/>
              <a:t>H zone~</a:t>
            </a:r>
            <a:r>
              <a:rPr lang="en-US" altLang="en-US" sz="1600"/>
              <a:t>central sarcomere; only myosin</a:t>
            </a:r>
          </a:p>
        </p:txBody>
      </p:sp>
      <p:pic>
        <p:nvPicPr>
          <p:cNvPr id="12292" name="Picture 7" descr="49-31-SkelMuscleStruct-L.jpg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90700"/>
            <a:ext cx="3962400" cy="4838700"/>
          </a:xfrm>
        </p:spPr>
      </p:pic>
    </p:spTree>
    <p:extLst>
      <p:ext uri="{BB962C8B-B14F-4D97-AF65-F5344CB8AC3E}">
        <p14:creationId xmlns:p14="http://schemas.microsoft.com/office/powerpoint/2010/main" val="26526179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Sliding-filament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1790700"/>
            <a:ext cx="85344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Theory of muscle contraction</a:t>
            </a:r>
          </a:p>
          <a:p>
            <a:r>
              <a:rPr lang="en-US" altLang="en-US" sz="2400"/>
              <a:t>Sarcomere length reduced</a:t>
            </a:r>
          </a:p>
          <a:p>
            <a:r>
              <a:rPr lang="en-US" altLang="en-US" sz="2400"/>
              <a:t>Z line length becomes shorter</a:t>
            </a:r>
          </a:p>
          <a:p>
            <a:r>
              <a:rPr lang="en-US" altLang="en-US" sz="2400"/>
              <a:t>Actin and myosin slide past each other </a:t>
            </a:r>
            <a:r>
              <a:rPr lang="en-US" altLang="en-US" sz="2000"/>
              <a:t>(overlap increases)</a:t>
            </a:r>
            <a:endParaRPr lang="en-US" altLang="en-US" sz="2400"/>
          </a:p>
        </p:txBody>
      </p:sp>
      <p:pic>
        <p:nvPicPr>
          <p:cNvPr id="14340" name="Picture 10" descr="49-33-MyosinActinMuscle-L1.gif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7620000" cy="2819400"/>
          </a:xfrm>
        </p:spPr>
      </p:pic>
    </p:spTree>
    <p:extLst>
      <p:ext uri="{BB962C8B-B14F-4D97-AF65-F5344CB8AC3E}">
        <p14:creationId xmlns:p14="http://schemas.microsoft.com/office/powerpoint/2010/main" val="7419052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1"/>
            <a:ext cx="6424613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55626"/>
      </p:ext>
    </p:extLst>
  </p:cSld>
  <p:clrMapOvr>
    <a:masterClrMapping/>
  </p:clrMapOvr>
  <p:transition spd="slow">
    <p:blinds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Actin-myosin interaction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76400" y="1790700"/>
            <a:ext cx="88392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1"/>
              <a:t>1- Myosin head hydrolyzes ATP to ADP and inorganic phosphate (Pi); termed the “high energy configuration”</a:t>
            </a:r>
          </a:p>
          <a:p>
            <a:r>
              <a:rPr lang="en-US" altLang="en-US" sz="1800" b="1"/>
              <a:t>2- Myosin head binds to actin; termed a “cross bridge”</a:t>
            </a:r>
          </a:p>
          <a:p>
            <a:r>
              <a:rPr lang="en-US" altLang="en-US" sz="1800" b="1"/>
              <a:t>3- Releasing ADP and (Pi), myosin relaxes sliding actin; “low energy configuration”</a:t>
            </a:r>
          </a:p>
          <a:p>
            <a:r>
              <a:rPr lang="en-US" altLang="en-US" sz="1800" b="1"/>
              <a:t>4- Binding of new ATP releases myosin head</a:t>
            </a:r>
          </a:p>
          <a:p>
            <a:r>
              <a:rPr lang="en-US" altLang="en-US" sz="1800" b="1"/>
              <a:t>Creatine phosphate~ supplier of phosphate to ADP</a:t>
            </a:r>
          </a:p>
        </p:txBody>
      </p:sp>
      <p:pic>
        <p:nvPicPr>
          <p:cNvPr id="16388" name="Picture 9" descr="49-33-MyosinActinMuscle-L4.gif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8458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411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Muscle contraction regulation, I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667000" y="2438400"/>
            <a:ext cx="3810000" cy="350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Relaxation</a:t>
            </a:r>
            <a:r>
              <a:rPr lang="en-US" altLang="en-US" sz="2400"/>
              <a:t>:     </a:t>
            </a:r>
            <a:r>
              <a:rPr lang="en-US" altLang="en-US" sz="2000"/>
              <a:t>tropomyosin blocks myosin binding sites on actin</a:t>
            </a:r>
          </a:p>
          <a:p>
            <a:r>
              <a:rPr lang="en-US" altLang="en-US" sz="2400" u="sng"/>
              <a:t>Contraction</a:t>
            </a:r>
            <a:r>
              <a:rPr lang="en-US" altLang="en-US" sz="2400"/>
              <a:t>:          </a:t>
            </a:r>
            <a:r>
              <a:rPr lang="en-US" altLang="en-US" sz="2000"/>
              <a:t>calcium binds to toponin complex; tropomyosin changes shape, exposing myosin binding sites </a:t>
            </a:r>
          </a:p>
        </p:txBody>
      </p:sp>
      <p:pic>
        <p:nvPicPr>
          <p:cNvPr id="18436" name="Picture 6" descr="49-34-MuscleContract-L.gif 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0425"/>
            <a:ext cx="3810000" cy="347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869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Muscle contraction regulation,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0" y="1790700"/>
            <a:ext cx="4191000" cy="415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Calcium (Ca+)~  </a:t>
            </a:r>
            <a:r>
              <a:rPr lang="en-US" altLang="en-US" sz="2000"/>
              <a:t>concentration regulated by the….</a:t>
            </a:r>
          </a:p>
          <a:p>
            <a:r>
              <a:rPr lang="en-US" altLang="en-US" sz="2400"/>
              <a:t>Sarcoplasmic reticulum~   </a:t>
            </a:r>
            <a:r>
              <a:rPr lang="en-US" altLang="en-US" sz="2000"/>
              <a:t>a specialized endoplasmic reticulum</a:t>
            </a:r>
            <a:endParaRPr lang="en-US" altLang="en-US" sz="2400"/>
          </a:p>
          <a:p>
            <a:r>
              <a:rPr lang="en-US" altLang="en-US" sz="2400"/>
              <a:t>Stimulated by action potential in a motor neuron</a:t>
            </a:r>
          </a:p>
          <a:p>
            <a:r>
              <a:rPr lang="en-US" altLang="en-US" sz="2400"/>
              <a:t>T (transverse) tubules~ </a:t>
            </a:r>
            <a:r>
              <a:rPr lang="en-US" altLang="en-US" sz="2000"/>
              <a:t>travel channels in plasma membrane for action potential</a:t>
            </a:r>
            <a:endParaRPr lang="en-US" altLang="en-US" sz="2400"/>
          </a:p>
          <a:p>
            <a:r>
              <a:rPr lang="en-US" altLang="en-US" sz="2400"/>
              <a:t>Ca+ then binds to troponin</a:t>
            </a:r>
          </a:p>
        </p:txBody>
      </p:sp>
      <p:pic>
        <p:nvPicPr>
          <p:cNvPr id="20484" name="Picture 7" descr="49-35-TTubeSarcoRetic-L.gif                                    0000002D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97064"/>
            <a:ext cx="3810000" cy="3940175"/>
          </a:xfrm>
        </p:spPr>
      </p:pic>
    </p:spTree>
    <p:extLst>
      <p:ext uri="{BB962C8B-B14F-4D97-AF65-F5344CB8AC3E}">
        <p14:creationId xmlns:p14="http://schemas.microsoft.com/office/powerpoint/2010/main" val="26068062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Types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181600" y="6186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273" name="Picture 11272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621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http://technotraining.wikispaces.com/file/view/3_muscles.jpg/210528396/3_musc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5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743200"/>
            <a:ext cx="3810000" cy="3352800"/>
          </a:xfrm>
        </p:spPr>
        <p:txBody>
          <a:bodyPr/>
          <a:lstStyle/>
          <a:p>
            <a:pPr eaLnBrk="1" hangingPunct="1"/>
            <a:r>
              <a:rPr lang="en-US" altLang="en-US"/>
              <a:t>Chapter 49			</a:t>
            </a:r>
            <a:r>
              <a:rPr lang="en-US" altLang="en-US" sz="2400" i="1"/>
              <a:t>Respiratory System</a:t>
            </a:r>
          </a:p>
        </p:txBody>
      </p:sp>
      <p:pic>
        <p:nvPicPr>
          <p:cNvPr id="3075" name="Picture 7" descr="09-00-OrangutansEating.jpg                                     0000002D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889" y="1981200"/>
            <a:ext cx="2714625" cy="4114800"/>
          </a:xfrm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14012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Characteristics of a Respiratory Surface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4419600" cy="4114800"/>
          </a:xfrm>
        </p:spPr>
        <p:txBody>
          <a:bodyPr/>
          <a:lstStyle/>
          <a:p>
            <a:pPr eaLnBrk="1" hangingPunct="1"/>
            <a:r>
              <a:rPr lang="en-US" altLang="en-US"/>
              <a:t>thin walls.</a:t>
            </a:r>
          </a:p>
          <a:p>
            <a:pPr eaLnBrk="1" hangingPunct="1"/>
            <a:r>
              <a:rPr lang="en-US" altLang="en-US"/>
              <a:t>a moist inner surface.</a:t>
            </a:r>
          </a:p>
          <a:p>
            <a:pPr eaLnBrk="1" hangingPunct="1"/>
            <a:r>
              <a:rPr lang="en-US" altLang="en-US"/>
              <a:t>a huge combined surface area.</a:t>
            </a:r>
          </a:p>
          <a:p>
            <a:pPr eaLnBrk="1" hangingPunct="1"/>
            <a:r>
              <a:rPr lang="en-US" altLang="en-US"/>
              <a:t>a rich blood supply- each alveolus is sounded by capillaries</a:t>
            </a:r>
          </a:p>
        </p:txBody>
      </p:sp>
      <p:pic>
        <p:nvPicPr>
          <p:cNvPr id="5124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705100"/>
            <a:ext cx="2590800" cy="2667000"/>
          </a:xfrm>
        </p:spPr>
      </p:pic>
    </p:spTree>
    <p:extLst>
      <p:ext uri="{BB962C8B-B14F-4D97-AF65-F5344CB8AC3E}">
        <p14:creationId xmlns:p14="http://schemas.microsoft.com/office/powerpoint/2010/main" val="2733451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42-22-TrachealSystems-L.jpg                                    00000026BIOLOGY6eCIPLchapters40-55     B847B7B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2406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Gas exchange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524000"/>
            <a:ext cx="4329113" cy="4572000"/>
          </a:xfrm>
        </p:spPr>
        <p:txBody>
          <a:bodyPr/>
          <a:lstStyle/>
          <a:p>
            <a:pPr eaLnBrk="1" hangingPunct="1"/>
            <a:r>
              <a:rPr lang="en-US" altLang="en-US"/>
              <a:t>CO2 &lt;---&gt; O2</a:t>
            </a:r>
          </a:p>
          <a:p>
            <a:pPr eaLnBrk="1" hangingPunct="1"/>
            <a:r>
              <a:rPr lang="en-US" altLang="en-US"/>
              <a:t>Aquatic:	</a:t>
            </a:r>
          </a:p>
          <a:p>
            <a:pPr lvl="1" eaLnBrk="1" hangingPunct="1"/>
            <a:r>
              <a:rPr lang="en-US" altLang="en-US" sz="2800"/>
              <a:t>gills </a:t>
            </a:r>
          </a:p>
          <a:p>
            <a:pPr lvl="1" eaLnBrk="1" hangingPunct="1"/>
            <a:r>
              <a:rPr lang="en-US" altLang="en-US" sz="2800"/>
              <a:t>ventilation	</a:t>
            </a:r>
          </a:p>
          <a:p>
            <a:pPr lvl="1" eaLnBrk="1" hangingPunct="1"/>
            <a:r>
              <a:rPr lang="en-US" altLang="en-US" sz="2800"/>
              <a:t>countercurrent exchange</a:t>
            </a:r>
          </a:p>
          <a:p>
            <a:pPr eaLnBrk="1" hangingPunct="1"/>
            <a:r>
              <a:rPr lang="en-US" altLang="en-US"/>
              <a:t>Terrestrial: </a:t>
            </a:r>
          </a:p>
          <a:p>
            <a:pPr lvl="1" eaLnBrk="1" hangingPunct="1"/>
            <a:r>
              <a:rPr lang="en-US" altLang="en-US" sz="2800"/>
              <a:t>tracheal systems </a:t>
            </a:r>
          </a:p>
          <a:p>
            <a:pPr lvl="1" eaLnBrk="1" hangingPunct="1"/>
            <a:r>
              <a:rPr lang="en-US" altLang="en-US" sz="2800"/>
              <a:t>lungs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114800"/>
            <a:ext cx="42084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278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Countercurrent Flow in Fish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https://www.youtube.com/watch?v=bEeTlm5Hlq4&amp;t=4s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971801"/>
            <a:ext cx="42100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014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Mammalian respiratory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Larynx (upper part of respiratory tract)</a:t>
            </a:r>
          </a:p>
          <a:p>
            <a:pPr eaLnBrk="1" hangingPunct="1"/>
            <a:r>
              <a:rPr lang="en-US" altLang="en-US" sz="2000"/>
              <a:t>Vocal cords (sound production)</a:t>
            </a:r>
          </a:p>
          <a:p>
            <a:pPr eaLnBrk="1" hangingPunct="1"/>
            <a:r>
              <a:rPr lang="en-US" altLang="en-US" sz="2000"/>
              <a:t>Trachea (windpipe)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Bronchi (tube to lungs)</a:t>
            </a:r>
          </a:p>
          <a:p>
            <a:pPr eaLnBrk="1" hangingPunct="1"/>
            <a:r>
              <a:rPr lang="en-US" altLang="en-US" sz="2000"/>
              <a:t>Bronchioles </a:t>
            </a:r>
          </a:p>
          <a:p>
            <a:pPr eaLnBrk="1" hangingPunct="1"/>
            <a:r>
              <a:rPr lang="en-US" altLang="en-US" sz="2000"/>
              <a:t>Alveoli (air sacs)</a:t>
            </a:r>
          </a:p>
          <a:p>
            <a:pPr eaLnBrk="1" hangingPunct="1"/>
            <a:r>
              <a:rPr lang="en-US" altLang="en-US" sz="2000"/>
              <a:t>Diaphragm (breathing muscle)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0245" name="Picture 5" descr="42-23ab-MammalRespiratry-L.jpg                                 00000026BIOLOGY6eCIPLchapters40-55     B847B7B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695700"/>
            <a:ext cx="7165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Breathing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8305800" cy="5029200"/>
          </a:xfrm>
        </p:spPr>
        <p:txBody>
          <a:bodyPr/>
          <a:lstStyle/>
          <a:p>
            <a:pPr eaLnBrk="1" hangingPunct="1"/>
            <a:r>
              <a:rPr lang="en-US" altLang="en-US" sz="2000" i="1"/>
              <a:t>Positive pressure breathing</a:t>
            </a:r>
            <a:r>
              <a:rPr lang="en-US" altLang="en-US" sz="2000"/>
              <a:t>: pushes air into lungs (frog)</a:t>
            </a:r>
          </a:p>
          <a:p>
            <a:pPr eaLnBrk="1" hangingPunct="1"/>
            <a:r>
              <a:rPr lang="en-US" altLang="en-US" sz="2000" i="1"/>
              <a:t>Negative pressure breathing</a:t>
            </a:r>
            <a:r>
              <a:rPr lang="en-US" altLang="en-US" sz="2000"/>
              <a:t>: pulls air into lungs (mammals)</a:t>
            </a:r>
          </a:p>
          <a:p>
            <a:pPr eaLnBrk="1" hangingPunct="1"/>
            <a:r>
              <a:rPr lang="en-US" altLang="en-US" sz="2000" i="1"/>
              <a:t>Inhalation</a:t>
            </a:r>
            <a:r>
              <a:rPr lang="en-US" altLang="en-US" sz="2000"/>
              <a:t>: diaphragm contraction;</a:t>
            </a:r>
            <a:r>
              <a:rPr lang="en-US" altLang="en-US" sz="2000" i="1"/>
              <a:t> Exhalation</a:t>
            </a:r>
            <a:r>
              <a:rPr lang="en-US" altLang="en-US" sz="2000"/>
              <a:t>: diaphragm relaxation</a:t>
            </a:r>
          </a:p>
          <a:p>
            <a:pPr eaLnBrk="1" hangingPunct="1"/>
            <a:r>
              <a:rPr lang="en-US" altLang="en-US" sz="2000" i="1"/>
              <a:t>Tidal volume</a:t>
            </a:r>
            <a:r>
              <a:rPr lang="en-US" altLang="en-US" sz="2000"/>
              <a:t>: amount of air inhaled and exhaled with each breath (500ml)</a:t>
            </a:r>
          </a:p>
          <a:p>
            <a:pPr eaLnBrk="1" hangingPunct="1"/>
            <a:r>
              <a:rPr lang="en-US" altLang="en-US" sz="2000" i="1"/>
              <a:t>Vital capacity</a:t>
            </a:r>
            <a:r>
              <a:rPr lang="en-US" altLang="en-US" sz="2000"/>
              <a:t>: maximum tidal volume during forced breathing (4L)</a:t>
            </a:r>
          </a:p>
          <a:p>
            <a:pPr eaLnBrk="1" hangingPunct="1"/>
            <a:r>
              <a:rPr lang="en-US" altLang="en-US" sz="2000" u="sng"/>
              <a:t>Regulation</a:t>
            </a:r>
            <a:r>
              <a:rPr lang="en-US" altLang="en-US" sz="2000"/>
              <a:t>:  CO</a:t>
            </a:r>
            <a:r>
              <a:rPr lang="en-US" altLang="en-US" sz="1800"/>
              <a:t>2</a:t>
            </a:r>
            <a:r>
              <a:rPr lang="en-US" altLang="en-US" sz="2000"/>
              <a:t> concentration in blood (</a:t>
            </a:r>
            <a:r>
              <a:rPr lang="en-US" altLang="en-US" sz="2000" i="1"/>
              <a:t>medulla oblongata</a:t>
            </a:r>
            <a:r>
              <a:rPr lang="en-US" altLang="en-US" sz="2000"/>
              <a:t>)</a:t>
            </a:r>
          </a:p>
        </p:txBody>
      </p:sp>
      <p:pic>
        <p:nvPicPr>
          <p:cNvPr id="12292" name="Picture 8" descr="42-24-NegPressureBreath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530726"/>
            <a:ext cx="4648200" cy="2098675"/>
          </a:xfrm>
        </p:spPr>
      </p:pic>
    </p:spTree>
    <p:extLst>
      <p:ext uri="{BB962C8B-B14F-4D97-AF65-F5344CB8AC3E}">
        <p14:creationId xmlns:p14="http://schemas.microsoft.com/office/powerpoint/2010/main" val="40461793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Diagnosis: Diabetes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 will take the roll of a team of doctors with a newly diagnosed patient who has diabetes</a:t>
            </a:r>
          </a:p>
        </p:txBody>
      </p:sp>
      <p:pic>
        <p:nvPicPr>
          <p:cNvPr id="8196" name="Picture 2" descr="http://cheftimothymoore.com/wp-content/uploads/2011/01/shot-for-diabete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0"/>
            <a:ext cx="3124200" cy="3467100"/>
          </a:xfrm>
          <a:noFill/>
        </p:spPr>
      </p:pic>
    </p:spTree>
    <p:extLst>
      <p:ext uri="{BB962C8B-B14F-4D97-AF65-F5344CB8AC3E}">
        <p14:creationId xmlns:p14="http://schemas.microsoft.com/office/powerpoint/2010/main" val="1812948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Respiratory pigments: gas transport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4343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u="sng"/>
              <a:t>Oxygen transport</a:t>
            </a:r>
            <a:r>
              <a:rPr lang="en-US" altLang="en-US" sz="2000"/>
              <a:t>-</a:t>
            </a:r>
          </a:p>
          <a:p>
            <a:pPr eaLnBrk="1" hangingPunct="1"/>
            <a:r>
              <a:rPr lang="en-US" altLang="en-US" sz="2000" i="1"/>
              <a:t>Hemocyanin</a:t>
            </a:r>
            <a:r>
              <a:rPr lang="en-US" altLang="en-US" sz="2000"/>
              <a:t>: found in hemolymph of arthropods and mollusks (Cu)</a:t>
            </a:r>
          </a:p>
          <a:p>
            <a:pPr eaLnBrk="1" hangingPunct="1"/>
            <a:r>
              <a:rPr lang="en-US" altLang="en-US" sz="2000" i="1"/>
              <a:t>Hemoglobin</a:t>
            </a:r>
            <a:r>
              <a:rPr lang="en-US" altLang="en-US" sz="2000"/>
              <a:t>: vertebrates (Fe)   		</a:t>
            </a:r>
          </a:p>
          <a:p>
            <a:pPr eaLnBrk="1" hangingPunct="1"/>
            <a:r>
              <a:rPr lang="en-US" altLang="en-US" sz="2000" u="sng"/>
              <a:t>Carbon dioxide transport</a:t>
            </a:r>
            <a:r>
              <a:rPr lang="en-US" altLang="en-US" sz="2000"/>
              <a:t>-</a:t>
            </a:r>
          </a:p>
          <a:p>
            <a:pPr eaLnBrk="1" hangingPunct="1"/>
            <a:r>
              <a:rPr lang="en-US" altLang="en-US" sz="2000"/>
              <a:t>Blood plasma (7%)</a:t>
            </a:r>
          </a:p>
          <a:p>
            <a:pPr eaLnBrk="1" hangingPunct="1"/>
            <a:r>
              <a:rPr lang="en-US" altLang="en-US" sz="2000"/>
              <a:t>Hemoglobin (23%)</a:t>
            </a:r>
          </a:p>
          <a:p>
            <a:pPr eaLnBrk="1" hangingPunct="1"/>
            <a:r>
              <a:rPr lang="en-US" altLang="en-US" sz="2000"/>
              <a:t>Bicarbonate ions (70%)		</a:t>
            </a:r>
          </a:p>
          <a:p>
            <a:pPr eaLnBrk="1" hangingPunct="1"/>
            <a:r>
              <a:rPr lang="en-US" altLang="en-US" sz="2000" u="sng"/>
              <a:t>Deep-diving air-breathers</a:t>
            </a:r>
            <a:r>
              <a:rPr lang="en-US" altLang="en-US" sz="2000"/>
              <a:t>-</a:t>
            </a:r>
          </a:p>
          <a:p>
            <a:pPr eaLnBrk="1" hangingPunct="1"/>
            <a:r>
              <a:rPr lang="en-US" altLang="en-US" sz="2000" i="1"/>
              <a:t>Myoglobin</a:t>
            </a:r>
            <a:r>
              <a:rPr lang="en-US" altLang="en-US" sz="2000"/>
              <a:t>: oxygen storing protein			</a:t>
            </a:r>
          </a:p>
        </p:txBody>
      </p:sp>
      <p:pic>
        <p:nvPicPr>
          <p:cNvPr id="14340" name="Picture 7" descr="42-29-BloodCO2Transport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0864" y="1981200"/>
            <a:ext cx="2352675" cy="4114800"/>
          </a:xfrm>
        </p:spPr>
      </p:pic>
    </p:spTree>
    <p:extLst>
      <p:ext uri="{BB962C8B-B14F-4D97-AF65-F5344CB8AC3E}">
        <p14:creationId xmlns:p14="http://schemas.microsoft.com/office/powerpoint/2010/main" val="9810316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Describe the pathway of an oxygen molecule as it goes from the air inhaled through to its delivery to a muscle cell. And the exhalation of CO2</a:t>
            </a:r>
          </a:p>
          <a:p>
            <a:pPr eaLnBrk="1" hangingPunct="1"/>
            <a:endParaRPr lang="en-US" altLang="en-US" sz="3200"/>
          </a:p>
        </p:txBody>
      </p:sp>
      <p:sp>
        <p:nvSpPr>
          <p:cNvPr id="16388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9259228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Human Systems Project	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46482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Choose a human system</a:t>
            </a:r>
          </a:p>
          <a:p>
            <a:pPr eaLnBrk="1" hangingPunct="1"/>
            <a:r>
              <a:rPr lang="en-US" altLang="en-US" smtClean="0"/>
              <a:t>Prepare a video, song, or presentation which provides the following information:</a:t>
            </a:r>
          </a:p>
          <a:p>
            <a:pPr lvl="1" eaLnBrk="1" hangingPunct="1"/>
            <a:r>
              <a:rPr lang="en-US" altLang="en-US" smtClean="0"/>
              <a:t>Role of this system in maintaining animal life</a:t>
            </a:r>
          </a:p>
          <a:p>
            <a:pPr lvl="1" eaLnBrk="1" hangingPunct="1"/>
            <a:r>
              <a:rPr lang="en-US" altLang="en-US" smtClean="0"/>
              <a:t>Functional unit</a:t>
            </a:r>
          </a:p>
          <a:p>
            <a:pPr lvl="1" eaLnBrk="1" hangingPunct="1"/>
            <a:r>
              <a:rPr lang="en-US" altLang="en-US" smtClean="0"/>
              <a:t>Detailed description of how the system functions in humans</a:t>
            </a:r>
          </a:p>
          <a:p>
            <a:pPr lvl="1" eaLnBrk="1" hangingPunct="1"/>
            <a:r>
              <a:rPr lang="en-US" altLang="en-US" smtClean="0"/>
              <a:t>Comparative description of how the system functions in simpler animals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17412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2003426"/>
            <a:ext cx="1676400" cy="1654175"/>
          </a:xfrm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038600"/>
            <a:ext cx="3019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597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7" descr="42-00-Gills.jpg                                                00000026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3487" y="1981200"/>
            <a:ext cx="2722626" cy="4114800"/>
          </a:xfrm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3200400"/>
            <a:ext cx="4572000" cy="2895600"/>
          </a:xfrm>
        </p:spPr>
        <p:txBody>
          <a:bodyPr/>
          <a:lstStyle/>
          <a:p>
            <a:r>
              <a:rPr lang="en-US" altLang="en-US" sz="5400" i="1" dirty="0"/>
              <a:t>Circulation and Gas Exchange</a:t>
            </a:r>
          </a:p>
        </p:txBody>
      </p:sp>
    </p:spTree>
    <p:extLst>
      <p:ext uri="{BB962C8B-B14F-4D97-AF65-F5344CB8AC3E}">
        <p14:creationId xmlns:p14="http://schemas.microsoft.com/office/powerpoint/2010/main" val="218431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41" y="1219200"/>
            <a:ext cx="7418859" cy="55641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3800" y="304800"/>
            <a:ext cx="3810000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Circulatory Pathway of </a:t>
            </a:r>
            <a:r>
              <a:rPr lang="en-US" dirty="0" err="1" smtClean="0"/>
              <a:t>Mamals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296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3200400" cy="1143000"/>
          </a:xfrm>
        </p:spPr>
        <p:txBody>
          <a:bodyPr>
            <a:noAutofit/>
          </a:bodyPr>
          <a:lstStyle/>
          <a:p>
            <a:r>
              <a:rPr lang="en-US" sz="7200" dirty="0"/>
              <a:t>QOD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600200"/>
            <a:ext cx="3200400" cy="4495800"/>
          </a:xfrm>
        </p:spPr>
        <p:txBody>
          <a:bodyPr/>
          <a:lstStyle/>
          <a:p>
            <a:r>
              <a:rPr lang="en-US" dirty="0" smtClean="0"/>
              <a:t>Use 3-6 words to describe the circulatory system of each animal as it moves from simpler to more complex.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828800" y="304800"/>
            <a:ext cx="487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Sponges (</a:t>
            </a:r>
            <a:r>
              <a:rPr lang="en-US" kern="0" dirty="0" err="1"/>
              <a:t>porifera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Flat worms (</a:t>
            </a:r>
            <a:r>
              <a:rPr lang="en-US" kern="0" dirty="0" err="1"/>
              <a:t>platyhelminthes</a:t>
            </a:r>
            <a:r>
              <a:rPr lang="en-US" kern="0" dirty="0"/>
              <a:t>)</a:t>
            </a:r>
            <a:endParaRPr lang="en-US" kern="0" dirty="0"/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Round worms (</a:t>
            </a:r>
            <a:r>
              <a:rPr lang="en-US" kern="0" dirty="0" err="1"/>
              <a:t>nematoda</a:t>
            </a:r>
            <a:r>
              <a:rPr lang="en-US" kern="0" dirty="0"/>
              <a:t>)</a:t>
            </a:r>
            <a:endParaRPr lang="en-US" kern="0" dirty="0"/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Segmented worms (</a:t>
            </a:r>
            <a:r>
              <a:rPr lang="en-US" kern="0" dirty="0" err="1"/>
              <a:t>annelida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Stinging celled (</a:t>
            </a:r>
            <a:r>
              <a:rPr lang="en-US" kern="0" dirty="0" err="1"/>
              <a:t>cnidaria</a:t>
            </a:r>
            <a:r>
              <a:rPr lang="en-US" kern="0" dirty="0"/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US" kern="0" dirty="0"/>
              <a:t>Squishy (</a:t>
            </a:r>
            <a:r>
              <a:rPr lang="en-US" kern="0" dirty="0" err="1"/>
              <a:t>mollusca</a:t>
            </a:r>
            <a:r>
              <a:rPr lang="en-US" kern="0" dirty="0"/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Hard shelled (arthropods)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kern="0" dirty="0"/>
              <a:t>Spiny skinned (echinoderm)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kern="0" dirty="0"/>
              <a:t>With a spine (</a:t>
            </a:r>
            <a:r>
              <a:rPr lang="en-US" kern="0" dirty="0" err="1"/>
              <a:t>chordata</a:t>
            </a:r>
            <a:r>
              <a:rPr lang="en-US" kern="0" dirty="0"/>
              <a:t>):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 fish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amphibian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 reptile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9"/>
            </a:pPr>
            <a:r>
              <a:rPr lang="en-US" kern="0" dirty="0"/>
              <a:t>mammal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958577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66838"/>
            <a:ext cx="5791200" cy="412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1" y="658951"/>
            <a:ext cx="7539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Open vs Closed </a:t>
            </a:r>
            <a:r>
              <a:rPr lang="en-US" sz="4000" dirty="0"/>
              <a:t>C</a:t>
            </a:r>
            <a:r>
              <a:rPr lang="en-US" sz="4000" dirty="0"/>
              <a:t>irculatory </a:t>
            </a:r>
            <a:r>
              <a:rPr lang="en-US" sz="4000" dirty="0"/>
              <a:t>S</a:t>
            </a:r>
            <a:r>
              <a:rPr lang="en-US" sz="4000" dirty="0"/>
              <a:t>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44426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8001000" cy="914400"/>
          </a:xfrm>
        </p:spPr>
        <p:txBody>
          <a:bodyPr/>
          <a:lstStyle/>
          <a:p>
            <a:r>
              <a:rPr lang="en-US" altLang="en-US" smtClean="0"/>
              <a:t>Circulation system evolution,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8001000" cy="2362200"/>
          </a:xfrm>
        </p:spPr>
        <p:txBody>
          <a:bodyPr>
            <a:normAutofit/>
          </a:bodyPr>
          <a:lstStyle/>
          <a:p>
            <a:r>
              <a:rPr lang="en-US" altLang="en-US" sz="3200" u="sng" dirty="0"/>
              <a:t>Fish</a:t>
            </a:r>
            <a:r>
              <a:rPr lang="en-US" altLang="en-US" sz="3200" dirty="0"/>
              <a:t>: 2-chambered heart</a:t>
            </a:r>
          </a:p>
          <a:p>
            <a:r>
              <a:rPr lang="en-US" altLang="en-US" sz="3200" u="sng" dirty="0"/>
              <a:t>Amphibians</a:t>
            </a:r>
            <a:r>
              <a:rPr lang="en-US" altLang="en-US" sz="3200" dirty="0"/>
              <a:t>: 3-chambered heart</a:t>
            </a:r>
          </a:p>
          <a:p>
            <a:r>
              <a:rPr lang="en-US" altLang="en-US" sz="3200" u="sng" dirty="0"/>
              <a:t>Mammals</a:t>
            </a:r>
            <a:r>
              <a:rPr lang="en-US" altLang="en-US" sz="3200" dirty="0"/>
              <a:t>: 4-chambered heart</a:t>
            </a:r>
          </a:p>
        </p:txBody>
      </p:sp>
      <p:pic>
        <p:nvPicPr>
          <p:cNvPr id="5124" name="Picture 7" descr="42-03-VertebrateCircSys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3429001"/>
            <a:ext cx="7010400" cy="3216275"/>
          </a:xfrm>
        </p:spPr>
      </p:pic>
    </p:spTree>
    <p:extLst>
      <p:ext uri="{BB962C8B-B14F-4D97-AF65-F5344CB8AC3E}">
        <p14:creationId xmlns:p14="http://schemas.microsoft.com/office/powerpoint/2010/main" val="28833212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/>
              <a:t>Blood vessel structural differences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u="sng" dirty="0"/>
              <a:t>Capillaries</a:t>
            </a:r>
          </a:p>
          <a:p>
            <a:r>
              <a:rPr lang="en-US" altLang="en-US" sz="1800" dirty="0"/>
              <a:t>small </a:t>
            </a:r>
          </a:p>
          <a:p>
            <a:r>
              <a:rPr lang="en-US" altLang="en-US" sz="1800" dirty="0"/>
              <a:t>Gas exchange</a:t>
            </a:r>
          </a:p>
          <a:p>
            <a:r>
              <a:rPr lang="en-US" altLang="en-US" u="sng" dirty="0"/>
              <a:t>Arteries</a:t>
            </a:r>
            <a:r>
              <a:rPr lang="en-US" altLang="en-US" dirty="0"/>
              <a:t>		</a:t>
            </a:r>
          </a:p>
          <a:p>
            <a:r>
              <a:rPr lang="en-US" altLang="en-US" sz="1800" dirty="0"/>
              <a:t>thick</a:t>
            </a:r>
          </a:p>
          <a:p>
            <a:r>
              <a:rPr lang="en-US" altLang="en-US" sz="1800" dirty="0"/>
              <a:t>Oxygenated blood</a:t>
            </a:r>
          </a:p>
          <a:p>
            <a:pPr marL="0" indent="0">
              <a:buNone/>
            </a:pPr>
            <a:r>
              <a:rPr lang="en-US" altLang="en-US" u="sng" dirty="0"/>
              <a:t>Veins</a:t>
            </a:r>
            <a:r>
              <a:rPr lang="en-US" altLang="en-US" dirty="0"/>
              <a:t>			 </a:t>
            </a:r>
          </a:p>
          <a:p>
            <a:r>
              <a:rPr lang="en-US" altLang="en-US" sz="1800" dirty="0"/>
              <a:t>thin</a:t>
            </a:r>
          </a:p>
          <a:p>
            <a:r>
              <a:rPr lang="en-US" altLang="en-US" sz="1800" dirty="0"/>
              <a:t>Deoxygenated blood</a:t>
            </a:r>
          </a:p>
          <a:p>
            <a:r>
              <a:rPr lang="en-US" altLang="en-US" sz="1800" dirty="0"/>
              <a:t>valves</a:t>
            </a:r>
            <a:endParaRPr lang="en-US" altLang="en-US" dirty="0"/>
          </a:p>
        </p:txBody>
      </p:sp>
      <p:pic>
        <p:nvPicPr>
          <p:cNvPr id="9220" name="Picture 8" descr="42-08-BloodVesselStruct-L.gif                                  00000026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2209800"/>
            <a:ext cx="4038600" cy="4267200"/>
          </a:xfrm>
        </p:spPr>
      </p:pic>
    </p:spTree>
    <p:extLst>
      <p:ext uri="{BB962C8B-B14F-4D97-AF65-F5344CB8AC3E}">
        <p14:creationId xmlns:p14="http://schemas.microsoft.com/office/powerpoint/2010/main" val="14836220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lymphatic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3886200" cy="3962400"/>
          </a:xfrm>
        </p:spPr>
        <p:txBody>
          <a:bodyPr>
            <a:normAutofit/>
          </a:bodyPr>
          <a:lstStyle/>
          <a:p>
            <a:r>
              <a:rPr lang="en-US" altLang="en-US" sz="2000" u="sng" dirty="0"/>
              <a:t>Lymphatic system</a:t>
            </a:r>
            <a:r>
              <a:rPr lang="en-US" altLang="en-US" sz="2000" dirty="0"/>
              <a:t>:  that returns fluid and protein to blood</a:t>
            </a:r>
          </a:p>
          <a:p>
            <a:r>
              <a:rPr lang="en-US" altLang="en-US" sz="2000" u="sng" dirty="0"/>
              <a:t>Lymph</a:t>
            </a:r>
            <a:r>
              <a:rPr lang="en-US" altLang="en-US" sz="2000" dirty="0"/>
              <a:t>: colorless fluid, derived from interstitial fluid</a:t>
            </a:r>
          </a:p>
          <a:p>
            <a:r>
              <a:rPr lang="en-US" altLang="en-US" sz="2000" u="sng" dirty="0"/>
              <a:t>Lymph nodes</a:t>
            </a:r>
            <a:r>
              <a:rPr lang="en-US" altLang="en-US" sz="2000" dirty="0"/>
              <a:t>:  filter lymph and help attack viruses and bacteria</a:t>
            </a:r>
          </a:p>
          <a:p>
            <a:r>
              <a:rPr lang="en-US" altLang="en-US" sz="2000" dirty="0"/>
              <a:t>Body defense / immunity</a:t>
            </a:r>
          </a:p>
        </p:txBody>
      </p:sp>
      <p:pic>
        <p:nvPicPr>
          <p:cNvPr id="10244" name="Picture 6" descr="43-04-LymphaticSystem-L.jpg                                    00000027BIOLOGY6eCIPLchapters40-55     B847B7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837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3216</Words>
  <Application>Microsoft Office PowerPoint</Application>
  <PresentationFormat>Widescreen</PresentationFormat>
  <Paragraphs>569</Paragraphs>
  <Slides>100</Slides>
  <Notes>79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Calibri Light</vt:lpstr>
      <vt:lpstr>Times</vt:lpstr>
      <vt:lpstr>Times New Roman</vt:lpstr>
      <vt:lpstr>Office Theme</vt:lpstr>
      <vt:lpstr>Microsoft Clip Gallery</vt:lpstr>
      <vt:lpstr>AP Biology</vt:lpstr>
      <vt:lpstr>PowerPoint Presentation</vt:lpstr>
      <vt:lpstr>Regulatory systems</vt:lpstr>
      <vt:lpstr>Mode of Action: Chemical Signaling</vt:lpstr>
      <vt:lpstr>Vertebrate Endocrine System</vt:lpstr>
      <vt:lpstr>The pancreas</vt:lpstr>
      <vt:lpstr>PowerPoint Presentation</vt:lpstr>
      <vt:lpstr>PowerPoint Presentation</vt:lpstr>
      <vt:lpstr>Diagnosis: Diabetes</vt:lpstr>
      <vt:lpstr>PowerPoint Presentation</vt:lpstr>
      <vt:lpstr>Your Patient #1</vt:lpstr>
      <vt:lpstr>Your Patient #2</vt:lpstr>
      <vt:lpstr>Your Patient #3</vt:lpstr>
      <vt:lpstr>PowerPoint Presentation</vt:lpstr>
      <vt:lpstr>Osteon</vt:lpstr>
      <vt:lpstr>PowerPoint Presentation</vt:lpstr>
      <vt:lpstr>Vertebrate Skeletal Muscle</vt:lpstr>
      <vt:lpstr>Sliding-filament model</vt:lpstr>
      <vt:lpstr>Actin-myosin interaction</vt:lpstr>
      <vt:lpstr>Muscle contraction regulation, I</vt:lpstr>
      <vt:lpstr>Muscle contraction regulation, II</vt:lpstr>
      <vt:lpstr>Muscle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QOD</vt:lpstr>
      <vt:lpstr>Circulation system evolution, I </vt:lpstr>
      <vt:lpstr>Circulation system evolution, II</vt:lpstr>
      <vt:lpstr>The mammalian heart</vt:lpstr>
      <vt:lpstr>The heartbeat</vt:lpstr>
      <vt:lpstr>Blood vessel structural differences</vt:lpstr>
      <vt:lpstr>The lymphatic system</vt:lpstr>
      <vt:lpstr>Blood</vt:lpstr>
      <vt:lpstr>Cardiovascular disease</vt:lpstr>
      <vt:lpstr>Gas exchange</vt:lpstr>
      <vt:lpstr>Mammalian respiratory systems</vt:lpstr>
      <vt:lpstr>Breathing</vt:lpstr>
      <vt:lpstr>Respiratory pigments: gas transport</vt:lpstr>
      <vt:lpstr>Human Systems Project </vt:lpstr>
      <vt:lpstr>PowerPoint Presentation</vt:lpstr>
      <vt:lpstr>PowerPoint Presentation</vt:lpstr>
      <vt:lpstr>Double circulation</vt:lpstr>
      <vt:lpstr>PowerPoint Presentation</vt:lpstr>
      <vt:lpstr>PowerPoint Presentation</vt:lpstr>
      <vt:lpstr>Parazoa</vt:lpstr>
      <vt:lpstr>Phylum: Porifera (“pore bearer”)</vt:lpstr>
      <vt:lpstr>The Radiata, I</vt:lpstr>
      <vt:lpstr>The Radiata, II</vt:lpstr>
      <vt:lpstr>Eumetazoa:  The Acoelomates</vt:lpstr>
      <vt:lpstr>Eumetazoa: Pseudocoelomates, I</vt:lpstr>
      <vt:lpstr>Eumetazoa: Pseudocoelomates, II</vt:lpstr>
      <vt:lpstr>The Coelomates:  Protostomes, I</vt:lpstr>
      <vt:lpstr>The Coelomates:  Protostomes, II</vt:lpstr>
      <vt:lpstr>The Coelomates:  Protostomes, III</vt:lpstr>
      <vt:lpstr>The Coelomates:  Protostomes, IV</vt:lpstr>
      <vt:lpstr>Insect characteristics</vt:lpstr>
      <vt:lpstr>The Coelomates: Deuterostomes, I</vt:lpstr>
      <vt:lpstr>PowerPoint Presentation</vt:lpstr>
      <vt:lpstr>Chordates</vt:lpstr>
      <vt:lpstr>Invertebrate chordates</vt:lpstr>
      <vt:lpstr>Subphylum: Vertebrata</vt:lpstr>
      <vt:lpstr>Vertebrate diversity</vt:lpstr>
      <vt:lpstr>Superclass Agnatha</vt:lpstr>
      <vt:lpstr>Superclass Gnathostomata, I</vt:lpstr>
      <vt:lpstr>Superclass Gnathostomata, II</vt:lpstr>
      <vt:lpstr>Superclass Gnathostomata, III</vt:lpstr>
      <vt:lpstr>Superclass Gnathostomata, IV</vt:lpstr>
      <vt:lpstr>Superclass Gnathostomata, V</vt:lpstr>
      <vt:lpstr>Superclass Gnathostomata, VI</vt:lpstr>
      <vt:lpstr>Order: Primates (evolution)</vt:lpstr>
      <vt:lpstr>Human evolution</vt:lpstr>
      <vt:lpstr>The first humans</vt:lpstr>
      <vt:lpstr>PowerPoint Presentation</vt:lpstr>
      <vt:lpstr>Osteon</vt:lpstr>
      <vt:lpstr>PowerPoint Presentation</vt:lpstr>
      <vt:lpstr>Vertebrate Skeletal Muscle</vt:lpstr>
      <vt:lpstr>Sliding-filament model</vt:lpstr>
      <vt:lpstr>Actin-myosin interaction</vt:lpstr>
      <vt:lpstr>Muscle contraction regulation, I</vt:lpstr>
      <vt:lpstr>Muscle contraction regulation, II</vt:lpstr>
      <vt:lpstr>Muscle Types</vt:lpstr>
      <vt:lpstr>PowerPoint Presentation</vt:lpstr>
      <vt:lpstr>Characteristics of a Respiratory Surface </vt:lpstr>
      <vt:lpstr>Gas exchange</vt:lpstr>
      <vt:lpstr>Countercurrent Flow in Fish</vt:lpstr>
      <vt:lpstr>Mammalian respiratory systems</vt:lpstr>
      <vt:lpstr>Breathing</vt:lpstr>
      <vt:lpstr>Respiratory pigments: gas transport</vt:lpstr>
      <vt:lpstr>PowerPoint Presentation</vt:lpstr>
      <vt:lpstr>Human Systems Project </vt:lpstr>
      <vt:lpstr>PowerPoint Presentation</vt:lpstr>
      <vt:lpstr>PowerPoint Presentation</vt:lpstr>
      <vt:lpstr>QOD</vt:lpstr>
      <vt:lpstr>PowerPoint Presentation</vt:lpstr>
      <vt:lpstr>Circulation system evolution, II</vt:lpstr>
      <vt:lpstr>Blood vessel structural differences</vt:lpstr>
      <vt:lpstr>The lymphatic system</vt:lpstr>
      <vt:lpstr>Double circulation</vt:lpstr>
    </vt:vector>
  </TitlesOfParts>
  <Company>Brevard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</dc:title>
  <dc:creator>Feldbush, Angela@West Shore</dc:creator>
  <cp:lastModifiedBy>Feldbush, Angela@West Shore</cp:lastModifiedBy>
  <cp:revision>19</cp:revision>
  <dcterms:created xsi:type="dcterms:W3CDTF">2016-02-18T16:48:34Z</dcterms:created>
  <dcterms:modified xsi:type="dcterms:W3CDTF">2018-05-22T18:04:19Z</dcterms:modified>
</cp:coreProperties>
</file>