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1"/>
  </p:notesMasterIdLst>
  <p:sldIdLst>
    <p:sldId id="256" r:id="rId2"/>
    <p:sldId id="269" r:id="rId3"/>
    <p:sldId id="27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7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72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273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274" r:id="rId68"/>
    <p:sldId id="275" r:id="rId69"/>
    <p:sldId id="276" r:id="rId70"/>
    <p:sldId id="277" r:id="rId71"/>
    <p:sldId id="264" r:id="rId72"/>
    <p:sldId id="265" r:id="rId73"/>
    <p:sldId id="258" r:id="rId74"/>
    <p:sldId id="259" r:id="rId75"/>
    <p:sldId id="263" r:id="rId76"/>
    <p:sldId id="260" r:id="rId77"/>
    <p:sldId id="257" r:id="rId78"/>
    <p:sldId id="262" r:id="rId79"/>
    <p:sldId id="268" r:id="rId80"/>
    <p:sldId id="261" r:id="rId81"/>
    <p:sldId id="266" r:id="rId82"/>
    <p:sldId id="26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3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8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C14D-E44D-4DA2-883C-8715C5619961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CA0-4103-4D77-9A45-B7F6A669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9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C2EE44-E5F7-47E3-8BBD-84B2CE7A90E8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11146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B48ED8-6454-4C21-89EB-08CAD963782F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782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154EDE-4E0A-49A4-BC74-6A768150B391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58846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B408BD-AA74-4479-AF4B-6EF6DB840CB7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7448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292B31-E255-4361-BE66-9A71A41D8A31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56516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F5145C-50D8-4652-A0D2-30586C4BDCA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46485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D89C5F-7056-47A0-AE95-57A14018578B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9086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3F4AE9-7CAE-4D21-A1F9-EC511838BC6C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79092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703C72-40E3-400B-A549-98A00C8AD55D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7862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740CF5-86DF-4F23-BD1D-B71BF7CCD0C4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0813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0BD325-4CB9-43D7-B72F-042639759F5E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8216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5A8452-7A76-4DB1-BC84-F4EB39D625DE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14206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025078-D256-4421-B90F-132BA104F464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10592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48D3C9-ACC3-458C-A2CC-D5ADA0A35973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27789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41BD66D-D29E-4530-A57F-BD8320BF7F10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40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72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99B31E-3121-47AC-BC82-E869EF64E465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4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7B8468-FE55-43E0-A05F-3AEB98FA806A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7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54F243-01FD-443D-B297-470050D68C2F}" type="slidenum">
              <a:rPr lang="en-US" altLang="en-US" sz="1200" smtClean="0"/>
              <a:pPr/>
              <a:t>80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90041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8CF579-4BAD-4992-B903-88015C2F16CB}" type="slidenum">
              <a:rPr lang="en-US" altLang="en-US" sz="1200"/>
              <a:pPr/>
              <a:t>83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6831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52AFC9-A263-40D7-8AD7-C32C2D861057}" type="slidenum">
              <a:rPr lang="en-US" altLang="en-US" sz="1200"/>
              <a:pPr/>
              <a:t>84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2324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7920AB-B556-4050-B2CE-B452379A5F41}" type="slidenum">
              <a:rPr lang="en-US" altLang="en-US" sz="1200"/>
              <a:pPr/>
              <a:t>85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7676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1CA248-8C72-4CED-BCA3-C6A04FFBE888}" type="slidenum">
              <a:rPr lang="en-US" altLang="en-US" sz="1200"/>
              <a:pPr/>
              <a:t>86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886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5CD32B-5060-46F4-ACC9-EEA74172C13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28566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43DB43-5D00-4940-B607-BB5EBB509A42}" type="slidenum">
              <a:rPr lang="en-US" altLang="en-US" sz="1200"/>
              <a:pPr/>
              <a:t>87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002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FCA892-0694-45AA-9F41-65CA8BC45D0E}" type="slidenum">
              <a:rPr lang="en-US" altLang="en-US" sz="1200"/>
              <a:pPr/>
              <a:t>88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14305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F7CFEC-492E-4C45-8A4E-638BB829B2AD}" type="slidenum">
              <a:rPr lang="en-US" altLang="en-US" sz="1200"/>
              <a:pPr/>
              <a:t>89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0707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554E5D-ADF9-4854-A54B-C5B1AFFFAF52}" type="slidenum">
              <a:rPr lang="en-US" altLang="en-US" sz="1200"/>
              <a:pPr/>
              <a:t>90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66237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18E39E-FEB0-4098-ACCF-15DFDE09D282}" type="slidenum">
              <a:rPr lang="en-US" altLang="en-US" sz="1200"/>
              <a:pPr/>
              <a:t>91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03435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CAEFD6-B33A-4C66-8706-6D58771FD3E8}" type="slidenum">
              <a:rPr lang="en-US" altLang="en-US" sz="1200"/>
              <a:pPr/>
              <a:t>92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58670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3CDB88-6169-43D7-B43F-78959867BCFE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66665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F1C4C4-4E9F-4071-8636-D67C94280CDC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90236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8CFD3-B7BC-495B-8906-959F98179AAD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32047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B03359-1BFE-411C-9428-7B1ECE3AD396}" type="slidenum">
              <a:rPr lang="en-US" altLang="en-US" sz="1200"/>
              <a:pPr/>
              <a:t>96</a:t>
            </a:fld>
            <a:endParaRPr lang="en-US" alt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151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64CDBD-5011-4AFA-B16D-EC462C219E9C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19803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3029C6-1F7A-404B-8FA6-2B152E13DE42}" type="slidenum">
              <a:rPr lang="en-US" altLang="en-US" sz="1200"/>
              <a:pPr/>
              <a:t>97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17994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9729E8-84EF-4CBF-BA7B-591FA4B7BEC3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764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BA3323-3FDB-441B-8F51-E408282D3CA5}" type="slidenum">
              <a:rPr lang="en-US" altLang="en-US" sz="1200"/>
              <a:pPr/>
              <a:t>99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9214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E5F51C-C587-4A22-B8B3-12A181F8CAB8}" type="slidenum">
              <a:rPr lang="en-US" altLang="en-US" sz="1200"/>
              <a:pPr/>
              <a:t>100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0833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C98B94-D594-432F-8C05-C12EB843E7F7}" type="slidenum">
              <a:rPr lang="en-US" altLang="en-US" sz="1200"/>
              <a:pPr/>
              <a:t>101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706754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428A26-04F7-4C4D-94E1-E89CD4CC9E07}" type="slidenum">
              <a:rPr lang="en-US" altLang="en-US" sz="1200"/>
              <a:pPr/>
              <a:t>102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48061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2A85A6-608B-4F2E-92D7-8DD350428695}" type="slidenum">
              <a:rPr lang="en-US" altLang="en-US" sz="1200"/>
              <a:pPr/>
              <a:t>103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85458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3A0CF9-50F1-4F99-BDA4-B1BB8C279541}" type="slidenum">
              <a:rPr lang="en-US" altLang="en-US" sz="1200"/>
              <a:pPr/>
              <a:t>104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36254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80693D-9EB8-464D-ADDF-913CF50DC03A}" type="slidenum">
              <a:rPr lang="en-US" altLang="en-US" sz="1200"/>
              <a:pPr/>
              <a:t>105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665022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790B27-A9D3-48AF-B8BA-CAA89073373F}" type="slidenum">
              <a:rPr lang="en-US" altLang="en-US" sz="1200"/>
              <a:pPr/>
              <a:t>106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425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3451DE-96F2-484F-8AB7-C6423909418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530218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6C3310-F120-4D36-AF87-C582BB03F862}" type="slidenum">
              <a:rPr lang="en-US" altLang="en-US" sz="1200"/>
              <a:pPr/>
              <a:t>107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7793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C3B547-FBF6-4AF7-B61C-23D3D7DAB51A}" type="slidenum">
              <a:rPr lang="en-US" altLang="en-US" sz="1200"/>
              <a:pPr/>
              <a:t>108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0435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DDB650-C809-443B-8EA1-C97821363700}" type="slidenum">
              <a:rPr lang="en-US" altLang="en-US" sz="1200"/>
              <a:pPr/>
              <a:t>109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7839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034C9D-A36F-497B-ADBE-BE879C6D95D0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7790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B46BE2-8FD5-413F-B596-4EB11F8C9174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2220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DDC42C-0015-407E-9DF5-42F99D5C4C7A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4761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A68147-D65E-4A80-89E2-91E20DB10098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6171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6684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9884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A9F0-FF93-40EA-8C81-43845942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429237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684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109884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E6FC-8967-4071-A813-0EB28353D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973512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49438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849438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89675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89675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89675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39B825-3131-4020-A77B-118918913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636548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523F-FB7A-46A6-9458-F08AD2BB3353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D4A08-A968-4727-A691-9F9FC753A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32_02SeaUrchinTimeLapse_SV.mp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threference.com/knowledge/Synapsid.html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qUFy-t4MlQ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qUFy-t4MlQ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mi.org/biointeractive/superbugs-resist-antibiotics-can-evolve-11-days" TargetMode="Externa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lessons/how-a-few-scientists-transformed-the-way-we-think-about-disease-tien-nguyen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0opgc1WoS4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GOcOUBi6s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4" Type="http://schemas.openxmlformats.org/officeDocument/2006/relationships/image" Target="../media/image64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Agenda Slides</a:t>
            </a:r>
          </a:p>
          <a:p>
            <a:r>
              <a:rPr lang="en-US" dirty="0" smtClean="0"/>
              <a:t>Diversity and Immunity</a:t>
            </a:r>
          </a:p>
          <a:p>
            <a:r>
              <a:rPr lang="en-US" dirty="0" smtClean="0"/>
              <a:t>Unit 10</a:t>
            </a:r>
          </a:p>
        </p:txBody>
      </p:sp>
    </p:spTree>
    <p:extLst>
      <p:ext uri="{BB962C8B-B14F-4D97-AF65-F5344CB8AC3E}">
        <p14:creationId xmlns:p14="http://schemas.microsoft.com/office/powerpoint/2010/main" val="149316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Competing Hypotheses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981200"/>
            <a:ext cx="5640388" cy="4114800"/>
          </a:xfrm>
        </p:spPr>
        <p:txBody>
          <a:bodyPr/>
          <a:lstStyle/>
          <a:p>
            <a:r>
              <a:rPr lang="en-US" altLang="en-US" smtClean="0"/>
              <a:t>There are many hypotheses about how living organisms could have arisen from non living organic molecules.  With a partner, spend the next 5 minutes coming up with as many a you can.  You may use resources</a:t>
            </a:r>
          </a:p>
        </p:txBody>
      </p:sp>
      <p:pic>
        <p:nvPicPr>
          <p:cNvPr id="16388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1" y="2009775"/>
            <a:ext cx="2551113" cy="2781300"/>
          </a:xfrm>
        </p:spPr>
      </p:pic>
    </p:spTree>
    <p:extLst>
      <p:ext uri="{BB962C8B-B14F-4D97-AF65-F5344CB8AC3E}">
        <p14:creationId xmlns:p14="http://schemas.microsoft.com/office/powerpoint/2010/main" val="22345257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42900"/>
            <a:ext cx="8229600" cy="1104900"/>
          </a:xfrm>
        </p:spPr>
        <p:txBody>
          <a:bodyPr/>
          <a:lstStyle/>
          <a:p>
            <a:r>
              <a:rPr lang="en-US" altLang="en-US" smtClean="0"/>
              <a:t>Animal phylogeny &amp; diversity, III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76400"/>
            <a:ext cx="4572000" cy="4191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000"/>
              <a:t>5- </a:t>
            </a:r>
            <a:r>
              <a:rPr lang="en-US" altLang="en-US" sz="2000" u="sng"/>
              <a:t>Protostome-Deuterostome dichotomy among coelomates</a:t>
            </a:r>
            <a:r>
              <a:rPr lang="en-US" altLang="en-US" sz="2000"/>
              <a:t>: protostomes (mollusks, annelids, arthropods); deuterostomes (echinoderms, chordates)             </a:t>
            </a:r>
          </a:p>
          <a:p>
            <a:pPr>
              <a:defRPr/>
            </a:pPr>
            <a:r>
              <a:rPr lang="en-US" altLang="en-US" sz="2000"/>
              <a:t>a) cleavage: protostomes~ spiral and determinate; deuterotomes~ radial and indeterminate </a:t>
            </a:r>
          </a:p>
          <a:p>
            <a:pPr>
              <a:defRPr/>
            </a:pPr>
            <a:r>
              <a:rPr lang="en-US" altLang="en-US" sz="2000"/>
              <a:t>b) coelom formation:  protostomes~ schizocoelous; deuterostomes~ enterocoelous</a:t>
            </a:r>
          </a:p>
          <a:p>
            <a:pPr>
              <a:defRPr/>
            </a:pPr>
            <a:r>
              <a:rPr lang="en-US" altLang="en-US" sz="2000"/>
              <a:t>c) blastopore fate:  protostomes~ mouth from blastopore; deuterostomes~ anus from blastopore</a:t>
            </a:r>
          </a:p>
        </p:txBody>
      </p:sp>
      <p:pic>
        <p:nvPicPr>
          <p:cNvPr id="25604" name="Picture 6" descr="32-07-ProtoDeuterostDev-L.gif                                  00000028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9" y="1752600"/>
            <a:ext cx="3222625" cy="4114800"/>
          </a:xfrm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867400" y="1524000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Based on early development, many animals can be categorized as having </a:t>
            </a:r>
            <a:r>
              <a:rPr lang="en-US" altLang="en-US" b="1"/>
              <a:t>protostome development </a:t>
            </a:r>
            <a:r>
              <a:rPr lang="en-US" altLang="en-US"/>
              <a:t>or </a:t>
            </a:r>
            <a:r>
              <a:rPr lang="en-US" altLang="en-US" b="1"/>
              <a:t>deuterostome development</a:t>
            </a:r>
          </a:p>
        </p:txBody>
      </p:sp>
    </p:spTree>
    <p:extLst>
      <p:ext uri="{BB962C8B-B14F-4D97-AF65-F5344CB8AC3E}">
        <p14:creationId xmlns:p14="http://schemas.microsoft.com/office/powerpoint/2010/main" val="34069702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3" name="Picture 8" descr="32-00-CoralReef.jpg                                            00000028BIOLOGY6eCIPLchapters29-39     B847B2F8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1752600"/>
            <a:ext cx="2708275" cy="4114800"/>
          </a:xfrm>
        </p:spPr>
      </p:pic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3276600"/>
            <a:ext cx="3810000" cy="2286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Monotype Sorts" charset="2"/>
              <a:buNone/>
            </a:pPr>
            <a:r>
              <a:rPr lang="en-US" altLang="en-US" sz="4400" i="1"/>
              <a:t>Introduction to Animal Evolution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11165829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QOD</a:t>
            </a:r>
          </a:p>
        </p:txBody>
      </p:sp>
      <p:pic>
        <p:nvPicPr>
          <p:cNvPr id="7171" name="ClipArt Placeholder 4" descr="montage.jpg"/>
          <p:cNvPicPr>
            <a:picLocks noGrp="1" noChangeAspect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4" y="1752600"/>
            <a:ext cx="2263775" cy="4114800"/>
          </a:xfrm>
        </p:spPr>
      </p:pic>
      <p:sp>
        <p:nvSpPr>
          <p:cNvPr id="7172" name="Text Placeholder 3"/>
          <p:cNvSpPr>
            <a:spLocks noGrp="1"/>
          </p:cNvSpPr>
          <p:nvPr>
            <p:ph type="body"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What are the main characteristics shared by all animals that distinguish them from the other kingdoms</a:t>
            </a:r>
          </a:p>
        </p:txBody>
      </p:sp>
    </p:spTree>
    <p:extLst>
      <p:ext uri="{BB962C8B-B14F-4D97-AF65-F5344CB8AC3E}">
        <p14:creationId xmlns:p14="http://schemas.microsoft.com/office/powerpoint/2010/main" val="36771224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Def: an•i•mal (n)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62200" y="1676400"/>
            <a:ext cx="7848600" cy="4191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Characteristics:</a:t>
            </a:r>
          </a:p>
          <a:p>
            <a:pPr lvl="1"/>
            <a:r>
              <a:rPr lang="en-US" altLang="en-US" sz="1600"/>
              <a:t>Multicellular – cell junctions, specialized tissues</a:t>
            </a:r>
          </a:p>
          <a:p>
            <a:pPr lvl="1"/>
            <a:r>
              <a:rPr lang="en-US" altLang="en-US" sz="1600"/>
              <a:t>eukaryotic</a:t>
            </a:r>
          </a:p>
          <a:p>
            <a:r>
              <a:rPr lang="en-US" altLang="en-US" sz="2000"/>
              <a:t>Unique characteristics:</a:t>
            </a:r>
          </a:p>
          <a:p>
            <a:pPr lvl="1">
              <a:buFontTx/>
              <a:buNone/>
            </a:pPr>
            <a:r>
              <a:rPr lang="en-US" altLang="en-US" sz="1600"/>
              <a:t>	Heterotrophic eukaryotes; ingestion</a:t>
            </a:r>
          </a:p>
          <a:p>
            <a:pPr lvl="1">
              <a:buFontTx/>
              <a:buNone/>
            </a:pPr>
            <a:r>
              <a:rPr lang="en-US" altLang="en-US" sz="1600"/>
              <a:t>	Lack cell walls; collagen</a:t>
            </a:r>
          </a:p>
          <a:p>
            <a:pPr lvl="1"/>
            <a:r>
              <a:rPr lang="en-US" altLang="en-US" sz="1600"/>
              <a:t>Nervous &amp; muscular tissue</a:t>
            </a:r>
          </a:p>
          <a:p>
            <a:pPr lvl="1"/>
            <a:r>
              <a:rPr lang="en-US" altLang="en-US" sz="1600"/>
              <a:t>Tissues which develop from embryonic layers</a:t>
            </a:r>
          </a:p>
          <a:p>
            <a:pPr lvl="2"/>
            <a:r>
              <a:rPr lang="en-US" altLang="en-US" sz="1200"/>
              <a:t>Sexual; diploid; cleavage; blastula; gastrulation; larvae; metamorphosis</a:t>
            </a:r>
          </a:p>
        </p:txBody>
      </p:sp>
      <p:pic>
        <p:nvPicPr>
          <p:cNvPr id="9220" name="Picture 7" descr="32-01-EarlyEmbryonicDev-L3.gif                                 00000028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1"/>
            <a:ext cx="7391400" cy="2182813"/>
          </a:xfrm>
        </p:spPr>
      </p:pic>
    </p:spTree>
    <p:extLst>
      <p:ext uri="{BB962C8B-B14F-4D97-AF65-F5344CB8AC3E}">
        <p14:creationId xmlns:p14="http://schemas.microsoft.com/office/powerpoint/2010/main" val="35555468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Reproduction and Development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09738" y="1187450"/>
            <a:ext cx="8534400" cy="4737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Most animals reproduce sexually, with the diploid stage usually dominating the life cycle</a:t>
            </a:r>
          </a:p>
          <a:p>
            <a:r>
              <a:rPr lang="en-US" altLang="en-US" sz="3000"/>
              <a:t>After a sperm fertilizes an egg, the zygote undergoes rapid cell division called </a:t>
            </a:r>
            <a:r>
              <a:rPr lang="en-US" altLang="en-US" sz="3000" b="1"/>
              <a:t>cleavage</a:t>
            </a:r>
          </a:p>
          <a:p>
            <a:r>
              <a:rPr lang="en-US" altLang="en-US" sz="3000"/>
              <a:t>Cleavage leads to formation of a </a:t>
            </a:r>
            <a:r>
              <a:rPr lang="en-US" altLang="en-US" sz="3000" b="1"/>
              <a:t>blastula</a:t>
            </a:r>
          </a:p>
          <a:p>
            <a:r>
              <a:rPr lang="en-US" altLang="en-US" sz="3000"/>
              <a:t>The blastula undergoes </a:t>
            </a:r>
            <a:r>
              <a:rPr lang="en-US" altLang="en-US" sz="3000" b="1"/>
              <a:t>gastrulation</a:t>
            </a:r>
            <a:r>
              <a:rPr lang="en-US" altLang="en-US" sz="3000"/>
              <a:t>, forming a </a:t>
            </a:r>
            <a:r>
              <a:rPr lang="en-US" altLang="en-US" sz="3000" b="1"/>
              <a:t>gastrula </a:t>
            </a:r>
            <a:r>
              <a:rPr lang="en-US" altLang="en-US" sz="3000"/>
              <a:t>with different layers of embryonic tissues</a:t>
            </a:r>
          </a:p>
        </p:txBody>
      </p:sp>
      <p:pic>
        <p:nvPicPr>
          <p:cNvPr id="11268" name="Picture 6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5972176"/>
            <a:ext cx="9779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91063" y="6070600"/>
            <a:ext cx="38100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48" charset="0"/>
              </a:rPr>
              <a:t>Video: Sea Urchin Embryonic Development</a:t>
            </a:r>
          </a:p>
        </p:txBody>
      </p:sp>
    </p:spTree>
    <p:extLst>
      <p:ext uri="{BB962C8B-B14F-4D97-AF65-F5344CB8AC3E}">
        <p14:creationId xmlns:p14="http://schemas.microsoft.com/office/powerpoint/2010/main" val="187646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 Genes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25908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/>
              <a:t>Conserved, clustered gene segments</a:t>
            </a:r>
          </a:p>
          <a:p>
            <a:pPr>
              <a:defRPr/>
            </a:pPr>
            <a:r>
              <a:rPr lang="en-US" altLang="en-US"/>
              <a:t>Homeobox 180 nucleotides = 60 a.a. </a:t>
            </a:r>
          </a:p>
          <a:p>
            <a:pPr>
              <a:defRPr/>
            </a:pPr>
            <a:r>
              <a:rPr lang="en-US" altLang="en-US"/>
              <a:t>First found in fruitflies, now studied in many species</a:t>
            </a:r>
          </a:p>
        </p:txBody>
      </p:sp>
      <p:pic>
        <p:nvPicPr>
          <p:cNvPr id="13316" name="ClipArt Placeholder 4" descr="6800872f6.jpg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47800"/>
            <a:ext cx="5599113" cy="4114800"/>
          </a:xfrm>
        </p:spPr>
      </p:pic>
    </p:spTree>
    <p:extLst>
      <p:ext uri="{BB962C8B-B14F-4D97-AF65-F5344CB8AC3E}">
        <p14:creationId xmlns:p14="http://schemas.microsoft.com/office/powerpoint/2010/main" val="42053606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Era Flipbook of Animal Evolution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Fold paper (hot dog with tab)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Divide into 4 sections (don’t have to be even)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Illustrate the front cover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Label the tab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/>
              <a:t>Use the inside to summarize the major animal evolution that occurred in this era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15364" name="Text Placeholder 2"/>
          <p:cNvSpPr>
            <a:spLocks noGrp="1"/>
          </p:cNvSpPr>
          <p:nvPr>
            <p:ph type="body" sz="half" idx="4294967295"/>
          </p:nvPr>
        </p:nvSpPr>
        <p:spPr bwMode="auto">
          <a:xfrm>
            <a:off x="6858000" y="1676400"/>
            <a:ext cx="3810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Eras:</a:t>
            </a:r>
          </a:p>
          <a:p>
            <a:pPr lvl="1"/>
            <a:r>
              <a:rPr lang="en-US" altLang="en-US" smtClean="0"/>
              <a:t>Neoproteozoic</a:t>
            </a:r>
          </a:p>
          <a:p>
            <a:pPr lvl="1"/>
            <a:r>
              <a:rPr lang="en-US" altLang="en-US" smtClean="0"/>
              <a:t>Paleozoic</a:t>
            </a:r>
          </a:p>
          <a:p>
            <a:pPr lvl="1"/>
            <a:r>
              <a:rPr lang="en-US" altLang="en-US" smtClean="0"/>
              <a:t>Mesozoic</a:t>
            </a:r>
          </a:p>
          <a:p>
            <a:pPr lvl="1"/>
            <a:r>
              <a:rPr lang="en-US" altLang="en-US" smtClean="0"/>
              <a:t>Cenozoic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14160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Animal phylogeny &amp; diversity,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0" y="1752600"/>
            <a:ext cx="47244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/>
              <a:t>Monophyletic; colonial flagellated protist ancestor</a:t>
            </a:r>
          </a:p>
          <a:p>
            <a:r>
              <a:rPr lang="en-US" altLang="en-US" sz="1800"/>
              <a:t>1- </a:t>
            </a:r>
            <a:r>
              <a:rPr lang="en-US" altLang="en-US" sz="1800" u="sng"/>
              <a:t>Parazoa-Eumetazoa dichotomy</a:t>
            </a:r>
            <a:r>
              <a:rPr lang="en-US" altLang="en-US" sz="1800"/>
              <a:t>: sponges (Parazoa)~ no true tissues; all other animals (Eumetazoa)~ true tissues</a:t>
            </a:r>
          </a:p>
          <a:p>
            <a:r>
              <a:rPr lang="en-US" altLang="en-US" sz="1800"/>
              <a:t>2- </a:t>
            </a:r>
            <a:r>
              <a:rPr lang="en-US" altLang="en-US" sz="1800" u="sng"/>
              <a:t>Radiata-Bilateria dichotomy</a:t>
            </a:r>
            <a:r>
              <a:rPr lang="en-US" altLang="en-US" sz="1800"/>
              <a:t>:  Cnidaria (hydra; ‘jellyfish’; sea anemones) &amp; Ctenophora (comb jellies)~ radial body symmetry; all other animals~ bilateral body symmetry (also: cephalization)</a:t>
            </a:r>
            <a:endParaRPr lang="en-US" altLang="en-US" sz="2000"/>
          </a:p>
          <a:p>
            <a:endParaRPr lang="en-US" altLang="en-US" sz="2000"/>
          </a:p>
        </p:txBody>
      </p:sp>
      <p:pic>
        <p:nvPicPr>
          <p:cNvPr id="17412" name="Picture 7" descr="32-04-AnimalPhylogenTree-L.gif                                 00000028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752600"/>
            <a:ext cx="3263900" cy="4114800"/>
          </a:xfrm>
        </p:spPr>
      </p:pic>
      <p:pic>
        <p:nvPicPr>
          <p:cNvPr id="17413" name="Picture 8" descr="32-05-BodySymmetry-L.gif                                       00000028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990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Animal phylogeny &amp; diversity, 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28800" y="1752600"/>
            <a:ext cx="5029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3- </a:t>
            </a:r>
            <a:r>
              <a:rPr lang="en-US" altLang="en-US" sz="2000" u="sng"/>
              <a:t>Gastrulation</a:t>
            </a:r>
            <a:r>
              <a:rPr lang="en-US" altLang="en-US" sz="2000"/>
              <a:t>: germ layer development; </a:t>
            </a:r>
            <a:r>
              <a:rPr lang="en-US" altLang="en-US" sz="2000" i="1"/>
              <a:t>ectoderm </a:t>
            </a:r>
            <a:r>
              <a:rPr lang="en-US" altLang="en-US" sz="2000"/>
              <a:t>(outer), </a:t>
            </a:r>
            <a:r>
              <a:rPr lang="en-US" altLang="en-US" sz="2000" i="1"/>
              <a:t>mesoderm</a:t>
            </a:r>
            <a:r>
              <a:rPr lang="en-US" altLang="en-US" sz="2000"/>
              <a:t> (middle), </a:t>
            </a:r>
            <a:r>
              <a:rPr lang="en-US" altLang="en-US" sz="2000" i="1"/>
              <a:t>endoderm</a:t>
            </a:r>
            <a:r>
              <a:rPr lang="en-US" altLang="en-US" sz="2000"/>
              <a:t> (inner); radiata are </a:t>
            </a:r>
            <a:r>
              <a:rPr lang="en-US" altLang="en-US" sz="2000" i="1"/>
              <a:t>diploblastic</a:t>
            </a:r>
            <a:r>
              <a:rPr lang="en-US" altLang="en-US" sz="2000"/>
              <a:t>-2 layers; no mesoderm; bilateria are </a:t>
            </a:r>
            <a:r>
              <a:rPr lang="en-US" altLang="en-US" sz="2000" i="1"/>
              <a:t>triploblastic</a:t>
            </a:r>
            <a:r>
              <a:rPr lang="en-US" altLang="en-US" sz="2000"/>
              <a:t>-all 3 layers</a:t>
            </a:r>
          </a:p>
          <a:p>
            <a:r>
              <a:rPr lang="en-US" altLang="en-US" sz="2000"/>
              <a:t>4- </a:t>
            </a:r>
            <a:r>
              <a:rPr lang="en-US" altLang="en-US" sz="2000" u="sng"/>
              <a:t>Acoelomate, Pseudocoelomate, and Coelomate Grades</a:t>
            </a:r>
            <a:r>
              <a:rPr lang="en-US" altLang="en-US" sz="2000"/>
              <a:t>: triploblastic animals~ solid body, no body cavity called </a:t>
            </a:r>
            <a:r>
              <a:rPr lang="en-US" altLang="en-US" sz="2000" i="1"/>
              <a:t>acoelomates</a:t>
            </a:r>
            <a:r>
              <a:rPr lang="en-US" altLang="en-US" sz="2000"/>
              <a:t> (Platyhelminthes-flatworms);   body cavity, but not lined with mesoderm called </a:t>
            </a:r>
            <a:r>
              <a:rPr lang="en-US" altLang="en-US" sz="2000" i="1"/>
              <a:t>pseudocoelomates</a:t>
            </a:r>
            <a:r>
              <a:rPr lang="en-US" altLang="en-US" sz="2000"/>
              <a:t> (Rotifers); true coelom (body cavity) lined with mesoderm called </a:t>
            </a:r>
            <a:r>
              <a:rPr lang="en-US" altLang="en-US" sz="2000" i="1"/>
              <a:t>coelomate</a:t>
            </a:r>
          </a:p>
        </p:txBody>
      </p:sp>
      <p:pic>
        <p:nvPicPr>
          <p:cNvPr id="19460" name="Picture 6" descr="32-06-BilateriaBodyPlans-L.gif                                 00000028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1752600"/>
            <a:ext cx="2660650" cy="4114800"/>
          </a:xfrm>
        </p:spPr>
      </p:pic>
    </p:spTree>
    <p:extLst>
      <p:ext uri="{BB962C8B-B14F-4D97-AF65-F5344CB8AC3E}">
        <p14:creationId xmlns:p14="http://schemas.microsoft.com/office/powerpoint/2010/main" val="8537729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42900"/>
            <a:ext cx="8229600" cy="1104900"/>
          </a:xfrm>
        </p:spPr>
        <p:txBody>
          <a:bodyPr/>
          <a:lstStyle/>
          <a:p>
            <a:r>
              <a:rPr lang="en-US" altLang="en-US" smtClean="0"/>
              <a:t>Animal phylogeny &amp; diversity, III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45720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000"/>
              <a:t>5- </a:t>
            </a:r>
            <a:r>
              <a:rPr lang="en-US" altLang="en-US" sz="2000" u="sng"/>
              <a:t>Protostome-Deuterostome dichotomy among coelomates</a:t>
            </a:r>
            <a:r>
              <a:rPr lang="en-US" altLang="en-US" sz="2000"/>
              <a:t>: protostomes (mollusks, annelids, arthropods); deuterostomes (echinoderms, chordates)             </a:t>
            </a:r>
          </a:p>
          <a:p>
            <a:pPr>
              <a:defRPr/>
            </a:pPr>
            <a:r>
              <a:rPr lang="en-US" altLang="en-US" sz="2000"/>
              <a:t>a) cleavage: protostomes~ spiral and determinate; deuterotomes~ radial and indeterminate </a:t>
            </a:r>
          </a:p>
          <a:p>
            <a:pPr>
              <a:defRPr/>
            </a:pPr>
            <a:r>
              <a:rPr lang="en-US" altLang="en-US" sz="2000"/>
              <a:t>b) coelom formation:  protostomes~ schizocoelous; deuterostomes~ enterocoelous</a:t>
            </a:r>
          </a:p>
          <a:p>
            <a:pPr>
              <a:defRPr/>
            </a:pPr>
            <a:r>
              <a:rPr lang="en-US" altLang="en-US" sz="2000"/>
              <a:t>c) blastopore fate:  protostomes~ mouth from blastopore; deuterostomes~ anus from blastopore</a:t>
            </a:r>
          </a:p>
        </p:txBody>
      </p:sp>
      <p:pic>
        <p:nvPicPr>
          <p:cNvPr id="21508" name="Picture 6" descr="32-07-ProtoDeuterostDev-L.gif                                  00000028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9" y="1752600"/>
            <a:ext cx="3222625" cy="4114800"/>
          </a:xfrm>
        </p:spPr>
      </p:pic>
    </p:spTree>
    <p:extLst>
      <p:ext uri="{BB962C8B-B14F-4D97-AF65-F5344CB8AC3E}">
        <p14:creationId xmlns:p14="http://schemas.microsoft.com/office/powerpoint/2010/main" val="7534807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Writing Assignment	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781175"/>
            <a:ext cx="3810000" cy="4114800"/>
          </a:xfrm>
        </p:spPr>
        <p:txBody>
          <a:bodyPr/>
          <a:lstStyle/>
          <a:p>
            <a:r>
              <a:rPr lang="en-US" altLang="en-US" smtClean="0"/>
              <a:t>Each team of 2 should choose 1 unique hypothesis and create a short story describing this process.  Please include all listed elements.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486400" y="1781175"/>
            <a:ext cx="51816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Requirements: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Title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Setting (conditions)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Characters (requirements)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Problem (counterarguments)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Solution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1143831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6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18437" name="Picture 2" descr="http://media-2.web.britannica.com/eb-media/42/79542-004-E6AABF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4014"/>
            <a:ext cx="853440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3216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"/>
            <a:ext cx="78644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61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4466001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0" y="1066800"/>
          <a:ext cx="7848600" cy="5422900"/>
        </p:xfrm>
        <a:graphic>
          <a:graphicData uri="http://schemas.openxmlformats.org/drawingml/2006/table">
            <a:tbl>
              <a:tblPr/>
              <a:tblGrid>
                <a:gridCol w="1030624"/>
                <a:gridCol w="1585576"/>
                <a:gridCol w="1308100"/>
                <a:gridCol w="1308100"/>
                <a:gridCol w="1308100"/>
                <a:gridCol w="1308100"/>
              </a:tblGrid>
              <a:tr h="213694">
                <a:tc gridSpan="6">
                  <a:txBody>
                    <a:bodyPr/>
                    <a:lstStyle/>
                    <a:p>
                      <a:r>
                        <a:rPr lang="en-US" sz="1200" b="1"/>
                        <a:t>The five greatest mass extinctions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556"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Ordivician-silurian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Late Devonian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Permian-triassic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Late Triassic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Final Cretaceous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596">
                <a:tc>
                  <a:txBody>
                    <a:bodyPr/>
                    <a:lstStyle/>
                    <a:p>
                      <a:r>
                        <a:rPr lang="en-US" sz="1200" b="1"/>
                        <a:t>When Occurred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439 million years ago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365 million years ago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251 million years ago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199–214 million years ago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65 million years ago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0732">
                <a:tc>
                  <a:txBody>
                    <a:bodyPr/>
                    <a:lstStyle/>
                    <a:p>
                      <a:r>
                        <a:rPr lang="en-US" sz="1200" b="1"/>
                        <a:t>Casualties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Up to estimated 85% species and 45–60% of marine genuses killed.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70–80% of all species and 30% of families vanish; marine life more decimated than freshwater and land fauna.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Most devastating of all, eliminating 85–90% of all marine and land vertebrate species, 95% of marine species. End of trilobites and many trees.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More than three quarters of all species and one quarter of families disappear. End of </a:t>
                      </a:r>
                      <a:r>
                        <a:rPr lang="en-US" sz="1200">
                          <a:solidFill>
                            <a:srgbClr val="354780"/>
                          </a:solidFill>
                          <a:effectLst/>
                          <a:hlinkClick r:id="rId2" tooltip="View 'mammal-like reptiles' definition from Wikipedia"/>
                        </a:rPr>
                        <a:t>mammal-like reptiles</a:t>
                      </a:r>
                      <a:r>
                        <a:rPr lang="en-US" sz="1200"/>
                        <a:t> and eel–like conodonts, leaving mainly dinosaurs.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47% of marine genuses and 18% of land vertebrates wiped out, including the dinosaurs, leaving mainly turtles, lizards, birds, and mammals.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253">
                <a:tc>
                  <a:txBody>
                    <a:bodyPr/>
                    <a:lstStyle/>
                    <a:p>
                      <a:r>
                        <a:rPr lang="en-US" sz="1200" b="1"/>
                        <a:t>HypothesizedCause(s)</a:t>
                      </a:r>
                      <a:endParaRPr lang="en-US" sz="1200"/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Unusually fast plate movement; glaciation leading to sharp de- clines in sea levels.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Unknown if one cat- astrophic event or several smaller ones–possibly large asteroid or asteroid shower over time; possible glaciation and lethal temperature de- clines; oceanic anoxia (oxygen-lacking)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Possible asteroid; volcanic eruptions; dropping sea levels and oceanic anoxia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Little known but suspected fall in sea level, oceanic anoxia, major increase in rainfall. Possible comet showers or asteroid impact.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Suspected asteroid 10 km. in diameter hitting near Yucatán peninsula, coinciding with Siberian eruptions and dramatic climatic cooling.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069">
                <a:tc gridSpan="6">
                  <a:txBody>
                    <a:bodyPr/>
                    <a:lstStyle/>
                    <a:p>
                      <a:r>
                        <a:rPr lang="en-US" sz="600" b="1" dirty="0"/>
                        <a:t>SOURCE: </a:t>
                      </a:r>
                      <a:r>
                        <a:rPr lang="en-US" sz="600" dirty="0"/>
                        <a:t>Adapted from A. Hallam, and P. B. </a:t>
                      </a:r>
                      <a:r>
                        <a:rPr lang="en-US" sz="600" dirty="0" err="1"/>
                        <a:t>Wignall</a:t>
                      </a:r>
                      <a:r>
                        <a:rPr lang="en-US" sz="600" dirty="0"/>
                        <a:t>, 1997; David </a:t>
                      </a:r>
                      <a:r>
                        <a:rPr lang="en-US" sz="600" dirty="0" err="1"/>
                        <a:t>Raup</a:t>
                      </a:r>
                      <a:r>
                        <a:rPr lang="en-US" sz="600" dirty="0"/>
                        <a:t>, and John J. </a:t>
                      </a:r>
                      <a:r>
                        <a:rPr lang="en-US" sz="600" dirty="0" err="1"/>
                        <a:t>Sepkosi</a:t>
                      </a:r>
                      <a:r>
                        <a:rPr lang="en-US" sz="600" dirty="0"/>
                        <a:t> Jr., 1986; and Lee Siegel, 2000.</a:t>
                      </a:r>
                    </a:p>
                  </a:txBody>
                  <a:tcPr marL="30789" marR="30789" marT="15396" marB="153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79795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013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Major Lineages of Life</a:t>
            </a:r>
          </a:p>
        </p:txBody>
      </p:sp>
      <p:pic>
        <p:nvPicPr>
          <p:cNvPr id="21507" name="Picture 5" descr="26-15-FiveKingdomSystem-L.gif                                  0000002DBIOLOGY6eCIPLchapters18-28     B847A32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1"/>
            <a:ext cx="2819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26-16-ClassificationArt-L.gif                                  0000002DBIOLOGY6eCIPLchapters18-28     B847A32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7569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42900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2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Animal Game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2672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0" y="1219200"/>
            <a:ext cx="228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Describe the process of phenotypic acquisition in viruses</a:t>
            </a:r>
          </a:p>
          <a:p>
            <a:pPr lvl="0"/>
            <a:r>
              <a:rPr lang="en-US" dirty="0"/>
              <a:t>Describe the results of infection by different viruses in the same host</a:t>
            </a:r>
          </a:p>
          <a:p>
            <a:pPr lvl="0"/>
            <a:r>
              <a:rPr lang="en-US" dirty="0"/>
              <a:t>Explain how genetic information is transmitted during infection by viruses</a:t>
            </a:r>
          </a:p>
          <a:p>
            <a:r>
              <a:rPr lang="en-US" dirty="0"/>
              <a:t>Explain how the </a:t>
            </a:r>
            <a:r>
              <a:rPr lang="en-US" dirty="0" err="1"/>
              <a:t>lytic</a:t>
            </a:r>
            <a:r>
              <a:rPr lang="en-US" dirty="0"/>
              <a:t>  cycle functions in viruses</a:t>
            </a:r>
          </a:p>
        </p:txBody>
      </p:sp>
    </p:spTree>
    <p:extLst>
      <p:ext uri="{BB962C8B-B14F-4D97-AF65-F5344CB8AC3E}">
        <p14:creationId xmlns:p14="http://schemas.microsoft.com/office/powerpoint/2010/main" val="30142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543175" y="2452689"/>
          <a:ext cx="344805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2452689"/>
                        <a:ext cx="3448050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2667000"/>
            <a:ext cx="3810000" cy="3200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i="1"/>
              <a:t>Microbial Models:  The Genetics of Viruses and Bacteria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566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Daily Agendas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5625"/>
            <a:ext cx="77724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32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Viral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Virus:  “</a:t>
            </a:r>
            <a:r>
              <a:rPr lang="en-US" alt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poison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” (Latin); infectious particles consisting of a nucleic acid in a protein coat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Capsid; (viral envelopes); DNA or RNA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Bacteriophages (phages)</a:t>
            </a:r>
          </a:p>
        </p:txBody>
      </p:sp>
      <p:pic>
        <p:nvPicPr>
          <p:cNvPr id="9220" name="Picture 7" descr="18-02-ViralStructure-L.jpg                                     00000025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5288" y="1828800"/>
            <a:ext cx="3465512" cy="3657600"/>
          </a:xfrm>
        </p:spPr>
      </p:pic>
    </p:spTree>
    <p:extLst>
      <p:ext uri="{BB962C8B-B14F-4D97-AF65-F5344CB8AC3E}">
        <p14:creationId xmlns:p14="http://schemas.microsoft.com/office/powerpoint/2010/main" val="4097630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51816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1000"/>
              <a:t>"VirusBaltimoreClassification" by Thomas Splettstoesser (www.scistyle.com) - Own work. Licensed under CC BY-SA 3.0 via Wikimedia Commons - http://commons.wikimedia.org/wiki/File:VirusBaltimoreClassification.svg#mediaviewer/File:VirusBaltimoreClassification.svg</a:t>
            </a:r>
          </a:p>
        </p:txBody>
      </p:sp>
      <p:pic>
        <p:nvPicPr>
          <p:cNvPr id="11267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81000"/>
            <a:ext cx="7162800" cy="4427538"/>
          </a:xfrm>
        </p:spPr>
      </p:pic>
    </p:spTree>
    <p:extLst>
      <p:ext uri="{BB962C8B-B14F-4D97-AF65-F5344CB8AC3E}">
        <p14:creationId xmlns:p14="http://schemas.microsoft.com/office/powerpoint/2010/main" val="19959124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Viral reproduction: Lytic Cycle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143000"/>
            <a:ext cx="3070225" cy="5257800"/>
          </a:xfrm>
        </p:spPr>
        <p:txBody>
          <a:bodyPr rtlCol="0">
            <a:normAutofit/>
          </a:bodyPr>
          <a:lstStyle/>
          <a:p>
            <a:pPr marL="457200" indent="-457200"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lytic cycle:  	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attachment		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injection	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synthesis		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assembly		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release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in death of host cell</a:t>
            </a:r>
          </a:p>
        </p:txBody>
      </p:sp>
      <p:sp>
        <p:nvSpPr>
          <p:cNvPr id="13316" name="Online Image Placeholder 1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13317" name="Picture 6" descr="http://bio1151.nicerweb.com/Locked/media/ch19/19_05T4LyticCycle_5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320925"/>
            <a:ext cx="50831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560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Viral reproduction:  Lysogenic Cycle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2133600"/>
            <a:ext cx="3810000" cy="3733800"/>
          </a:xfrm>
        </p:spPr>
        <p:txBody>
          <a:bodyPr rtlCol="0">
            <a:normAutofit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Genome replicated w/o destroying the host cell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Genetic material of virus becomes incorporated into the host cell DNA (prophage DNA)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Temperate virus (phages capable of using the lytic and lysogenic cycles)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May give rise to lytic cycle</a:t>
            </a:r>
          </a:p>
        </p:txBody>
      </p:sp>
      <p:pic>
        <p:nvPicPr>
          <p:cNvPr id="15364" name="Picture 6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362200"/>
            <a:ext cx="39862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7543801" y="5394326"/>
            <a:ext cx="2849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7030A0"/>
                </a:solidFill>
              </a:rPr>
              <a:t>How does this type of life cycle make a virus especially hard to treat?</a:t>
            </a:r>
          </a:p>
        </p:txBody>
      </p:sp>
    </p:spTree>
    <p:extLst>
      <p:ext uri="{BB962C8B-B14F-4D97-AF65-F5344CB8AC3E}">
        <p14:creationId xmlns:p14="http://schemas.microsoft.com/office/powerpoint/2010/main" val="10936721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RNA viruses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066800"/>
            <a:ext cx="3810000" cy="4800600"/>
          </a:xfrm>
        </p:spPr>
        <p:txBody>
          <a:bodyPr/>
          <a:lstStyle/>
          <a:p>
            <a:pPr eaLnBrk="1" hangingPunct="1"/>
            <a:r>
              <a:rPr lang="en-US" altLang="en-US" sz="2400"/>
              <a:t>Retroviruses: transcribe DNA from an RNA template (RNA---&gt;DNA)</a:t>
            </a:r>
          </a:p>
          <a:p>
            <a:pPr eaLnBrk="1" hangingPunct="1"/>
            <a:r>
              <a:rPr lang="en-US" altLang="en-US" sz="2400"/>
              <a:t>Reverse transcriptase (catalyzing enzyme)</a:t>
            </a:r>
          </a:p>
          <a:p>
            <a:pPr eaLnBrk="1" hangingPunct="1"/>
            <a:r>
              <a:rPr lang="en-US" altLang="en-US" sz="2400"/>
              <a:t>High error rate, no proofreading</a:t>
            </a:r>
          </a:p>
          <a:p>
            <a:pPr eaLnBrk="1" hangingPunct="1"/>
            <a:r>
              <a:rPr lang="en-US" altLang="en-US" sz="2400"/>
              <a:t>Evolves quickly</a:t>
            </a:r>
          </a:p>
        </p:txBody>
      </p:sp>
      <p:pic>
        <p:nvPicPr>
          <p:cNvPr id="17412" name="Picture 11" descr="18-07-HIVart-L.gif                                             00000025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4450" y="1752600"/>
            <a:ext cx="3670300" cy="4114800"/>
          </a:xfrm>
        </p:spPr>
      </p:pic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586038" y="4800600"/>
          <a:ext cx="1320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0" imgH="0" progId="MS_ClipArt_Gallery">
                  <p:embed/>
                </p:oleObj>
              </mc:Choice>
              <mc:Fallback>
                <p:oleObj r:id="rId5" imgW="0" imgH="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4800600"/>
                        <a:ext cx="13208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/>
          <p:cNvGraphicFramePr>
            <a:graphicFrameLocks noChangeAspect="1"/>
          </p:cNvGraphicFramePr>
          <p:nvPr/>
        </p:nvGraphicFramePr>
        <p:xfrm>
          <a:off x="4678363" y="4800600"/>
          <a:ext cx="13652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7" imgW="0" imgH="0" progId="MS_ClipArt_Gallery">
                  <p:embed/>
                </p:oleObj>
              </mc:Choice>
              <mc:Fallback>
                <p:oleObj r:id="rId7" imgW="0" imgH="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4800600"/>
                        <a:ext cx="136525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01515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8382000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cap="all" dirty="0" smtClean="0"/>
              <a:t>“The viral genome”</a:t>
            </a:r>
            <a:endParaRPr lang="en-US" cap="al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436814" y="1371600"/>
            <a:ext cx="8002587" cy="1524000"/>
          </a:xfrm>
        </p:spPr>
        <p:txBody>
          <a:bodyPr/>
          <a:lstStyle/>
          <a:p>
            <a:pPr eaLnBrk="1" hangingPunct="1"/>
            <a:r>
              <a:rPr lang="en-US" altLang="en-US"/>
              <a:t>Icosahedral (20 sided), enveloped virus of the lentivirus subfamily of </a:t>
            </a:r>
            <a:r>
              <a:rPr lang="en-US" altLang="en-US" b="1" i="1"/>
              <a:t>retroviruses.</a:t>
            </a:r>
          </a:p>
          <a:p>
            <a:pPr eaLnBrk="1" hangingPunct="1"/>
            <a:r>
              <a:rPr lang="en-US" altLang="en-US"/>
              <a:t>Retroviruses transcribe RNA to DNA.</a:t>
            </a:r>
          </a:p>
          <a:p>
            <a:pPr eaLnBrk="1" hangingPunct="1"/>
            <a:endParaRPr lang="en-US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1"/>
            <a:ext cx="3124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5867400" y="2819400"/>
            <a:ext cx="411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Two viral strands of RNA found in core surrounded by protein outer coat.</a:t>
            </a:r>
          </a:p>
          <a:p>
            <a:pPr lvl="1"/>
            <a:r>
              <a:rPr lang="en-US" altLang="en-US" sz="2000"/>
              <a:t>Outer envelope contains a lipid matrix within which specific viral glycoproteins are imbedded.</a:t>
            </a:r>
          </a:p>
          <a:p>
            <a:pPr lvl="1"/>
            <a:r>
              <a:rPr lang="en-US" altLang="en-US" sz="2000"/>
              <a:t>These knob-like structures responsible for binding to target cell.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3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Viral Phenotypic Acquisition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The viral genome is copied into the host DNA and transmitted with the host genome</a:t>
            </a:r>
          </a:p>
          <a:p>
            <a:pPr eaLnBrk="1" hangingPunct="1"/>
            <a:r>
              <a:rPr lang="en-US" altLang="en-US" smtClean="0"/>
              <a:t>When two viruses are present at the same time, they share information.  </a:t>
            </a:r>
          </a:p>
          <a:p>
            <a:pPr eaLnBrk="1" hangingPunct="1"/>
            <a:r>
              <a:rPr lang="en-US" altLang="en-US" smtClean="0"/>
              <a:t>Protein capsules can be swapped.  </a:t>
            </a:r>
          </a:p>
          <a:p>
            <a:pPr eaLnBrk="1" hangingPunct="1"/>
            <a:r>
              <a:rPr lang="en-US" altLang="en-US" smtClean="0"/>
              <a:t>This can increase  virulence and increase the rate of evolution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4114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8229600" y="556260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7030A0"/>
                </a:solidFill>
              </a:rPr>
              <a:t>What evolutionary advantages doe this mixing offer?</a:t>
            </a:r>
          </a:p>
        </p:txBody>
      </p:sp>
    </p:spTree>
    <p:extLst>
      <p:ext uri="{BB962C8B-B14F-4D97-AF65-F5344CB8AC3E}">
        <p14:creationId xmlns:p14="http://schemas.microsoft.com/office/powerpoint/2010/main" val="42553364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It’s so Hard to Cure AIDS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https://www.youtube.com/watch?v=0TipTogQT3E</a:t>
            </a:r>
          </a:p>
        </p:txBody>
      </p:sp>
      <p:pic>
        <p:nvPicPr>
          <p:cNvPr id="23556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152650"/>
            <a:ext cx="3810000" cy="3314700"/>
          </a:xfrm>
        </p:spPr>
      </p:pic>
    </p:spTree>
    <p:extLst>
      <p:ext uri="{BB962C8B-B14F-4D97-AF65-F5344CB8AC3E}">
        <p14:creationId xmlns:p14="http://schemas.microsoft.com/office/powerpoint/2010/main" val="2629980804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Viroids and prions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2400" u="sng">
                <a:solidFill>
                  <a:schemeClr val="tx1">
                    <a:lumMod val="75000"/>
                    <a:lumOff val="25000"/>
                  </a:schemeClr>
                </a:solidFill>
              </a:rPr>
              <a:t>Viroids</a:t>
            </a: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:  tiny, naked circular RNA that infect plants; do not code for proteins, but use cellular enzymes to reproduce; stunt plant growth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2400" u="sng">
                <a:solidFill>
                  <a:schemeClr val="tx1">
                    <a:lumMod val="75000"/>
                    <a:lumOff val="25000"/>
                  </a:schemeClr>
                </a:solidFill>
              </a:rPr>
              <a:t>Prions:</a:t>
            </a: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en-US" sz="2400" i="1">
                <a:solidFill>
                  <a:schemeClr val="tx1">
                    <a:lumMod val="75000"/>
                    <a:lumOff val="25000"/>
                  </a:schemeClr>
                </a:solidFill>
              </a:rPr>
              <a:t>“infectious proteins”; “mad cow disease”;</a:t>
            </a: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trigger chain reaction conversions; a transmissible protein</a:t>
            </a:r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580" name="Picture 7" descr="18-10-PrionAction-L.gif                                        00000025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065464"/>
            <a:ext cx="3810000" cy="1489075"/>
          </a:xfrm>
        </p:spPr>
      </p:pic>
      <p:pic>
        <p:nvPicPr>
          <p:cNvPr id="24581" name="Picture 8" descr="viroid                                                         00000014Mac Os 9.2.2                   B9640EB5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781050"/>
            <a:ext cx="2540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2369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EQ – How did life begin?</a:t>
            </a:r>
          </a:p>
          <a:p>
            <a:r>
              <a:rPr lang="en-US" dirty="0" smtClean="0"/>
              <a:t>Topic – Origins of Diversity</a:t>
            </a:r>
          </a:p>
          <a:p>
            <a:r>
              <a:rPr lang="en-US" dirty="0" smtClean="0"/>
              <a:t>QOD- Why do scientists believe that spontaneous generation was possible in the early days of earth when it is not now?</a:t>
            </a:r>
          </a:p>
          <a:p>
            <a:r>
              <a:rPr lang="en-US" dirty="0" smtClean="0"/>
              <a:t>Power point – </a:t>
            </a:r>
            <a:r>
              <a:rPr lang="en-US" dirty="0" err="1" smtClean="0"/>
              <a:t>ch</a:t>
            </a:r>
            <a:r>
              <a:rPr lang="en-US" dirty="0" smtClean="0"/>
              <a:t> 26</a:t>
            </a:r>
          </a:p>
          <a:p>
            <a:r>
              <a:rPr lang="en-US" dirty="0" smtClean="0"/>
              <a:t>Articles </a:t>
            </a:r>
          </a:p>
          <a:p>
            <a:pPr lvl="1"/>
            <a:r>
              <a:rPr lang="en-US" dirty="0" smtClean="0"/>
              <a:t>Mayo and the origins of life</a:t>
            </a:r>
          </a:p>
          <a:p>
            <a:pPr lvl="1"/>
            <a:r>
              <a:rPr lang="en-US" dirty="0" smtClean="0"/>
              <a:t>What came before DNA?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1219200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Objectives: </a:t>
            </a:r>
          </a:p>
          <a:p>
            <a:pPr lvl="0"/>
            <a:r>
              <a:rPr lang="en-US" dirty="0"/>
              <a:t>1. Describe the contributions made by </a:t>
            </a:r>
            <a:r>
              <a:rPr lang="en-US" dirty="0" err="1"/>
              <a:t>Oparin</a:t>
            </a:r>
            <a:r>
              <a:rPr lang="en-US" dirty="0"/>
              <a:t>, Haldane, Miller, and Urey toward understanding the origin of organic molecules</a:t>
            </a:r>
          </a:p>
          <a:p>
            <a:pPr lvl="0"/>
            <a:r>
              <a:rPr lang="en-US" dirty="0"/>
              <a:t>3. Explain how genetic regulation by </a:t>
            </a:r>
            <a:r>
              <a:rPr lang="en-US" dirty="0" err="1"/>
              <a:t>microRNAs</a:t>
            </a:r>
            <a:r>
              <a:rPr lang="en-US" dirty="0"/>
              <a:t> play important roles in development</a:t>
            </a:r>
          </a:p>
          <a:p>
            <a:pPr lvl="0"/>
            <a:r>
              <a:rPr lang="en-US" dirty="0"/>
              <a:t>4. Explain why RNA, not DNA, was likely the first genetic material</a:t>
            </a:r>
          </a:p>
        </p:txBody>
      </p:sp>
    </p:spTree>
    <p:extLst>
      <p:ext uri="{BB962C8B-B14F-4D97-AF65-F5344CB8AC3E}">
        <p14:creationId xmlns:p14="http://schemas.microsoft.com/office/powerpoint/2010/main" val="32560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Bacterial genetics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600200"/>
            <a:ext cx="3810000" cy="4267200"/>
          </a:xfrm>
        </p:spPr>
        <p:txBody>
          <a:bodyPr/>
          <a:lstStyle/>
          <a:p>
            <a:pPr eaLnBrk="1" hangingPunct="1"/>
            <a:r>
              <a:rPr lang="en-US" altLang="en-US" sz="2400"/>
              <a:t>Nucleoid: 		  region in bacterium densely packed with DNA (no membrane)</a:t>
            </a:r>
          </a:p>
          <a:p>
            <a:pPr eaLnBrk="1" hangingPunct="1"/>
            <a:r>
              <a:rPr lang="en-US" altLang="en-US" sz="2400"/>
              <a:t>Plasmids:  small circles of DNA</a:t>
            </a:r>
          </a:p>
          <a:p>
            <a:pPr eaLnBrk="1" hangingPunct="1"/>
            <a:r>
              <a:rPr lang="en-US" altLang="en-US" sz="2400"/>
              <a:t>Reproduction: binary fission (asexual)</a:t>
            </a:r>
          </a:p>
        </p:txBody>
      </p:sp>
      <p:pic>
        <p:nvPicPr>
          <p:cNvPr id="26628" name="Picture 7" descr="18-11-ReplicBactChromos-L.gif                                  00000025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2100" y="1752600"/>
            <a:ext cx="3175000" cy="4114800"/>
          </a:xfrm>
        </p:spPr>
      </p:pic>
    </p:spTree>
    <p:extLst>
      <p:ext uri="{BB962C8B-B14F-4D97-AF65-F5344CB8AC3E}">
        <p14:creationId xmlns:p14="http://schemas.microsoft.com/office/powerpoint/2010/main" val="19965337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Bacterial DNA-transfer processes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00200"/>
            <a:ext cx="4648200" cy="42672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u="sng" smtClean="0"/>
              <a:t>Transformation:</a:t>
            </a:r>
            <a:r>
              <a:rPr lang="en-US" altLang="en-US" smtClean="0"/>
              <a:t>  genotype alteration by the uptake of naked, foreign DNA from the environment (Griffith expt.)</a:t>
            </a:r>
          </a:p>
          <a:p>
            <a:pPr eaLnBrk="1" hangingPunct="1"/>
            <a:r>
              <a:rPr lang="en-US" altLang="en-US" u="sng" smtClean="0"/>
              <a:t>Transduction:</a:t>
            </a:r>
            <a:r>
              <a:rPr lang="en-US" altLang="en-US" smtClean="0"/>
              <a:t>  phages that carry       bacterial genes from 1 host cell  to another              </a:t>
            </a:r>
            <a:r>
              <a:rPr lang="en-US" altLang="en-US" i="1" smtClean="0"/>
              <a:t>•generalized</a:t>
            </a:r>
            <a:r>
              <a:rPr lang="en-US" altLang="en-US" smtClean="0"/>
              <a:t>~ random transfer of host cell chromosome   			</a:t>
            </a:r>
            <a:r>
              <a:rPr lang="en-US" altLang="en-US" i="1" smtClean="0"/>
              <a:t>•specialized</a:t>
            </a:r>
            <a:r>
              <a:rPr lang="en-US" altLang="en-US" smtClean="0"/>
              <a:t>~ incorporation of prophage DNA into host chromosome</a:t>
            </a:r>
          </a:p>
          <a:p>
            <a:pPr eaLnBrk="1" hangingPunct="1"/>
            <a:r>
              <a:rPr lang="en-US" altLang="en-US" u="sng" smtClean="0"/>
              <a:t>Conjugation</a:t>
            </a:r>
            <a:r>
              <a:rPr lang="en-US" altLang="en-US" smtClean="0"/>
              <a:t>:  direct transfer of genetic material; cytoplasmic bridges; pili; sexual</a:t>
            </a:r>
          </a:p>
        </p:txBody>
      </p:sp>
      <p:pic>
        <p:nvPicPr>
          <p:cNvPr id="28676" name="Picture 10" descr="18-13-Transduction-L4.gif                                      00000025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014538"/>
            <a:ext cx="3810000" cy="2957512"/>
          </a:xfrm>
        </p:spPr>
      </p:pic>
      <p:pic>
        <p:nvPicPr>
          <p:cNvPr id="28677" name="Picture 11" descr="18-14-BacterialMating.jpg                                      00000025BIOLOGY6eCIPLchapters18-28     B847A32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5399088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953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Bacterial Plasmids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00200"/>
            <a:ext cx="8382000" cy="2667000"/>
          </a:xfrm>
        </p:spPr>
        <p:txBody>
          <a:bodyPr/>
          <a:lstStyle/>
          <a:p>
            <a:pPr eaLnBrk="1" hangingPunct="1"/>
            <a:r>
              <a:rPr lang="en-US" altLang="en-US" sz="2000"/>
              <a:t>Small, circular, self-replicating DNA separate from the bacterial 		chromosome</a:t>
            </a:r>
          </a:p>
          <a:p>
            <a:pPr eaLnBrk="1" hangingPunct="1"/>
            <a:r>
              <a:rPr lang="en-US" altLang="en-US" sz="2000"/>
              <a:t>F (fertility) Plasmid:  codes for the production of sex pili (F+ or F-)</a:t>
            </a:r>
          </a:p>
          <a:p>
            <a:pPr eaLnBrk="1" hangingPunct="1"/>
            <a:r>
              <a:rPr lang="en-US" altLang="en-US" sz="2000"/>
              <a:t>R (resistance) Plasmid: codes for antibiotic drug resistance</a:t>
            </a:r>
          </a:p>
          <a:p>
            <a:pPr eaLnBrk="1" hangingPunct="1"/>
            <a:r>
              <a:rPr lang="en-US" altLang="en-US" sz="2000"/>
              <a:t>Transposons:  transposable genetic element; piece of DNA that can move 	from location to another in a cell’s genome (chromosome to plasmid, 	plasmid to plasmid, etc.); “jumping genes”</a:t>
            </a:r>
          </a:p>
          <a:p>
            <a:pPr eaLnBrk="1" hangingPunct="1"/>
            <a:endParaRPr lang="en-US" altLang="en-US"/>
          </a:p>
        </p:txBody>
      </p:sp>
      <p:pic>
        <p:nvPicPr>
          <p:cNvPr id="30724" name="Picture 10" descr="18-15-EColiConjRecomb-NL.gif                                   00000025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267200"/>
            <a:ext cx="7848600" cy="2133600"/>
          </a:xfrm>
        </p:spPr>
      </p:pic>
    </p:spTree>
    <p:extLst>
      <p:ext uri="{BB962C8B-B14F-4D97-AF65-F5344CB8AC3E}">
        <p14:creationId xmlns:p14="http://schemas.microsoft.com/office/powerpoint/2010/main" val="15097723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Operons, 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600200"/>
            <a:ext cx="4267200" cy="4648200"/>
          </a:xfrm>
        </p:spPr>
        <p:txBody>
          <a:bodyPr rtlCol="0">
            <a:normAutofit fontScale="70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Repressible </a:t>
            </a: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en-US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trp</a:t>
            </a: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operon):      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tryptophan (a.a.) synthesis    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promoter</a:t>
            </a: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RNA polymerase binding 	site; begins transcription        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</a:t>
            </a: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controls access of RNA 		polymerase to genes (tryptophan 	not present)                                  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repressor</a:t>
            </a: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protein that binds to 		operator and prevents attachment 	of RNA polymerase ~ coded from 	a regulatory gene (tryptophan 	present ~ acts as a </a:t>
            </a:r>
            <a:r>
              <a:rPr lang="en-US" altLang="en-US" i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corepressor</a:t>
            </a: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               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transcription is </a:t>
            </a:r>
            <a:r>
              <a:rPr lang="en-US" altLang="en-US" i="1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repressed</a:t>
            </a:r>
            <a:r>
              <a:rPr lang="en-US" alt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when 		tryptophan binds to a regulatory 	protein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324600" y="2351089"/>
          <a:ext cx="3810000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351089"/>
                        <a:ext cx="3810000" cy="291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486400" y="457201"/>
            <a:ext cx="4953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u="sng"/>
              <a:t>Def:</a:t>
            </a:r>
            <a:r>
              <a:rPr lang="en-US" altLang="en-US" sz="1800"/>
              <a:t>  Unit of genetic function consisting of coordinately related clusters of genes with related functions (transcription unit)</a:t>
            </a:r>
          </a:p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7923214" y="5638801"/>
            <a:ext cx="2516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7030A0"/>
                </a:solidFill>
              </a:rPr>
              <a:t>Why do you think bacteria group related genes together?</a:t>
            </a:r>
          </a:p>
        </p:txBody>
      </p:sp>
    </p:spTree>
    <p:extLst>
      <p:ext uri="{BB962C8B-B14F-4D97-AF65-F5344CB8AC3E}">
        <p14:creationId xmlns:p14="http://schemas.microsoft.com/office/powerpoint/2010/main" val="14631458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Operons, II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4267200" cy="41148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Inducible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operon):         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lactose metabolism              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lactose not present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	 	repressor active, operon off; 	no transcription for lactose 	enzymes                        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lactose present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			repressor inactive, operon on; 	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inducer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molecule inactivates 	protein repressor (</a:t>
            </a:r>
            <a:r>
              <a:rPr lang="en-US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allolactose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transcription is </a:t>
            </a:r>
            <a:r>
              <a:rPr lang="en-US" altLang="en-US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stimulated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when </a:t>
            </a:r>
            <a:r>
              <a:rPr lang="en-US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inducer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binds to a regulatory protein</a:t>
            </a:r>
          </a:p>
          <a:p>
            <a:pPr>
              <a:buFont typeface="Wingdings 3" charset="2"/>
              <a:buChar char="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343650" y="1752600"/>
          <a:ext cx="37719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752600"/>
                        <a:ext cx="37719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867400" y="381000"/>
            <a:ext cx="4343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u="sng"/>
              <a:t>Def:</a:t>
            </a:r>
            <a:r>
              <a:rPr lang="en-US" altLang="en-US" sz="1800"/>
              <a:t>  Unit of genetic function consisting of coordinately related clusters of genes with related functions (transcription unit)</a:t>
            </a:r>
          </a:p>
          <a:p>
            <a:endParaRPr lang="en-US" altLang="en-US">
              <a:latin typeface="Times" panose="02020603050405020304" pitchFamily="18" charset="0"/>
            </a:endParaRPr>
          </a:p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431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2672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81800" y="1524001"/>
            <a:ext cx="3124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Explain how the </a:t>
            </a:r>
            <a:r>
              <a:rPr lang="en-US" dirty="0" err="1"/>
              <a:t>lysogenic</a:t>
            </a:r>
            <a:r>
              <a:rPr lang="en-US" dirty="0"/>
              <a:t> life cycle function in viruses and can lead to increased </a:t>
            </a:r>
            <a:r>
              <a:rPr lang="en-US" dirty="0" err="1"/>
              <a:t>pathogenicity</a:t>
            </a:r>
            <a:endParaRPr lang="en-US" dirty="0"/>
          </a:p>
          <a:p>
            <a:pPr lvl="0"/>
            <a:r>
              <a:rPr lang="en-US" dirty="0"/>
              <a:t>Discuss the contributing factors to genetic diversity in viruses</a:t>
            </a:r>
          </a:p>
          <a:p>
            <a:pPr lvl="0"/>
            <a:r>
              <a:rPr lang="en-US" dirty="0"/>
              <a:t>Explain why RNA viruses mutate at a higher rate than other viruses</a:t>
            </a:r>
          </a:p>
          <a:p>
            <a:r>
              <a:rPr lang="en-US" dirty="0"/>
              <a:t>Describe the evolutionary history of the HIV virus</a:t>
            </a:r>
          </a:p>
        </p:txBody>
      </p:sp>
    </p:spTree>
    <p:extLst>
      <p:ext uri="{BB962C8B-B14F-4D97-AF65-F5344CB8AC3E}">
        <p14:creationId xmlns:p14="http://schemas.microsoft.com/office/powerpoint/2010/main" val="94500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27-00-BacteriaOnPin.jpg                                        0000002EBIOLOGY6eCIPLchapters18-28     B847A324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1501" y="1981200"/>
            <a:ext cx="3375025" cy="4114800"/>
          </a:xfrm>
        </p:spPr>
      </p:pic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6413" y="2971800"/>
            <a:ext cx="3810000" cy="3124200"/>
          </a:xfrm>
        </p:spPr>
        <p:txBody>
          <a:bodyPr/>
          <a:lstStyle/>
          <a:p>
            <a:pPr eaLnBrk="1" hangingPunct="1"/>
            <a:r>
              <a:rPr lang="en-US" altLang="en-US"/>
              <a:t>Chapter 28</a:t>
            </a:r>
          </a:p>
          <a:p>
            <a:pPr eaLnBrk="1" hangingPunct="1"/>
            <a:r>
              <a:rPr lang="en-US" altLang="en-US" i="1"/>
              <a:t>Prokaryotes and the Origins of Metabolic Diversity</a:t>
            </a:r>
          </a:p>
        </p:txBody>
      </p:sp>
      <p:sp>
        <p:nvSpPr>
          <p:cNvPr id="512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12142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Structural characteristics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057400"/>
            <a:ext cx="4649788" cy="41148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Cell wall -  peptidoglycan (sugars &amp; proteins);         </a:t>
            </a:r>
          </a:p>
          <a:p>
            <a:pPr lvl="1" eaLnBrk="1" hangingPunct="1"/>
            <a:r>
              <a:rPr lang="en-US" altLang="en-US" sz="1800" b="1" u="sng"/>
              <a:t>Gram +</a:t>
            </a:r>
            <a:r>
              <a:rPr lang="en-US" altLang="en-US" sz="1800" b="1"/>
              <a:t>: w/peptidoglycan penicillin action                                </a:t>
            </a:r>
          </a:p>
          <a:p>
            <a:pPr lvl="1" eaLnBrk="1" hangingPunct="1"/>
            <a:r>
              <a:rPr lang="en-US" altLang="en-US" sz="1800" b="1" u="sng"/>
              <a:t>Gram -</a:t>
            </a:r>
            <a:r>
              <a:rPr lang="en-US" altLang="en-US" sz="1800" b="1"/>
              <a:t>: little peptidoglycan, lipopolysaccharides; most pathogens; impede drug action	</a:t>
            </a:r>
          </a:p>
          <a:p>
            <a:pPr eaLnBrk="1" hangingPunct="1"/>
            <a:r>
              <a:rPr lang="en-US" altLang="en-US" sz="2400" b="1"/>
              <a:t>Capsule: adherence; protection</a:t>
            </a:r>
          </a:p>
          <a:p>
            <a:pPr eaLnBrk="1" hangingPunct="1"/>
            <a:r>
              <a:rPr lang="en-US" altLang="en-US" sz="2400" b="1"/>
              <a:t>Pili: adherence; conjugation</a:t>
            </a:r>
          </a:p>
        </p:txBody>
      </p:sp>
      <p:pic>
        <p:nvPicPr>
          <p:cNvPr id="6148" name="Picture 8" descr="27-06-Pili.jpg                                                 0000002E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743201"/>
            <a:ext cx="3810000" cy="2557463"/>
          </a:xfrm>
        </p:spPr>
      </p:pic>
    </p:spTree>
    <p:extLst>
      <p:ext uri="{BB962C8B-B14F-4D97-AF65-F5344CB8AC3E}">
        <p14:creationId xmlns:p14="http://schemas.microsoft.com/office/powerpoint/2010/main" val="21235620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 &amp; Function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524000"/>
            <a:ext cx="4419600" cy="5105400"/>
          </a:xfrm>
        </p:spPr>
        <p:txBody>
          <a:bodyPr/>
          <a:lstStyle/>
          <a:p>
            <a:pPr eaLnBrk="1" hangingPunct="1"/>
            <a:r>
              <a:rPr lang="en-US" altLang="en-US" sz="1800" b="1"/>
              <a:t>Nucleoid region (</a:t>
            </a:r>
            <a:r>
              <a:rPr lang="en-US" altLang="en-US" sz="1800" b="1" i="1"/>
              <a:t>genophore</a:t>
            </a:r>
            <a:r>
              <a:rPr lang="en-US" altLang="en-US" sz="1800" b="1"/>
              <a:t>:  non-eukaryotic chromosome)</a:t>
            </a:r>
          </a:p>
          <a:p>
            <a:pPr lvl="1" eaLnBrk="1" hangingPunct="1"/>
            <a:r>
              <a:rPr lang="en-US" altLang="en-US" sz="1400" b="1"/>
              <a:t>Plasmids</a:t>
            </a:r>
          </a:p>
          <a:p>
            <a:pPr lvl="1" eaLnBrk="1" hangingPunct="1"/>
            <a:endParaRPr lang="en-US" altLang="en-US" sz="1400" b="1"/>
          </a:p>
          <a:p>
            <a:pPr eaLnBrk="1" hangingPunct="1"/>
            <a:r>
              <a:rPr lang="en-US" altLang="en-US" sz="1800" b="1"/>
              <a:t>Asexual reproduction: 	</a:t>
            </a:r>
          </a:p>
          <a:p>
            <a:pPr lvl="1" eaLnBrk="1" hangingPunct="1"/>
            <a:r>
              <a:rPr lang="en-US" altLang="en-US" sz="1400" b="1"/>
              <a:t> </a:t>
            </a:r>
            <a:r>
              <a:rPr lang="en-US" altLang="en-US" sz="1400" b="1" u="sng"/>
              <a:t>binary fission</a:t>
            </a:r>
            <a:r>
              <a:rPr lang="en-US" altLang="en-US" sz="1400" b="1"/>
              <a:t> (not mitosis)</a:t>
            </a:r>
          </a:p>
          <a:p>
            <a:pPr lvl="1" eaLnBrk="1" hangingPunct="1"/>
            <a:endParaRPr lang="en-US" altLang="en-US" sz="1400" b="1"/>
          </a:p>
          <a:p>
            <a:pPr eaLnBrk="1" hangingPunct="1"/>
            <a:r>
              <a:rPr lang="en-US" altLang="en-US" sz="1800" b="1"/>
              <a:t>“Sexual” reproduction (not meiosis):</a:t>
            </a:r>
          </a:p>
          <a:p>
            <a:pPr lvl="1" eaLnBrk="1" hangingPunct="1"/>
            <a:r>
              <a:rPr lang="en-US" altLang="en-US" sz="1400" b="1" u="sng"/>
              <a:t>transformation</a:t>
            </a:r>
            <a:r>
              <a:rPr lang="en-US" altLang="en-US" sz="1400" b="1"/>
              <a:t>~ uptake of genes from surrounding environment           </a:t>
            </a:r>
          </a:p>
          <a:p>
            <a:pPr eaLnBrk="1" hangingPunct="1"/>
            <a:endParaRPr lang="en-US" altLang="en-US" sz="1800" b="1" u="sng"/>
          </a:p>
          <a:p>
            <a:pPr eaLnBrk="1" hangingPunct="1"/>
            <a:r>
              <a:rPr lang="en-US" altLang="en-US" sz="1800" b="1" u="sng"/>
              <a:t>conjugation</a:t>
            </a:r>
            <a:r>
              <a:rPr lang="en-US" altLang="en-US" sz="1800" b="1"/>
              <a:t>~ direct gene transfer from 1 prokaryote to another</a:t>
            </a:r>
          </a:p>
          <a:p>
            <a:pPr eaLnBrk="1" hangingPunct="1"/>
            <a:endParaRPr lang="en-US" altLang="en-US" sz="1800" b="1"/>
          </a:p>
          <a:p>
            <a:pPr eaLnBrk="1" hangingPunct="1"/>
            <a:r>
              <a:rPr lang="en-US" altLang="en-US" sz="1800" b="1"/>
              <a:t>Endospore: resistant cells for harsh conditions (250 million years!)</a:t>
            </a:r>
          </a:p>
        </p:txBody>
      </p:sp>
      <p:pic>
        <p:nvPicPr>
          <p:cNvPr id="7172" name="Picture 7" descr="27-10-AnthraxEndospore.jpg                                     0000002E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133600"/>
            <a:ext cx="3810000" cy="3003550"/>
          </a:xfrm>
        </p:spPr>
      </p:pic>
    </p:spTree>
    <p:extLst>
      <p:ext uri="{BB962C8B-B14F-4D97-AF65-F5344CB8AC3E}">
        <p14:creationId xmlns:p14="http://schemas.microsoft.com/office/powerpoint/2010/main" val="30285021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Transduction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600"/>
              <a:t>A virus transfers genetic material from one bacterium to another. </a:t>
            </a:r>
          </a:p>
          <a:p>
            <a:r>
              <a:rPr lang="en-US" altLang="en-US" sz="1600"/>
              <a:t>Bacteriophages are able to infect bacterial cells and use them as hosts to make more viruses.</a:t>
            </a:r>
          </a:p>
          <a:p>
            <a:r>
              <a:rPr lang="en-US" altLang="en-US" sz="1600"/>
              <a:t> After multiplying, these viruses assemble and occasionally remove a portion of the host cell's bacterial DNA.</a:t>
            </a:r>
          </a:p>
          <a:p>
            <a:r>
              <a:rPr lang="en-US" altLang="en-US" sz="1600"/>
              <a:t> Later, when one of these bacteriophages infects a new host cell, this piece of bacterial DNA may be incorporated into the genome of the new host.</a:t>
            </a:r>
          </a:p>
        </p:txBody>
      </p:sp>
      <p:pic>
        <p:nvPicPr>
          <p:cNvPr id="8196" name="Picture 2" descr="A bacteriophage infects a bacteria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058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26-00-EarlyLife.jpg                                            0000002DBIOLOGY6eCIPLchapters18-28     B847A324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9" y="1905000"/>
            <a:ext cx="5089525" cy="3409950"/>
          </a:xfrm>
        </p:spPr>
      </p:pic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6413" y="3124200"/>
            <a:ext cx="3810000" cy="2971800"/>
          </a:xfrm>
        </p:spPr>
        <p:txBody>
          <a:bodyPr/>
          <a:lstStyle/>
          <a:p>
            <a:pPr eaLnBrk="1" hangingPunct="1"/>
            <a:r>
              <a:rPr lang="en-US" altLang="en-US"/>
              <a:t>Chapter 26 ~        </a:t>
            </a:r>
            <a:r>
              <a:rPr lang="en-US" altLang="en-US" i="1"/>
              <a:t>Early Earth and The Origin of Life</a:t>
            </a:r>
          </a:p>
        </p:txBody>
      </p:sp>
    </p:spTree>
    <p:extLst>
      <p:ext uri="{BB962C8B-B14F-4D97-AF65-F5344CB8AC3E}">
        <p14:creationId xmlns:p14="http://schemas.microsoft.com/office/powerpoint/2010/main" val="30828896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Using a Taxonomic Key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05000"/>
            <a:ext cx="7086600" cy="2971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Times New Roman" panose="02020603050405020304" pitchFamily="18" charset="0"/>
              </a:rPr>
              <a:t>Dichotomous Key</a:t>
            </a:r>
            <a:r>
              <a:rPr lang="en-US" altLang="en-US" b="1" smtClean="0">
                <a:latin typeface="Times New Roman" panose="02020603050405020304" pitchFamily="18" charset="0"/>
              </a:rPr>
              <a:t>:  A commonly used key to identify organisms.  </a:t>
            </a:r>
          </a:p>
          <a:p>
            <a:pPr eaLnBrk="1" hangingPunct="1"/>
            <a:endParaRPr lang="en-US" altLang="en-US" b="1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</a:rPr>
              <a:t>Has paired statements describing characteristics of organisms.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52600"/>
            <a:ext cx="8683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Dichotomous Key for Classifying U.S. Coins</a:t>
            </a:r>
          </a:p>
        </p:txBody>
      </p:sp>
    </p:spTree>
    <p:extLst>
      <p:ext uri="{BB962C8B-B14F-4D97-AF65-F5344CB8AC3E}">
        <p14:creationId xmlns:p14="http://schemas.microsoft.com/office/powerpoint/2010/main" val="7669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Bacterial Identification Tree</a:t>
            </a:r>
          </a:p>
        </p:txBody>
      </p:sp>
      <p:pic>
        <p:nvPicPr>
          <p:cNvPr id="13315" name="Picture 4" descr="gram neg dicotamus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gram pos dicotamus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39449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3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08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581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5600" y="2057401"/>
            <a:ext cx="327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Describe the process of transduction</a:t>
            </a:r>
          </a:p>
          <a:p>
            <a:r>
              <a:rPr lang="en-US" dirty="0"/>
              <a:t>Explain the significance of </a:t>
            </a:r>
            <a:r>
              <a:rPr lang="en-US" dirty="0" err="1"/>
              <a:t>transposons</a:t>
            </a:r>
            <a:endParaRPr lang="en-US" dirty="0"/>
          </a:p>
          <a:p>
            <a:pPr lvl="0"/>
            <a:r>
              <a:rPr lang="en-US" dirty="0"/>
              <a:t>3. Describe how </a:t>
            </a:r>
            <a:r>
              <a:rPr lang="en-US" dirty="0" err="1"/>
              <a:t>homeotic</a:t>
            </a:r>
            <a:r>
              <a:rPr lang="en-US" dirty="0"/>
              <a:t> genes are involved in developmental patterns</a:t>
            </a:r>
          </a:p>
          <a:p>
            <a:pPr lvl="0"/>
            <a:r>
              <a:rPr lang="en-US" dirty="0"/>
              <a:t>4. Explain how genetic transplantation experiments support the link between gene expression and normal development</a:t>
            </a:r>
          </a:p>
          <a:p>
            <a:pPr lvl="0"/>
            <a:r>
              <a:rPr lang="en-US" dirty="0"/>
              <a:t>5. Explain why not all individuals respond to a disease outbreak in the same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88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3-00-Lymphocytes.jpg                                          00000027BIOLOGY6eCIPLchapters40-55     B847B7B5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2214" y="1600200"/>
            <a:ext cx="3228975" cy="4267200"/>
          </a:xfrm>
        </p:spPr>
      </p:pic>
      <p:sp>
        <p:nvSpPr>
          <p:cNvPr id="20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2971800"/>
            <a:ext cx="4038600" cy="2895600"/>
          </a:xfrm>
        </p:spPr>
        <p:txBody>
          <a:bodyPr/>
          <a:lstStyle/>
          <a:p>
            <a:pPr eaLnBrk="1" hangingPunct="1"/>
            <a:r>
              <a:rPr lang="en-US" altLang="en-US" i="1"/>
              <a:t>The Body’s Defenses</a:t>
            </a:r>
          </a:p>
        </p:txBody>
      </p:sp>
      <p:sp>
        <p:nvSpPr>
          <p:cNvPr id="205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9663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Killer T Cell	</a:t>
            </a:r>
          </a:p>
        </p:txBody>
      </p:sp>
      <p:pic>
        <p:nvPicPr>
          <p:cNvPr id="3075" name="Online Image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670175"/>
            <a:ext cx="4038600" cy="2127250"/>
          </a:xfrm>
        </p:spPr>
      </p:pic>
      <p:sp>
        <p:nvSpPr>
          <p:cNvPr id="307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Killer T-Cell Engulfs a cancer cell</a:t>
            </a:r>
          </a:p>
        </p:txBody>
      </p:sp>
    </p:spTree>
    <p:extLst>
      <p:ext uri="{BB962C8B-B14F-4D97-AF65-F5344CB8AC3E}">
        <p14:creationId xmlns:p14="http://schemas.microsoft.com/office/powerpoint/2010/main" val="37114766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QOD</a:t>
            </a:r>
          </a:p>
        </p:txBody>
      </p:sp>
      <p:sp>
        <p:nvSpPr>
          <p:cNvPr id="409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Explain why organ transplants might be more successful in very young children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100" name="Picture 2" descr="http://a.abcnews.com/images/Health/baby_transplant_080813_m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477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Lines of Defense</a:t>
            </a:r>
          </a:p>
        </p:txBody>
      </p:sp>
      <p:sp>
        <p:nvSpPr>
          <p:cNvPr id="5123" name="Rectangle 7"/>
          <p:cNvSpPr>
            <a:spLocks noGrp="1" noChangeArrowheads="1" noTextEdit="1"/>
          </p:cNvSpPr>
          <p:nvPr>
            <p:ph type="clipArt" sz="half" idx="2"/>
          </p:nvPr>
        </p:nvSpPr>
        <p:spPr/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286001" y="5562601"/>
            <a:ext cx="8145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" panose="02020603050405020304" pitchFamily="18" charset="0"/>
              </a:rPr>
              <a:t>Nonspecific Defense Mechanisms……</a:t>
            </a:r>
          </a:p>
        </p:txBody>
      </p:sp>
      <p:pic>
        <p:nvPicPr>
          <p:cNvPr id="5125" name="Picture 8" descr="43-01-BodyDefensesOvervw-L.gif                                 00000027BIOLOGY6eCIPLchapters40-55     B847B7B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84582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5961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4000"/>
              <a:t>Phagocytic and Natural Killer Cells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990600"/>
            <a:ext cx="4038600" cy="5410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000" b="1" u="sng"/>
              <a:t>Neutrophils	</a:t>
            </a:r>
            <a:r>
              <a:rPr lang="en-US" altLang="en-US"/>
              <a:t>			</a:t>
            </a:r>
            <a:r>
              <a:rPr lang="en-US" altLang="en-US" sz="1800"/>
              <a:t>60-70% WBCs; engulf and destroy microbes at infected tissue</a:t>
            </a:r>
          </a:p>
          <a:p>
            <a:pPr>
              <a:defRPr/>
            </a:pPr>
            <a:r>
              <a:rPr lang="en-US" altLang="en-US" sz="2000" b="1" u="sng"/>
              <a:t>Monocytes</a:t>
            </a:r>
            <a:r>
              <a:rPr lang="en-US" altLang="en-US" sz="2000" b="1"/>
              <a:t>	</a:t>
            </a:r>
            <a:r>
              <a:rPr lang="en-US" altLang="en-US"/>
              <a:t>			</a:t>
            </a:r>
            <a:r>
              <a:rPr lang="en-US" altLang="en-US" sz="1800"/>
              <a:t>5% WBCs; develop into….</a:t>
            </a:r>
          </a:p>
          <a:p>
            <a:pPr>
              <a:defRPr/>
            </a:pPr>
            <a:r>
              <a:rPr lang="en-US" altLang="en-US" sz="2000" b="1" u="sng"/>
              <a:t>Macrophages</a:t>
            </a:r>
            <a:r>
              <a:rPr lang="en-US" altLang="en-US"/>
              <a:t>				</a:t>
            </a:r>
            <a:r>
              <a:rPr lang="en-US" altLang="en-US" sz="1800"/>
              <a:t>enzymatically destroy microbes</a:t>
            </a:r>
          </a:p>
          <a:p>
            <a:pPr>
              <a:defRPr/>
            </a:pPr>
            <a:r>
              <a:rPr lang="en-US" altLang="en-US" sz="2000" b="1" u="sng"/>
              <a:t>Eosinophils	</a:t>
            </a:r>
            <a:r>
              <a:rPr lang="en-US" altLang="en-US"/>
              <a:t>			</a:t>
            </a:r>
            <a:r>
              <a:rPr lang="en-US" altLang="en-US" sz="1800"/>
              <a:t>1.5% WBCs; destroy large parasitic invaders (blood flukes)</a:t>
            </a:r>
          </a:p>
          <a:p>
            <a:pPr>
              <a:defRPr/>
            </a:pPr>
            <a:r>
              <a:rPr lang="en-US" altLang="en-US" sz="2000" b="1" u="sng"/>
              <a:t>Natural killer (NK) cells</a:t>
            </a:r>
            <a:r>
              <a:rPr lang="en-US" altLang="en-US"/>
              <a:t>		</a:t>
            </a:r>
            <a:r>
              <a:rPr lang="en-US" altLang="en-US" sz="1800"/>
              <a:t>destroy virus-infected body cells &amp; abnormal cells</a:t>
            </a:r>
          </a:p>
        </p:txBody>
      </p:sp>
      <p:pic>
        <p:nvPicPr>
          <p:cNvPr id="6148" name="Picture 9" descr="43-03-Phagocytosis.jpg       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990725"/>
            <a:ext cx="4038600" cy="3486150"/>
          </a:xfrm>
        </p:spPr>
      </p:pic>
    </p:spTree>
    <p:extLst>
      <p:ext uri="{BB962C8B-B14F-4D97-AF65-F5344CB8AC3E}">
        <p14:creationId xmlns:p14="http://schemas.microsoft.com/office/powerpoint/2010/main" val="25679483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QOD #1</a:t>
            </a:r>
          </a:p>
        </p:txBody>
      </p:sp>
      <p:pic>
        <p:nvPicPr>
          <p:cNvPr id="7171" name="Online Image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76" y="3109914"/>
            <a:ext cx="1819275" cy="1857375"/>
          </a:xfrm>
        </p:spPr>
      </p:pic>
      <p:sp>
        <p:nvSpPr>
          <p:cNvPr id="717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mtClean="0"/>
              <a:t>If cells can only come from other cells, where did the first cell come from?</a:t>
            </a:r>
          </a:p>
        </p:txBody>
      </p:sp>
    </p:spTree>
    <p:extLst>
      <p:ext uri="{BB962C8B-B14F-4D97-AF65-F5344CB8AC3E}">
        <p14:creationId xmlns:p14="http://schemas.microsoft.com/office/powerpoint/2010/main" val="13236512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we conquered smallpox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u="sng" smtClean="0">
                <a:hlinkClick r:id="rId2"/>
              </a:rPr>
              <a:t>https://www.youtube.com/watch?v=yqUFy-t4MlQ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172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373101270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2296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The Inflammatory Response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143000"/>
            <a:ext cx="8610600" cy="2590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1- </a:t>
            </a:r>
            <a:r>
              <a:rPr lang="en-US" altLang="en-US" sz="1800" b="1" u="sng"/>
              <a:t>Tissue injury; release of chemical signals~</a:t>
            </a:r>
            <a:r>
              <a:rPr lang="en-US" altLang="en-US" sz="1800"/>
              <a:t>				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		histamine (basophils/mast cells):  causes Step 2...		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		prostaglandins: increases blood flow &amp; vessel permeability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2/3- </a:t>
            </a:r>
            <a:r>
              <a:rPr lang="en-US" altLang="en-US" sz="1800" b="1" u="sng"/>
              <a:t>Dilation and increased permeability of capillary~</a:t>
            </a:r>
            <a:r>
              <a:rPr lang="en-US" altLang="en-US" sz="1800"/>
              <a:t>			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		chemokines: secreted by blood vessel endothelial cells mediates phagocytotic migration of WBCs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4- </a:t>
            </a:r>
            <a:r>
              <a:rPr lang="en-US" altLang="en-US" sz="1800" b="1" u="sng"/>
              <a:t>Phagocytosis of pathogens~</a:t>
            </a:r>
            <a:r>
              <a:rPr lang="en-US" altLang="en-US" sz="1800"/>
              <a:t>						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/>
              <a:t>		fever &amp; pyrogens:  leukocyte-released molecules increase body temperature</a:t>
            </a:r>
          </a:p>
        </p:txBody>
      </p:sp>
      <p:pic>
        <p:nvPicPr>
          <p:cNvPr id="8196" name="Picture 7" descr="43-05-InflammatoryRespon-L.gif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86200"/>
            <a:ext cx="8229600" cy="2514600"/>
          </a:xfrm>
        </p:spPr>
      </p:pic>
    </p:spTree>
    <p:extLst>
      <p:ext uri="{BB962C8B-B14F-4D97-AF65-F5344CB8AC3E}">
        <p14:creationId xmlns:p14="http://schemas.microsoft.com/office/powerpoint/2010/main" val="7624852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Solve the Virus riddle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7400" y="1600200"/>
            <a:ext cx="2590800" cy="4267200"/>
          </a:xfrm>
        </p:spPr>
        <p:txBody>
          <a:bodyPr/>
          <a:lstStyle/>
          <a:p>
            <a:r>
              <a:rPr lang="en-US" altLang="en-US" b="1" smtClean="0"/>
              <a:t>https://ed.ted.com/lessons/can-you-solve-the-virus-riddle-lisa-winer</a:t>
            </a:r>
          </a:p>
        </p:txBody>
      </p:sp>
      <p:sp>
        <p:nvSpPr>
          <p:cNvPr id="9220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209800"/>
            <a:ext cx="47926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157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Specific Immunity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95400"/>
            <a:ext cx="5105400" cy="457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400" dirty="0" err="1"/>
              <a:t>Lymphocyctes</a:t>
            </a:r>
            <a:r>
              <a:rPr lang="en-US" altLang="en-US" sz="2400" dirty="0"/>
              <a:t>	</a:t>
            </a:r>
            <a:endParaRPr lang="en-US" altLang="en-US" dirty="0"/>
          </a:p>
          <a:p>
            <a:pPr marL="457200" lvl="1" indent="0">
              <a:buNone/>
              <a:defRPr/>
            </a:pPr>
            <a:r>
              <a:rPr lang="en-US" altLang="en-US" sz="1800" b="1" dirty="0"/>
              <a:t>•pluripotent stem cells...</a:t>
            </a:r>
            <a:r>
              <a:rPr lang="en-US" altLang="en-US" dirty="0" smtClean="0"/>
              <a:t>		</a:t>
            </a:r>
          </a:p>
          <a:p>
            <a:pPr marL="457200" lvl="1" indent="0">
              <a:buNone/>
              <a:defRPr/>
            </a:pPr>
            <a:r>
              <a:rPr lang="en-US" altLang="en-US" sz="1800" dirty="0"/>
              <a:t>• B Cells ( mature in bone marrow)		</a:t>
            </a:r>
          </a:p>
          <a:p>
            <a:pPr marL="457200" lvl="1" indent="0">
              <a:buNone/>
              <a:defRPr/>
            </a:pPr>
            <a:r>
              <a:rPr lang="en-US" altLang="en-US" sz="1800" dirty="0"/>
              <a:t>• T Cells (mature in thymus – </a:t>
            </a:r>
            <a:r>
              <a:rPr lang="en-US" altLang="en-US" sz="1800"/>
              <a:t>self tolerance)</a:t>
            </a:r>
            <a:endParaRPr lang="en-US" altLang="en-US" sz="1800" dirty="0"/>
          </a:p>
          <a:p>
            <a:pPr>
              <a:defRPr/>
            </a:pPr>
            <a:r>
              <a:rPr lang="en-US" altLang="en-US" sz="2400" dirty="0"/>
              <a:t>Antigen:</a:t>
            </a:r>
            <a:r>
              <a:rPr lang="en-US" altLang="en-US" dirty="0"/>
              <a:t> </a:t>
            </a:r>
            <a:r>
              <a:rPr lang="en-US" altLang="en-US" sz="2000" dirty="0"/>
              <a:t>a foreign molecule that elicits a response by lymphocytes (virus, bacteria, fungus, protozoa, parasitic worms)</a:t>
            </a:r>
          </a:p>
          <a:p>
            <a:pPr>
              <a:defRPr/>
            </a:pPr>
            <a:r>
              <a:rPr lang="en-US" altLang="en-US" sz="2400" dirty="0"/>
              <a:t>Antibodies:</a:t>
            </a:r>
            <a:r>
              <a:rPr lang="en-US" altLang="en-US" dirty="0"/>
              <a:t> </a:t>
            </a:r>
            <a:r>
              <a:rPr lang="en-US" altLang="en-US" sz="2000" dirty="0"/>
              <a:t>antigen-binding immunoglobulin, produced by B cells</a:t>
            </a:r>
          </a:p>
          <a:p>
            <a:pPr>
              <a:defRPr/>
            </a:pPr>
            <a:r>
              <a:rPr lang="en-US" altLang="en-US" sz="2400" dirty="0"/>
              <a:t>Antigen receptors:</a:t>
            </a:r>
            <a:r>
              <a:rPr lang="en-US" altLang="en-US" dirty="0"/>
              <a:t> </a:t>
            </a:r>
            <a:r>
              <a:rPr lang="en-US" altLang="en-US" sz="2000" dirty="0"/>
              <a:t>plasma membrane receptors on b and T cells</a:t>
            </a:r>
          </a:p>
        </p:txBody>
      </p:sp>
      <p:pic>
        <p:nvPicPr>
          <p:cNvPr id="10244" name="Picture 7" descr="43-08-LymphocyteDevelopm-L.gif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7389" y="1600200"/>
            <a:ext cx="2460625" cy="4267200"/>
          </a:xfrm>
        </p:spPr>
      </p:pic>
    </p:spTree>
    <p:extLst>
      <p:ext uri="{BB962C8B-B14F-4D97-AF65-F5344CB8AC3E}">
        <p14:creationId xmlns:p14="http://schemas.microsoft.com/office/powerpoint/2010/main" val="40676146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Clonal selection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2000"/>
              <a:t>Effector cells: short-lived cells that combat the antigen</a:t>
            </a:r>
          </a:p>
          <a:p>
            <a:pPr>
              <a:defRPr/>
            </a:pPr>
            <a:r>
              <a:rPr lang="en-US" altLang="en-US" sz="2000"/>
              <a:t>Memory cells: long-lived cells  that bear receptors for the antigen</a:t>
            </a:r>
          </a:p>
          <a:p>
            <a:pPr>
              <a:defRPr/>
            </a:pPr>
            <a:r>
              <a:rPr lang="en-US" altLang="en-US" sz="2000"/>
              <a:t>Clonal selection: antigen-driven cloning of lymphocytes</a:t>
            </a:r>
            <a:endParaRPr lang="en-US" altLang="en-US"/>
          </a:p>
          <a:p>
            <a:pPr>
              <a:defRPr/>
            </a:pPr>
            <a:r>
              <a:rPr lang="en-US" altLang="en-US" sz="1800" b="1" i="1"/>
              <a:t>“Each antigen, by binding to specific receptors, selectively activates a tiny fraction of cells from the body’s diverse pool of lymphocytes; this relatively small number of selected cells gives rise to clones of thousands of cells, all specific for and dedicated to eliminating the antigen.”</a:t>
            </a:r>
          </a:p>
          <a:p>
            <a:pPr>
              <a:defRPr/>
            </a:pPr>
            <a:endParaRPr lang="en-US" altLang="en-US" sz="1800" b="1"/>
          </a:p>
        </p:txBody>
      </p:sp>
      <p:pic>
        <p:nvPicPr>
          <p:cNvPr id="11268" name="Picture 7" descr="43-06-ClonalSelection-L.gif  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039939"/>
            <a:ext cx="4038600" cy="3387725"/>
          </a:xfrm>
        </p:spPr>
      </p:pic>
    </p:spTree>
    <p:extLst>
      <p:ext uri="{BB962C8B-B14F-4D97-AF65-F5344CB8AC3E}">
        <p14:creationId xmlns:p14="http://schemas.microsoft.com/office/powerpoint/2010/main" val="2210294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we conquered smallpox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u="sng" smtClean="0">
                <a:hlinkClick r:id="rId2"/>
              </a:rPr>
              <a:t>https://www.youtube.com/watch?v=yqUFy-t4MlQ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2292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3091328141"/>
      </p:ext>
    </p:extLst>
  </p:cSld>
  <p:clrMapOvr>
    <a:masterClrMapping/>
  </p:clrMapOvr>
  <p:transition>
    <p:split orient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Induction of Immune Responses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990600"/>
            <a:ext cx="8610600" cy="2438400"/>
          </a:xfrm>
        </p:spPr>
        <p:txBody>
          <a:bodyPr/>
          <a:lstStyle/>
          <a:p>
            <a:pPr eaLnBrk="1" hangingPunct="1"/>
            <a:r>
              <a:rPr lang="en-US" altLang="en-US" sz="2400"/>
              <a:t>Primary immune response:</a:t>
            </a:r>
            <a:r>
              <a:rPr lang="en-US" altLang="en-US"/>
              <a:t> </a:t>
            </a:r>
            <a:r>
              <a:rPr lang="en-US" altLang="en-US" sz="2000"/>
              <a:t>lymphocyte proliferation and differentiation the 1st time the body is exposed to an antigen</a:t>
            </a:r>
          </a:p>
          <a:p>
            <a:pPr eaLnBrk="1" hangingPunct="1"/>
            <a:r>
              <a:rPr lang="en-US" altLang="en-US" sz="2400"/>
              <a:t>Plasma cells: </a:t>
            </a:r>
            <a:r>
              <a:rPr lang="en-US" altLang="en-US" sz="2000"/>
              <a:t>antibody-producing effector B-cells</a:t>
            </a:r>
          </a:p>
          <a:p>
            <a:pPr eaLnBrk="1" hangingPunct="1"/>
            <a:r>
              <a:rPr lang="en-US" altLang="en-US" sz="2400"/>
              <a:t>Secondary immune response: </a:t>
            </a:r>
            <a:r>
              <a:rPr lang="en-US" altLang="en-US" sz="2000"/>
              <a:t>immune response if the individual is exposed to the same antigen at some later time</a:t>
            </a:r>
            <a:r>
              <a:rPr lang="en-US" altLang="en-US"/>
              <a:t>~ </a:t>
            </a:r>
            <a:r>
              <a:rPr lang="en-US" altLang="en-US" sz="2000"/>
              <a:t>Immunological memory</a:t>
            </a:r>
            <a:endParaRPr lang="en-US" altLang="en-US"/>
          </a:p>
        </p:txBody>
      </p:sp>
      <p:pic>
        <p:nvPicPr>
          <p:cNvPr id="13316" name="Picture 7" descr="43-07-ImmunologicalMem-L.gif 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200400"/>
            <a:ext cx="7543800" cy="3276600"/>
          </a:xfrm>
        </p:spPr>
      </p:pic>
    </p:spTree>
    <p:extLst>
      <p:ext uri="{BB962C8B-B14F-4D97-AF65-F5344CB8AC3E}">
        <p14:creationId xmlns:p14="http://schemas.microsoft.com/office/powerpoint/2010/main" val="12909927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immune responses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u="sng"/>
              <a:t>Humoral immunity</a:t>
            </a:r>
            <a:endParaRPr lang="en-US" altLang="en-US" sz="2000"/>
          </a:p>
          <a:p>
            <a:pPr eaLnBrk="1" hangingPunct="1"/>
            <a:r>
              <a:rPr lang="en-US" altLang="en-US" sz="2000"/>
              <a:t>B cell activation</a:t>
            </a:r>
          </a:p>
          <a:p>
            <a:pPr eaLnBrk="1" hangingPunct="1"/>
            <a:r>
              <a:rPr lang="en-US" altLang="en-US" sz="2000"/>
              <a:t>Production of antibodies</a:t>
            </a:r>
          </a:p>
          <a:p>
            <a:pPr eaLnBrk="1" hangingPunct="1"/>
            <a:r>
              <a:rPr lang="en-US" altLang="en-US" sz="2000"/>
              <a:t>Defend against bacteria, toxins, and viruses free in the lymph and blood plasma</a:t>
            </a:r>
          </a:p>
          <a:p>
            <a:pPr eaLnBrk="1" hangingPunct="1"/>
            <a:r>
              <a:rPr lang="en-US" altLang="en-US" sz="2000" u="sng"/>
              <a:t>Cell-mediated immunity</a:t>
            </a:r>
          </a:p>
          <a:p>
            <a:pPr eaLnBrk="1" hangingPunct="1"/>
            <a:r>
              <a:rPr lang="en-US" altLang="en-US" sz="2000"/>
              <a:t>T cell activation</a:t>
            </a:r>
          </a:p>
          <a:p>
            <a:pPr eaLnBrk="1" hangingPunct="1"/>
            <a:r>
              <a:rPr lang="en-US" altLang="en-US" sz="2000"/>
              <a:t>Binds to and/or lyses cells</a:t>
            </a:r>
          </a:p>
          <a:p>
            <a:pPr eaLnBrk="1" hangingPunct="1"/>
            <a:r>
              <a:rPr lang="en-US" altLang="en-US" sz="2000"/>
              <a:t>Defend against cells infected with bacteria, viruses, fungi, protozoa, and parasites; nonself interaction</a:t>
            </a:r>
            <a:endParaRPr lang="en-US" altLang="en-US"/>
          </a:p>
        </p:txBody>
      </p:sp>
      <p:pic>
        <p:nvPicPr>
          <p:cNvPr id="14340" name="Picture 7" descr="43-10-ImmuneResponses-L4.gif 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447801"/>
            <a:ext cx="4191000" cy="4714875"/>
          </a:xfrm>
        </p:spPr>
      </p:pic>
    </p:spTree>
    <p:extLst>
      <p:ext uri="{BB962C8B-B14F-4D97-AF65-F5344CB8AC3E}">
        <p14:creationId xmlns:p14="http://schemas.microsoft.com/office/powerpoint/2010/main" val="41242875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Helper T lymphocytes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371600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1800"/>
              <a:t>Function in both humoral &amp; cell-mediated immunity</a:t>
            </a:r>
          </a:p>
          <a:p>
            <a:pPr eaLnBrk="1" hangingPunct="1"/>
            <a:r>
              <a:rPr lang="en-US" altLang="en-US" sz="1800"/>
              <a:t>Stimulated by antigen presenting cells (APCs)</a:t>
            </a:r>
          </a:p>
          <a:p>
            <a:pPr eaLnBrk="1" hangingPunct="1"/>
            <a:r>
              <a:rPr lang="en-US" altLang="en-US" sz="1800"/>
              <a:t>T cell surface protein CD4 enhances activation</a:t>
            </a:r>
          </a:p>
          <a:p>
            <a:pPr eaLnBrk="1" hangingPunct="1"/>
            <a:r>
              <a:rPr lang="en-US" altLang="en-US" sz="1800"/>
              <a:t>Cytokines secreted (stimulate other lymphocytes):				a) interleukin-2 (IL-2): activates B cells and cytotoxic T cells		b) interleukin-1 (IL-1): activates helper T cell to produce IL-2</a:t>
            </a:r>
          </a:p>
        </p:txBody>
      </p:sp>
      <p:pic>
        <p:nvPicPr>
          <p:cNvPr id="15364" name="Picture 7" descr="43-11-HelperTCellsFunct-L.gif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352800"/>
            <a:ext cx="8077200" cy="3048000"/>
          </a:xfrm>
        </p:spPr>
      </p:pic>
    </p:spTree>
    <p:extLst>
      <p:ext uri="{BB962C8B-B14F-4D97-AF65-F5344CB8AC3E}">
        <p14:creationId xmlns:p14="http://schemas.microsoft.com/office/powerpoint/2010/main" val="2697560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Cell-mediated:  cytotoxic T cells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95400"/>
            <a:ext cx="8305800" cy="19050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altLang="en-US" sz="2000"/>
              <a:t>Destroy cells infected by intracellular pathogens and cancer cells</a:t>
            </a:r>
          </a:p>
          <a:p>
            <a:pPr>
              <a:defRPr/>
            </a:pPr>
            <a:r>
              <a:rPr lang="en-US" altLang="en-US" sz="2000"/>
              <a:t>Class I MHC molecules (nucleated body cells) expose foreign proteins</a:t>
            </a:r>
          </a:p>
          <a:p>
            <a:pPr>
              <a:defRPr/>
            </a:pPr>
            <a:r>
              <a:rPr lang="en-US" altLang="en-US" sz="2000"/>
              <a:t>Activity enhanced by CD8 surface protein present on most cytotoxic T cells (similar to CD4 and class II MHC)</a:t>
            </a:r>
          </a:p>
          <a:p>
            <a:pPr>
              <a:defRPr/>
            </a:pPr>
            <a:r>
              <a:rPr lang="en-US" altLang="en-US" sz="2000"/>
              <a:t>T</a:t>
            </a:r>
            <a:r>
              <a:rPr lang="en-US" altLang="en-US" sz="1200"/>
              <a:t>C</a:t>
            </a:r>
            <a:r>
              <a:rPr lang="en-US" altLang="en-US" sz="2000"/>
              <a:t> cell releases perforin, a protein that forms pores in the target cell membrane; cell lysis and pathogen exposure to circulating antibodies</a:t>
            </a:r>
          </a:p>
        </p:txBody>
      </p:sp>
      <p:pic>
        <p:nvPicPr>
          <p:cNvPr id="16388" name="Picture 7" descr="43-12a-CytotoxTCellFunct-L.gif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581400"/>
            <a:ext cx="8001000" cy="2895600"/>
          </a:xfrm>
        </p:spPr>
      </p:pic>
    </p:spTree>
    <p:extLst>
      <p:ext uri="{BB962C8B-B14F-4D97-AF65-F5344CB8AC3E}">
        <p14:creationId xmlns:p14="http://schemas.microsoft.com/office/powerpoint/2010/main" val="3794717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3505200" cy="1524000"/>
          </a:xfrm>
        </p:spPr>
        <p:txBody>
          <a:bodyPr/>
          <a:lstStyle/>
          <a:p>
            <a:pPr eaLnBrk="1" hangingPunct="1"/>
            <a:r>
              <a:rPr lang="en-US" altLang="en-US" smtClean="0"/>
              <a:t>Early history of life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3429000" cy="48768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sz="2000" b="1" dirty="0"/>
              <a:t>Solar system~ 12 billion years ago (</a:t>
            </a:r>
            <a:r>
              <a:rPr lang="en-US" altLang="en-US" sz="2000" b="1" dirty="0" err="1"/>
              <a:t>bya</a:t>
            </a:r>
            <a:r>
              <a:rPr lang="en-US" altLang="en-US" sz="2000" b="1" dirty="0"/>
              <a:t>)</a:t>
            </a:r>
          </a:p>
          <a:p>
            <a:pPr>
              <a:defRPr/>
            </a:pPr>
            <a:r>
              <a:rPr lang="en-US" altLang="en-US" sz="2000" b="1" dirty="0"/>
              <a:t>Earth~ 4.5 </a:t>
            </a:r>
            <a:r>
              <a:rPr lang="en-US" altLang="en-US" sz="2000" b="1" dirty="0" err="1"/>
              <a:t>bya</a:t>
            </a: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Life~ 3.5 to 4.0 </a:t>
            </a:r>
            <a:r>
              <a:rPr lang="en-US" altLang="en-US" sz="2000" b="1" dirty="0" err="1"/>
              <a:t>bya</a:t>
            </a: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Prokaryotes~ 3.5 to 2.0 </a:t>
            </a:r>
            <a:r>
              <a:rPr lang="en-US" altLang="en-US" sz="2000" b="1" dirty="0" err="1"/>
              <a:t>bya</a:t>
            </a:r>
            <a:r>
              <a:rPr lang="en-US" altLang="en-US" sz="2000" b="1" dirty="0"/>
              <a:t>	</a:t>
            </a:r>
            <a:r>
              <a:rPr lang="en-US" altLang="en-US" sz="2000" b="1" i="1" dirty="0" err="1"/>
              <a:t>stromatolites</a:t>
            </a: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Oxygen accumulation~ 2.7 </a:t>
            </a:r>
            <a:r>
              <a:rPr lang="en-US" altLang="en-US" sz="2000" b="1" dirty="0" err="1"/>
              <a:t>bya</a:t>
            </a:r>
            <a:r>
              <a:rPr lang="en-US" altLang="en-US" sz="2000" b="1" dirty="0"/>
              <a:t>     </a:t>
            </a:r>
            <a:r>
              <a:rPr lang="en-US" altLang="en-US" sz="2000" b="1" i="1" dirty="0"/>
              <a:t>photosynthetic </a:t>
            </a:r>
            <a:r>
              <a:rPr lang="en-US" altLang="en-US" sz="2000" b="1" i="1" dirty="0" err="1"/>
              <a:t>cyanobacteria</a:t>
            </a: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Eukaryotic life~ 2.1 </a:t>
            </a:r>
            <a:r>
              <a:rPr lang="en-US" altLang="en-US" sz="2000" b="1" dirty="0" err="1"/>
              <a:t>bya</a:t>
            </a:r>
            <a:endParaRPr lang="en-US" altLang="en-US" sz="2000" b="1" dirty="0"/>
          </a:p>
          <a:p>
            <a:pPr>
              <a:defRPr/>
            </a:pPr>
            <a:r>
              <a:rPr lang="en-US" altLang="en-US" sz="2000" b="1" dirty="0" err="1"/>
              <a:t>Muticelluar</a:t>
            </a:r>
            <a:r>
              <a:rPr lang="en-US" altLang="en-US" sz="2000" b="1" dirty="0"/>
              <a:t> eukaryotes~ 1.2 </a:t>
            </a:r>
            <a:r>
              <a:rPr lang="en-US" altLang="en-US" sz="2000" b="1" dirty="0" err="1"/>
              <a:t>bya</a:t>
            </a: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Animal diversity~ 543 </a:t>
            </a:r>
            <a:r>
              <a:rPr lang="en-US" altLang="en-US" sz="2000" b="1" dirty="0" err="1"/>
              <a:t>mya</a:t>
            </a:r>
            <a:endParaRPr lang="en-US" altLang="en-US" sz="2000" b="1" dirty="0"/>
          </a:p>
          <a:p>
            <a:pPr>
              <a:defRPr/>
            </a:pPr>
            <a:r>
              <a:rPr lang="en-US" altLang="en-US" sz="2000" b="1" dirty="0"/>
              <a:t>Land colonization~ 500 </a:t>
            </a:r>
            <a:r>
              <a:rPr lang="en-US" altLang="en-US" sz="2000" b="1" dirty="0" err="1"/>
              <a:t>mya</a:t>
            </a:r>
            <a:endParaRPr lang="en-US" altLang="en-US" sz="2000" b="1" dirty="0"/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1"/>
            <a:ext cx="3962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895601"/>
            <a:ext cx="4953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8524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Humoral response:  B cells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600200"/>
            <a:ext cx="4800600" cy="4648200"/>
          </a:xfrm>
        </p:spPr>
        <p:txBody>
          <a:bodyPr/>
          <a:lstStyle/>
          <a:p>
            <a:pPr eaLnBrk="1" hangingPunct="1"/>
            <a:r>
              <a:rPr lang="en-US" altLang="en-US" sz="2400"/>
              <a:t>Stimulated by T-dependent antigens (help from TH cells)</a:t>
            </a:r>
          </a:p>
          <a:p>
            <a:pPr eaLnBrk="1" hangingPunct="1"/>
            <a:r>
              <a:rPr lang="en-US" altLang="en-US" sz="2400"/>
              <a:t>Macrophage (APCs) with class II MHC proteins</a:t>
            </a:r>
          </a:p>
          <a:p>
            <a:pPr eaLnBrk="1" hangingPunct="1"/>
            <a:r>
              <a:rPr lang="en-US" altLang="en-US" sz="2400"/>
              <a:t>Helper T cell (CD4 protein)</a:t>
            </a:r>
          </a:p>
          <a:p>
            <a:pPr eaLnBrk="1" hangingPunct="1"/>
            <a:r>
              <a:rPr lang="en-US" altLang="en-US" sz="2400"/>
              <a:t>Activated T cell secretes IL-2 (cytokines) that activate B cell</a:t>
            </a:r>
          </a:p>
          <a:p>
            <a:pPr eaLnBrk="1" hangingPunct="1"/>
            <a:r>
              <a:rPr lang="en-US" altLang="en-US" sz="2400"/>
              <a:t>B cell differentiates into memory and plasma cells (antibodies)</a:t>
            </a:r>
          </a:p>
        </p:txBody>
      </p:sp>
      <p:pic>
        <p:nvPicPr>
          <p:cNvPr id="17412" name="Picture 7" descr="43-13-TDependentAntigen-L3.gif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3739" y="1600200"/>
            <a:ext cx="2447925" cy="4267200"/>
          </a:xfrm>
        </p:spPr>
      </p:pic>
    </p:spTree>
    <p:extLst>
      <p:ext uri="{BB962C8B-B14F-4D97-AF65-F5344CB8AC3E}">
        <p14:creationId xmlns:p14="http://schemas.microsoft.com/office/powerpoint/2010/main" val="19129600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Antibody Structure &amp; Function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524000"/>
            <a:ext cx="8077200" cy="2209800"/>
          </a:xfrm>
        </p:spPr>
        <p:txBody>
          <a:bodyPr/>
          <a:lstStyle/>
          <a:p>
            <a:pPr eaLnBrk="1" hangingPunct="1"/>
            <a:r>
              <a:rPr lang="en-US" altLang="en-US" sz="2400"/>
              <a:t>Epitope: region on antigen surface recognized by antibodies</a:t>
            </a:r>
          </a:p>
          <a:p>
            <a:pPr eaLnBrk="1" hangingPunct="1"/>
            <a:r>
              <a:rPr lang="en-US" altLang="en-US" sz="2400"/>
              <a:t>2 heavy chains and 2 light chains joined by disulfide bridges</a:t>
            </a:r>
          </a:p>
          <a:p>
            <a:pPr eaLnBrk="1" hangingPunct="1"/>
            <a:r>
              <a:rPr lang="en-US" altLang="en-US" sz="2400"/>
              <a:t>Antigen-binding site (variable region)</a:t>
            </a:r>
          </a:p>
        </p:txBody>
      </p:sp>
      <p:pic>
        <p:nvPicPr>
          <p:cNvPr id="18436" name="Picture 10" descr="43-15-AntibodyMolecule-L.gif 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276600"/>
            <a:ext cx="7772400" cy="3048000"/>
          </a:xfrm>
        </p:spPr>
      </p:pic>
    </p:spTree>
    <p:extLst>
      <p:ext uri="{BB962C8B-B14F-4D97-AF65-F5344CB8AC3E}">
        <p14:creationId xmlns:p14="http://schemas.microsoft.com/office/powerpoint/2010/main" val="6784264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/>
              <a:t>Antibody-mediated Antigen Disposal</a:t>
            </a:r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990600"/>
            <a:ext cx="7924800" cy="19812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en-US" sz="2000"/>
              <a:t>Neutralization (opsonization): antibody binds to and blocks antigen 	activity</a:t>
            </a:r>
          </a:p>
          <a:p>
            <a:pPr>
              <a:defRPr/>
            </a:pPr>
            <a:r>
              <a:rPr lang="en-US" altLang="en-US" sz="2000"/>
              <a:t>Agglutination: antigen clumping</a:t>
            </a:r>
          </a:p>
          <a:p>
            <a:pPr>
              <a:defRPr/>
            </a:pPr>
            <a:r>
              <a:rPr lang="en-US" altLang="en-US" sz="2000"/>
              <a:t>Precipitation: cross-linking of soluble antigens</a:t>
            </a:r>
          </a:p>
          <a:p>
            <a:pPr>
              <a:defRPr/>
            </a:pPr>
            <a:r>
              <a:rPr lang="en-US" altLang="en-US" sz="2000"/>
              <a:t>Complement fixation: activation of 20 serum proteins, through 		cascading action, lyse viruses and pathogenic cells</a:t>
            </a:r>
          </a:p>
          <a:p>
            <a:pPr>
              <a:defRPr/>
            </a:pPr>
            <a:endParaRPr lang="en-US" altLang="en-US"/>
          </a:p>
        </p:txBody>
      </p:sp>
      <p:pic>
        <p:nvPicPr>
          <p:cNvPr id="19460" name="Picture 7" descr="43-16-HumoralImmunity-L.gif  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895600"/>
            <a:ext cx="7848600" cy="3581400"/>
          </a:xfrm>
        </p:spPr>
      </p:pic>
    </p:spTree>
    <p:extLst>
      <p:ext uri="{BB962C8B-B14F-4D97-AF65-F5344CB8AC3E}">
        <p14:creationId xmlns:p14="http://schemas.microsoft.com/office/powerpoint/2010/main" val="27182135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Antibiotic Resistance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>
                <a:hlinkClick r:id="rId2"/>
              </a:rPr>
              <a:t>https://www.hhmi.org/biointeractive/superbugs-resist-antibiotics-can-evolve-11-days</a:t>
            </a:r>
            <a:endParaRPr lang="en-US" altLang="en-US" smtClean="0"/>
          </a:p>
          <a:p>
            <a:r>
              <a:rPr lang="en-US" altLang="en-US" smtClean="0"/>
              <a:t>(9 min)</a:t>
            </a:r>
          </a:p>
          <a:p>
            <a:endParaRPr lang="en-US" altLang="en-US" smtClean="0"/>
          </a:p>
        </p:txBody>
      </p:sp>
      <p:sp>
        <p:nvSpPr>
          <p:cNvPr id="20484" name="Online Image Placeholder 3"/>
          <p:cNvSpPr>
            <a:spLocks noGrp="1" noTextEdit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487875041"/>
      </p:ext>
    </p:extLst>
  </p:cSld>
  <p:clrMapOvr>
    <a:masterClrMapping/>
  </p:clrMapOvr>
  <p:transition>
    <p:split orient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Self/Nonself Recognition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762000"/>
            <a:ext cx="8763000" cy="5105400"/>
          </a:xfrm>
        </p:spPr>
        <p:txBody>
          <a:bodyPr/>
          <a:lstStyle/>
          <a:p>
            <a:pPr eaLnBrk="1" hangingPunct="1"/>
            <a:r>
              <a:rPr lang="en-US" altLang="en-US" sz="1800"/>
              <a:t>Self-tolerance: capacity to distinguish self from non-self</a:t>
            </a:r>
          </a:p>
          <a:p>
            <a:pPr eaLnBrk="1" hangingPunct="1"/>
            <a:r>
              <a:rPr lang="en-US" altLang="en-US" sz="1800"/>
              <a:t>Autoimmune diseases: failure of self-tolerance; multiple sclerosis, lupus, rheumatoid 		arthritis, insulin-dependent diabetes mellitus</a:t>
            </a:r>
          </a:p>
          <a:p>
            <a:pPr eaLnBrk="1" hangingPunct="1"/>
            <a:r>
              <a:rPr lang="en-US" altLang="en-US" sz="1800"/>
              <a:t>Major Histocompatability Complex (MHC): body cell surface antigens coded by a 		family of genes</a:t>
            </a:r>
          </a:p>
          <a:p>
            <a:pPr eaLnBrk="1" hangingPunct="1"/>
            <a:r>
              <a:rPr lang="en-US" altLang="en-US" sz="1800"/>
              <a:t>Class I MHC molecules: found on all nucleated cells</a:t>
            </a:r>
          </a:p>
          <a:p>
            <a:pPr eaLnBrk="1" hangingPunct="1"/>
            <a:r>
              <a:rPr lang="en-US" altLang="en-US" sz="1800"/>
              <a:t>Class II MHC molecules: found on macrophages, B cells, and activated T cells</a:t>
            </a:r>
          </a:p>
          <a:p>
            <a:pPr eaLnBrk="1" hangingPunct="1"/>
            <a:r>
              <a:rPr lang="en-US" altLang="en-US" sz="1800"/>
              <a:t>Antigen presentation: process by which an MHC molecule “presents’ an intracellular 		protein to an antigen receptor on a nearby T cell</a:t>
            </a:r>
          </a:p>
          <a:p>
            <a:pPr eaLnBrk="1" hangingPunct="1"/>
            <a:r>
              <a:rPr lang="en-US" altLang="en-US" sz="1800"/>
              <a:t>Cytotoxic T cells (T</a:t>
            </a:r>
            <a:r>
              <a:rPr lang="en-US" altLang="en-US" sz="1000"/>
              <a:t>C</a:t>
            </a:r>
            <a:r>
              <a:rPr lang="en-US" altLang="en-US" sz="1800"/>
              <a:t>): bind to protein fragments displayed on class I MHC molecules</a:t>
            </a:r>
          </a:p>
          <a:p>
            <a:pPr eaLnBrk="1" hangingPunct="1"/>
            <a:r>
              <a:rPr lang="en-US" altLang="en-US" sz="1800"/>
              <a:t>Helper T cells (T</a:t>
            </a:r>
            <a:r>
              <a:rPr lang="en-US" altLang="en-US" sz="1000"/>
              <a:t>H</a:t>
            </a:r>
            <a:r>
              <a:rPr lang="en-US" altLang="en-US" sz="1800"/>
              <a:t>): bind to proteins displayed by class II MHC molecules</a:t>
            </a:r>
          </a:p>
        </p:txBody>
      </p:sp>
      <p:pic>
        <p:nvPicPr>
          <p:cNvPr id="21508" name="Picture 7" descr="43-09-TCellsInteractMHC-L.gif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4343400"/>
            <a:ext cx="7543800" cy="2133600"/>
          </a:xfrm>
        </p:spPr>
      </p:pic>
    </p:spTree>
    <p:extLst>
      <p:ext uri="{BB962C8B-B14F-4D97-AF65-F5344CB8AC3E}">
        <p14:creationId xmlns:p14="http://schemas.microsoft.com/office/powerpoint/2010/main" val="28552782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Immunity in Health &amp; Disease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066800"/>
            <a:ext cx="5562600" cy="5334000"/>
          </a:xfrm>
        </p:spPr>
        <p:txBody>
          <a:bodyPr/>
          <a:lstStyle/>
          <a:p>
            <a:pPr eaLnBrk="1" hangingPunct="1"/>
            <a:r>
              <a:rPr lang="en-US" altLang="en-US" sz="2400"/>
              <a:t>Active immunity/natural: conferred 	  immunity by recovering from disease</a:t>
            </a:r>
          </a:p>
          <a:p>
            <a:pPr eaLnBrk="1" hangingPunct="1"/>
            <a:r>
              <a:rPr lang="en-US" altLang="en-US" sz="2400"/>
              <a:t>Active immunity/artificial: immunization and vaccination; produces a primary response</a:t>
            </a:r>
          </a:p>
          <a:p>
            <a:pPr eaLnBrk="1" hangingPunct="1"/>
            <a:r>
              <a:rPr lang="en-US" altLang="en-US" sz="2400"/>
              <a:t>Passive immunity: transfer of immunity from one individual to another		• natural: mother to fetus; 	breast milk		                • artificial: rabies antibodies</a:t>
            </a:r>
          </a:p>
          <a:p>
            <a:pPr eaLnBrk="1" hangingPunct="1"/>
            <a:r>
              <a:rPr lang="en-US" altLang="en-US" sz="2400"/>
              <a:t>ABO blood groups (antigen presence)</a:t>
            </a:r>
          </a:p>
          <a:p>
            <a:pPr eaLnBrk="1" hangingPunct="1"/>
            <a:r>
              <a:rPr lang="en-US" altLang="en-US" sz="2400"/>
              <a:t>Rh factor (blood cell antigen); Rh- mother vs. an Rh+ fetus (inherited from father)</a:t>
            </a:r>
          </a:p>
        </p:txBody>
      </p:sp>
      <p:pic>
        <p:nvPicPr>
          <p:cNvPr id="22532" name="Picture 9" descr="43-x2-Vaccination.jpg         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900" y="2219326"/>
            <a:ext cx="2832100" cy="2124075"/>
          </a:xfrm>
        </p:spPr>
      </p:pic>
    </p:spTree>
    <p:extLst>
      <p:ext uri="{BB962C8B-B14F-4D97-AF65-F5344CB8AC3E}">
        <p14:creationId xmlns:p14="http://schemas.microsoft.com/office/powerpoint/2010/main" val="12911213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229600" cy="457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Abnormal immune function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0668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/>
              <a:t>Allergies (anaphylactic shock): hypersensitive responses to environmental antigens 	(allergens); causes dilation and blood vessel permeability (antihistamines); 	epinephrine</a:t>
            </a:r>
          </a:p>
          <a:p>
            <a:pPr eaLnBrk="1" hangingPunct="1"/>
            <a:r>
              <a:rPr lang="en-US" altLang="en-US" sz="2400"/>
              <a:t>Autoimmune disease: multiple sclerosis, lupus, rheumatoid arthritis, insulin-dependent diabetes mellitus</a:t>
            </a:r>
          </a:p>
          <a:p>
            <a:pPr eaLnBrk="1" hangingPunct="1"/>
            <a:r>
              <a:rPr lang="en-US" altLang="en-US" sz="2400"/>
              <a:t>Immunodeficiency disease: SCIDS (bubble-boy); A.I.D.S.</a:t>
            </a:r>
          </a:p>
        </p:txBody>
      </p:sp>
      <p:pic>
        <p:nvPicPr>
          <p:cNvPr id="23556" name="Picture 7" descr="43-20-HIVInfectionStages-L.gif                                 00000027BIOLOGY6eCIPLchapters40-55     B847B7B5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644900"/>
            <a:ext cx="6248400" cy="2755900"/>
          </a:xfrm>
        </p:spPr>
      </p:pic>
    </p:spTree>
    <p:extLst>
      <p:ext uri="{BB962C8B-B14F-4D97-AF65-F5344CB8AC3E}">
        <p14:creationId xmlns:p14="http://schemas.microsoft.com/office/powerpoint/2010/main" val="14109814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724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3200" y="1600200"/>
            <a:ext cx="365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Explain why not all individuals respond to a disease outbreak in the same way</a:t>
            </a:r>
          </a:p>
          <a:p>
            <a:pPr lvl="0"/>
            <a:r>
              <a:rPr lang="en-US" dirty="0"/>
              <a:t>Describe the role of MHC proteins in cell function</a:t>
            </a:r>
          </a:p>
          <a:p>
            <a:pPr lvl="0"/>
            <a:r>
              <a:rPr lang="en-US" dirty="0"/>
              <a:t>Describe specific and nonspecific response to pathogens in vertebrates</a:t>
            </a:r>
          </a:p>
          <a:p>
            <a:pPr lvl="0"/>
            <a:r>
              <a:rPr lang="en-US" dirty="0"/>
              <a:t>Explain how specific immune responses disrupt dynamic homeostasis</a:t>
            </a:r>
          </a:p>
          <a:p>
            <a:pPr lvl="0"/>
            <a:r>
              <a:rPr lang="en-US" dirty="0"/>
              <a:t>Explain how </a:t>
            </a:r>
            <a:r>
              <a:rPr lang="en-US" dirty="0" err="1"/>
              <a:t>cytotoxic</a:t>
            </a:r>
            <a:r>
              <a:rPr lang="en-US" dirty="0"/>
              <a:t> </a:t>
            </a:r>
            <a:r>
              <a:rPr lang="en-US" dirty="0" err="1"/>
              <a:t>tcells</a:t>
            </a:r>
            <a:r>
              <a:rPr lang="en-US" dirty="0"/>
              <a:t> target intracellular pathogens </a:t>
            </a:r>
          </a:p>
          <a:p>
            <a:r>
              <a:rPr lang="en-US" dirty="0"/>
              <a:t>Explain how the </a:t>
            </a:r>
            <a:r>
              <a:rPr lang="en-US" dirty="0" err="1"/>
              <a:t>humoral</a:t>
            </a:r>
            <a:r>
              <a:rPr lang="en-US" dirty="0"/>
              <a:t> response produces antibodies</a:t>
            </a:r>
          </a:p>
        </p:txBody>
      </p:sp>
    </p:spTree>
    <p:extLst>
      <p:ext uri="{BB962C8B-B14F-4D97-AF65-F5344CB8AC3E}">
        <p14:creationId xmlns:p14="http://schemas.microsoft.com/office/powerpoint/2010/main" val="19908702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1"/>
            <a:ext cx="26670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1676401"/>
            <a:ext cx="304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Explain the role of molecular diversity of antibodies in response to antigens</a:t>
            </a:r>
          </a:p>
          <a:p>
            <a:pPr lvl="0"/>
            <a:r>
              <a:rPr lang="en-US" dirty="0"/>
              <a:t>Differentiate between cell mediated and </a:t>
            </a:r>
            <a:r>
              <a:rPr lang="en-US" dirty="0" err="1"/>
              <a:t>humoral</a:t>
            </a:r>
            <a:r>
              <a:rPr lang="en-US" dirty="0"/>
              <a:t> responses</a:t>
            </a:r>
          </a:p>
          <a:p>
            <a:pPr lvl="0"/>
            <a:r>
              <a:rPr lang="en-US" dirty="0"/>
              <a:t>Describe how antigens are recognized by antibodies</a:t>
            </a:r>
          </a:p>
          <a:p>
            <a:pPr lvl="0"/>
            <a:r>
              <a:rPr lang="en-US" dirty="0"/>
              <a:t>Describe the structure and function of antibodies</a:t>
            </a:r>
          </a:p>
          <a:p>
            <a:r>
              <a:rPr lang="en-US" dirty="0"/>
              <a:t>Explain how second exposure is more rapid than initial response.</a:t>
            </a:r>
          </a:p>
        </p:txBody>
      </p:sp>
    </p:spTree>
    <p:extLst>
      <p:ext uri="{BB962C8B-B14F-4D97-AF65-F5344CB8AC3E}">
        <p14:creationId xmlns:p14="http://schemas.microsoft.com/office/powerpoint/2010/main" val="23295953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0400" y="18288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Explain how second exposure is more rapid than initial response.</a:t>
            </a:r>
          </a:p>
        </p:txBody>
      </p:sp>
    </p:spTree>
    <p:extLst>
      <p:ext uri="{BB962C8B-B14F-4D97-AF65-F5344CB8AC3E}">
        <p14:creationId xmlns:p14="http://schemas.microsoft.com/office/powerpoint/2010/main" val="52257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Origin of Life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0"/>
            <a:ext cx="4722813" cy="44958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Spontaneous generation vs. biogenesis (Pasteur)</a:t>
            </a:r>
          </a:p>
          <a:p>
            <a:pPr eaLnBrk="1" hangingPunct="1"/>
            <a:r>
              <a:rPr lang="en-US" altLang="en-US" sz="2400" b="1"/>
              <a:t>The 4-stage Origin of life Hypothesis:</a:t>
            </a:r>
          </a:p>
          <a:p>
            <a:pPr eaLnBrk="1" hangingPunct="1"/>
            <a:r>
              <a:rPr lang="en-US" altLang="en-US" sz="2400" b="1"/>
              <a:t>1- Abiotic synthesis of organic monomers</a:t>
            </a:r>
          </a:p>
          <a:p>
            <a:pPr eaLnBrk="1" hangingPunct="1"/>
            <a:r>
              <a:rPr lang="en-US" altLang="en-US" sz="2400" b="1"/>
              <a:t>2- Polymer formation</a:t>
            </a:r>
          </a:p>
          <a:p>
            <a:pPr eaLnBrk="1" hangingPunct="1"/>
            <a:r>
              <a:rPr lang="en-US" altLang="en-US" sz="2400" b="1"/>
              <a:t>3- Origin of Self-replicating molecules</a:t>
            </a:r>
          </a:p>
          <a:p>
            <a:pPr eaLnBrk="1" hangingPunct="1"/>
            <a:r>
              <a:rPr lang="en-US" altLang="en-US" sz="2400" b="1"/>
              <a:t>4- Molecule packaging (“protobionts”)</a:t>
            </a:r>
          </a:p>
        </p:txBody>
      </p:sp>
      <p:pic>
        <p:nvPicPr>
          <p:cNvPr id="10244" name="Picture 6" descr="26-00-VolcanoLightning.jpg                                     0000002D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981200"/>
            <a:ext cx="3810000" cy="3886200"/>
          </a:xfrm>
        </p:spPr>
      </p:pic>
    </p:spTree>
    <p:extLst>
      <p:ext uri="{BB962C8B-B14F-4D97-AF65-F5344CB8AC3E}">
        <p14:creationId xmlns:p14="http://schemas.microsoft.com/office/powerpoint/2010/main" val="9506393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28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immunity</a:t>
            </a:r>
          </a:p>
          <a:p>
            <a:r>
              <a:rPr lang="en-US" dirty="0" smtClean="0"/>
              <a:t>Balloon nonspecific immunity</a:t>
            </a:r>
          </a:p>
          <a:p>
            <a:r>
              <a:rPr lang="en-US" dirty="0" smtClean="0"/>
              <a:t>Germ theory video: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ed.ted.com/lessons/how-a-few-scientists-transformed-the-way-we-think-about-disease-tien-nguyen</a:t>
            </a: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88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Immunity</a:t>
            </a:r>
          </a:p>
          <a:p>
            <a:r>
              <a:rPr lang="en-US" dirty="0" smtClean="0"/>
              <a:t>Immune System 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26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viruses</a:t>
            </a:r>
          </a:p>
          <a:p>
            <a:r>
              <a:rPr lang="en-US" dirty="0" smtClean="0"/>
              <a:t>QOD – compare and contrast the lytic and lysogenic virus life cycle</a:t>
            </a:r>
          </a:p>
          <a:p>
            <a:r>
              <a:rPr lang="en-US" dirty="0" smtClean="0"/>
              <a:t>Video: measles – </a:t>
            </a:r>
            <a:r>
              <a:rPr lang="en-US" dirty="0"/>
              <a:t>to vaccinate or not: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www.youtube.com/watch?v=y0opgc1WoS4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8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AIDS and viral diseases</a:t>
            </a:r>
          </a:p>
          <a:p>
            <a:r>
              <a:rPr lang="en-US" dirty="0" smtClean="0"/>
              <a:t>Movie: Philadelphia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431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6842" y="27982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https://www.youtube.com/watch?v=FDVNdn0CvKI&amp;index=7&amp;list=PLvFsG9gYFxY8uSNHPYlruX_w5l6Ir1wyn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4427" y="2059813"/>
            <a:ext cx="2418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science of HIV/AIDS</a:t>
            </a:r>
          </a:p>
        </p:txBody>
      </p:sp>
    </p:spTree>
    <p:extLst>
      <p:ext uri="{BB962C8B-B14F-4D97-AF65-F5344CB8AC3E}">
        <p14:creationId xmlns:p14="http://schemas.microsoft.com/office/powerpoint/2010/main" val="16921398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Genetics</a:t>
            </a:r>
          </a:p>
          <a:p>
            <a:r>
              <a:rPr lang="en-US" dirty="0" smtClean="0"/>
              <a:t>Antibiotic resistance simulation</a:t>
            </a:r>
          </a:p>
          <a:p>
            <a:r>
              <a:rPr lang="en-US" dirty="0"/>
              <a:t>Video: Intro to immunity: </a:t>
            </a:r>
            <a:r>
              <a:rPr lang="en-US" dirty="0">
                <a:hlinkClick r:id="rId2"/>
              </a:rPr>
              <a:t>https://www.youtube.com/watch?v=zQGOcOUBi6s</a:t>
            </a:r>
            <a:endParaRPr lang="en-US" dirty="0"/>
          </a:p>
          <a:p>
            <a:r>
              <a:rPr lang="en-US" dirty="0" smtClean="0"/>
              <a:t>(6:48)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915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 of Life and Classification</a:t>
            </a:r>
          </a:p>
          <a:p>
            <a:r>
              <a:rPr lang="en-US" dirty="0" smtClean="0"/>
              <a:t>Animal Game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888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Animal Game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4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Game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1540459"/>
            <a:ext cx="4033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to place one animal in each box while naming as few animals as possible.  Best possible score is 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9716" y="2120652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9715" y="2657341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1522" y="3236890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9715" y="3881433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522" y="4478154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9714" y="5008403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9713" y="5538652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1522" y="1530371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9712" y="6090366"/>
            <a:ext cx="2902039" cy="399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Organic monomers/polymer synthesis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4014" y="1066800"/>
            <a:ext cx="4192587" cy="5029200"/>
          </a:xfrm>
        </p:spPr>
        <p:txBody>
          <a:bodyPr/>
          <a:lstStyle/>
          <a:p>
            <a:pPr eaLnBrk="1" hangingPunct="1"/>
            <a:r>
              <a:rPr lang="en-US" altLang="en-US" sz="1800" b="1" i="1" u="sng"/>
              <a:t>Oparin /Haldane</a:t>
            </a:r>
            <a:r>
              <a:rPr lang="en-US" altLang="en-US" sz="1800" b="1" i="1"/>
              <a:t> </a:t>
            </a:r>
            <a:r>
              <a:rPr lang="en-US" altLang="en-US" sz="1800" b="1"/>
              <a:t>hypothesis (primitive earth):  volcanic vapors (reducing atmosphere) with lightning &amp; UV radiation enhances complex molecule formation (no O2)</a:t>
            </a:r>
          </a:p>
          <a:p>
            <a:pPr eaLnBrk="1" hangingPunct="1"/>
            <a:r>
              <a:rPr lang="en-US" altLang="en-US" sz="1800" b="1" i="1" u="sng"/>
              <a:t>Miller/Urey</a:t>
            </a:r>
            <a:r>
              <a:rPr lang="en-US" altLang="en-US" sz="1800" b="1"/>
              <a:t> experiment:</a:t>
            </a:r>
          </a:p>
          <a:p>
            <a:pPr eaLnBrk="1" hangingPunct="1"/>
            <a:r>
              <a:rPr lang="en-US" altLang="en-US" sz="1800" b="1"/>
              <a:t>water, hydrogen, methane, ammonia  </a:t>
            </a:r>
          </a:p>
          <a:p>
            <a:pPr eaLnBrk="1" hangingPunct="1"/>
            <a:r>
              <a:rPr lang="en-US" altLang="en-US" sz="1800" b="1"/>
              <a:t>all 20 amino acids, nitrogen bases, &amp; ATP formed</a:t>
            </a:r>
          </a:p>
          <a:p>
            <a:pPr eaLnBrk="1" hangingPunct="1"/>
            <a:r>
              <a:rPr lang="en-US" altLang="en-US" sz="1800" b="1" i="1" u="sng"/>
              <a:t>Fox</a:t>
            </a:r>
            <a:r>
              <a:rPr lang="en-US" altLang="en-US" sz="1800" b="1"/>
              <a:t>  proteinoid formation (abiotic polypeptides) from organic monomers dripped on hot sand, clay or rock</a:t>
            </a:r>
          </a:p>
          <a:p>
            <a:pPr eaLnBrk="1" hangingPunct="1"/>
            <a:r>
              <a:rPr lang="en-US" altLang="en-US" sz="1800" b="1" i="1" u="sng"/>
              <a:t>Oparin</a:t>
            </a:r>
            <a:r>
              <a:rPr lang="en-US" altLang="en-US" sz="1800" b="1"/>
              <a:t> (coacervates) protobionts (aggregate macromolecules; abiotic) surrounded by a shell of H2O molecules coated by a protein membrane </a:t>
            </a:r>
          </a:p>
        </p:txBody>
      </p:sp>
      <p:pic>
        <p:nvPicPr>
          <p:cNvPr id="12292" name="Picture 8" descr="26-10-MillerUreyExperim-NL.gif                                 0000002D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1" y="1981200"/>
            <a:ext cx="3336925" cy="4114800"/>
          </a:xfrm>
        </p:spPr>
      </p:pic>
    </p:spTree>
    <p:extLst>
      <p:ext uri="{BB962C8B-B14F-4D97-AF65-F5344CB8AC3E}">
        <p14:creationId xmlns:p14="http://schemas.microsoft.com/office/powerpoint/2010/main" val="2053917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4013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Major Lineages of Life</a:t>
            </a:r>
          </a:p>
        </p:txBody>
      </p:sp>
      <p:pic>
        <p:nvPicPr>
          <p:cNvPr id="18435" name="Picture 5" descr="26-15-FiveKingdomSystem-L.gif                                  0000002DBIOLOGY6eCIPLchapters18-28     B847A32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1"/>
            <a:ext cx="2819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26-16-ClassificationArt-L.gif                                  0000002DBIOLOGY6eCIPLchapters18-28     B847A32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7569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56070"/>
            <a:ext cx="50989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Review day</a:t>
            </a:r>
          </a:p>
          <a:p>
            <a:r>
              <a:rPr lang="en-US" dirty="0" smtClean="0"/>
              <a:t>2. Choose one immune system issue from the following list and with a partner, prepare a 5 sentence description of how it alters “normal” immune system response.  Include a brief reference to how the immune system would typically function and then describe how its function is altered when the condition is present</a:t>
            </a:r>
          </a:p>
          <a:p>
            <a:r>
              <a:rPr lang="en-US" dirty="0" smtClean="0"/>
              <a:t>3. Clicker review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1299" y="465383"/>
            <a:ext cx="49225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list: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Rheumatoid arthritis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Allergies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Anaphylactic shock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Severe combined immunodeficiency 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AIDS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LUPUS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Asthma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Diabetes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Crohn’s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Organ failure following transplant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Rh incompatibility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8045" y="2240924"/>
            <a:ext cx="555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31-14a-MoldyOrange.jpg                                         00000027BIOLOGY6eCIPLchapters29-39     B847B2F8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03438"/>
            <a:ext cx="3810000" cy="3606800"/>
          </a:xfrm>
        </p:spPr>
      </p:pic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3200400"/>
            <a:ext cx="3810000" cy="27638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Chapter 31 ~       </a:t>
            </a:r>
            <a:r>
              <a:rPr lang="en-US" altLang="en-US" i="1"/>
              <a:t>Fungi</a:t>
            </a:r>
            <a:endParaRPr lang="en-US" altLang="en-US"/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30158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Fungi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849438"/>
            <a:ext cx="4343400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400"/>
              <a:t>Heterotrophic by absorption (exoenzymes)</a:t>
            </a:r>
          </a:p>
          <a:p>
            <a:pPr>
              <a:defRPr/>
            </a:pPr>
            <a:r>
              <a:rPr lang="en-US" altLang="en-US" sz="2400"/>
              <a:t>Decomposers (saprobes), parasites, mutualistic symbionts (lichens)</a:t>
            </a:r>
          </a:p>
          <a:p>
            <a:pPr>
              <a:defRPr/>
            </a:pPr>
            <a:r>
              <a:rPr lang="en-US" altLang="en-US" sz="2400"/>
              <a:t>Hyphae: body filaments                             •septate (cross walls)                       •coenocytic (no cross walls)</a:t>
            </a:r>
          </a:p>
          <a:p>
            <a:pPr>
              <a:defRPr/>
            </a:pPr>
            <a:r>
              <a:rPr lang="en-US" altLang="en-US" sz="2400"/>
              <a:t>Mycelium: network of hyphae</a:t>
            </a:r>
          </a:p>
          <a:p>
            <a:pPr>
              <a:defRPr/>
            </a:pPr>
            <a:r>
              <a:rPr lang="en-US" altLang="en-US" sz="2400"/>
              <a:t>Chitin cell walls (polysaccharide)</a:t>
            </a:r>
            <a:endParaRPr lang="en-US" altLang="en-US" sz="2000"/>
          </a:p>
        </p:txBody>
      </p:sp>
      <p:pic>
        <p:nvPicPr>
          <p:cNvPr id="8196" name="Picture 8" descr="31-01-FungalMycelia-L.jpg                                      00000027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9988"/>
            <a:ext cx="3810000" cy="2933700"/>
          </a:xfrm>
        </p:spPr>
      </p:pic>
    </p:spTree>
    <p:extLst>
      <p:ext uri="{BB962C8B-B14F-4D97-AF65-F5344CB8AC3E}">
        <p14:creationId xmlns:p14="http://schemas.microsoft.com/office/powerpoint/2010/main" val="13137414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Fungus Life Cycle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11269" name="Picture 5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62103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69169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269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Fungi Diversity,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09800" y="1828800"/>
            <a:ext cx="3810000" cy="41354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u="sng"/>
              <a:t>Phy:  Chytridiomycota</a:t>
            </a:r>
            <a:r>
              <a:rPr lang="en-US" altLang="en-US" sz="2400"/>
              <a:t>  •aquatic fungi; </a:t>
            </a:r>
            <a:r>
              <a:rPr lang="en-US" altLang="en-US" sz="2400" i="1"/>
              <a:t>chytrids</a:t>
            </a:r>
            <a:r>
              <a:rPr lang="en-US" altLang="en-US" sz="2400"/>
              <a:t>                •lineage closest to protists (flagella)                              </a:t>
            </a:r>
            <a:endParaRPr lang="en-US" altLang="en-US" sz="2400" u="sng"/>
          </a:p>
          <a:p>
            <a:r>
              <a:rPr lang="en-US" altLang="en-US" sz="2400" u="sng"/>
              <a:t>Phy: Zygomycota</a:t>
            </a:r>
            <a:r>
              <a:rPr lang="en-US" altLang="en-US" sz="2400"/>
              <a:t> •</a:t>
            </a:r>
            <a:r>
              <a:rPr lang="en-US" altLang="en-US" sz="2400" i="1"/>
              <a:t>Rhizopus</a:t>
            </a:r>
            <a:r>
              <a:rPr lang="en-US" altLang="en-US" sz="2400"/>
              <a:t> (food mold) •mycorrhizae: mutualistic with plant roots •zygosporangia:  resistant structure (freezing and drying)</a:t>
            </a:r>
          </a:p>
        </p:txBody>
      </p:sp>
      <p:pic>
        <p:nvPicPr>
          <p:cNvPr id="12292" name="Picture 8" descr="31-05a-Chytrid.jpg                                             00000027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1"/>
            <a:ext cx="3276600" cy="2200275"/>
          </a:xfrm>
        </p:spPr>
      </p:pic>
      <p:pic>
        <p:nvPicPr>
          <p:cNvPr id="12293" name="Picture 9" descr="31-06-Rhizophus.jpg                                            00000027BIOLOGY6eCIPLchapters29-39     B847B2F8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1"/>
            <a:ext cx="3276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722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Fungi Diversity, 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2400" u="sng"/>
              <a:t>Phy.: Ascomycota</a:t>
            </a:r>
            <a:r>
              <a:rPr lang="en-US" altLang="en-US" sz="2400"/>
              <a:t>        •sac fungi                          • yeasts, truffles, morels, 	</a:t>
            </a:r>
            <a:r>
              <a:rPr lang="en-US" altLang="en-US" sz="2400" i="1"/>
              <a:t>Sordaria   </a:t>
            </a:r>
            <a:r>
              <a:rPr lang="en-US" altLang="en-US" sz="2400"/>
              <a:t>                   •asci: sexual spores                      •conidia: asexual spores</a:t>
            </a:r>
          </a:p>
          <a:p>
            <a:pPr>
              <a:defRPr/>
            </a:pPr>
            <a:r>
              <a:rPr lang="en-US" altLang="en-US" sz="2400" u="sng"/>
              <a:t>Phy.: Basidiomycota</a:t>
            </a:r>
            <a:r>
              <a:rPr lang="en-US" altLang="en-US" sz="2400"/>
              <a:t>         • club fungus •mushrooms, puffballs, 	shelf fungus, rusts               •basidiocarps: produce sexual spores</a:t>
            </a:r>
          </a:p>
        </p:txBody>
      </p:sp>
      <p:pic>
        <p:nvPicPr>
          <p:cNvPr id="14340" name="Picture 8" descr="31-09-AscomycetesCollage.jpg                                   00000027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3352800" cy="2251075"/>
          </a:xfrm>
        </p:spPr>
      </p:pic>
      <p:pic>
        <p:nvPicPr>
          <p:cNvPr id="14341" name="Picture 9" descr="31-11-Basidiomycetes.jpg                                       00000027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022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Specialized Lifestyles, 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 u="sng"/>
              <a:t>Molds</a:t>
            </a:r>
            <a:r>
              <a:rPr lang="en-US" altLang="en-US" sz="2400" b="1"/>
              <a:t>    </a:t>
            </a:r>
            <a:r>
              <a:rPr lang="en-US" altLang="en-US" sz="2400"/>
              <a:t>                      •only the asexual stage 	(asexual spores) •</a:t>
            </a:r>
            <a:r>
              <a:rPr lang="en-US" altLang="en-US" sz="2400" i="1"/>
              <a:t>Penicillium</a:t>
            </a:r>
            <a:r>
              <a:rPr lang="en-US" altLang="en-US" sz="2400"/>
              <a:t> (antibiotic, 	cheese)</a:t>
            </a:r>
          </a:p>
          <a:p>
            <a:endParaRPr lang="en-US" altLang="en-US" sz="2400" u="sng"/>
          </a:p>
          <a:p>
            <a:r>
              <a:rPr lang="en-US" altLang="en-US" sz="2400" b="1" u="sng"/>
              <a:t>Yeasts </a:t>
            </a:r>
            <a:r>
              <a:rPr lang="en-US" altLang="en-US" sz="2400" b="1"/>
              <a:t>  </a:t>
            </a:r>
            <a:r>
              <a:rPr lang="en-US" altLang="en-US" sz="2400"/>
              <a:t>            •unicellular, asexual 	budding        •</a:t>
            </a:r>
            <a:r>
              <a:rPr lang="en-US" altLang="en-US" sz="2400" i="1"/>
              <a:t>Saccharomyces</a:t>
            </a:r>
            <a:r>
              <a:rPr lang="en-US" altLang="en-US" sz="2400"/>
              <a:t> (bread, 	alcohol)</a:t>
            </a:r>
          </a:p>
        </p:txBody>
      </p:sp>
      <p:pic>
        <p:nvPicPr>
          <p:cNvPr id="16388" name="Picture 8" descr="31-14b-Penicillium.jpg                                         00000027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828800"/>
            <a:ext cx="1946275" cy="2133600"/>
          </a:xfrm>
        </p:spPr>
      </p:pic>
      <p:pic>
        <p:nvPicPr>
          <p:cNvPr id="16389" name="Picture 9" descr="31-15-BuddingYeast.jpg                                         00000027BIOLOGY6eCIPLchapters29-39     B847B2F8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624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Specialized Lifestyles, II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0" y="1849438"/>
            <a:ext cx="4267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 u="sng"/>
              <a:t>Lichens </a:t>
            </a:r>
            <a:r>
              <a:rPr lang="en-US" altLang="en-US" sz="2000"/>
              <a:t>                                            • symbiotic association held in a 	hyphae mesh                        •alga provides food, fungus 		provides physical environment             •pioneer organisms                       •air pollution detection			</a:t>
            </a:r>
          </a:p>
          <a:p>
            <a:r>
              <a:rPr lang="en-US" altLang="en-US" sz="2000" b="1" u="sng"/>
              <a:t>Mycorrhizae    </a:t>
            </a:r>
            <a:r>
              <a:rPr lang="en-US" altLang="en-US" sz="2000"/>
              <a:t>                          •root and fungi mutualism       •found in 95% of vascular plants                           •exchange of organic minerals •increases absorptive surface of 		roots</a:t>
            </a:r>
          </a:p>
        </p:txBody>
      </p:sp>
      <p:pic>
        <p:nvPicPr>
          <p:cNvPr id="18436" name="Picture 12" descr="31-16-Lichens.jpg                                              00000027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1"/>
            <a:ext cx="3352800" cy="2220913"/>
          </a:xfrm>
        </p:spPr>
      </p:pic>
      <p:pic>
        <p:nvPicPr>
          <p:cNvPr id="18437" name="Picture 13" descr="31-18-Mycorrhizae.jpg                                          00000027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1"/>
            <a:ext cx="33528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40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Abiotic genetic replication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2133600"/>
            <a:ext cx="3810000" cy="44958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First genetic material</a:t>
            </a:r>
          </a:p>
          <a:p>
            <a:pPr eaLnBrk="1" hangingPunct="1"/>
            <a:r>
              <a:rPr lang="en-US" altLang="en-US" sz="2400" b="1"/>
              <a:t>Abiotic production of ribonucleotides</a:t>
            </a:r>
          </a:p>
          <a:p>
            <a:pPr eaLnBrk="1" hangingPunct="1"/>
            <a:r>
              <a:rPr lang="en-US" altLang="en-US" sz="2400" b="1"/>
              <a:t>Ribozymes (RNA catalysts)</a:t>
            </a:r>
          </a:p>
          <a:p>
            <a:pPr eaLnBrk="1" hangingPunct="1"/>
            <a:r>
              <a:rPr lang="en-US" altLang="en-US" sz="2400" b="1"/>
              <a:t>RNA “cooperation”</a:t>
            </a:r>
          </a:p>
          <a:p>
            <a:pPr eaLnBrk="1" hangingPunct="1"/>
            <a:r>
              <a:rPr lang="en-US" altLang="en-US" sz="2400" b="1"/>
              <a:t>Formation of short polypeptides (replication enzyme?)</a:t>
            </a:r>
          </a:p>
          <a:p>
            <a:pPr eaLnBrk="1" hangingPunct="1"/>
            <a:r>
              <a:rPr lang="en-US" altLang="en-US" sz="2400" b="1"/>
              <a:t>RNA~ DNA template?</a:t>
            </a:r>
          </a:p>
        </p:txBody>
      </p:sp>
      <p:pic>
        <p:nvPicPr>
          <p:cNvPr id="14340" name="Picture 8" descr="26-11-AbioticRNAReplicat-L.gif                                 0000002DBIOLOGY6eCIPLchapters18-28     B847A32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905000"/>
            <a:ext cx="3810000" cy="1404938"/>
          </a:xfrm>
        </p:spPr>
      </p:pic>
      <p:pic>
        <p:nvPicPr>
          <p:cNvPr id="14341" name="Picture 9" descr="26-13-MolecCoopHypoth-L.gif                                    0000002DBIOLOGY6eCIPLchapters18-28     B847A32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3733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96364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32-00-CoralReef.jpg                                            00000028BIOLOGY6eCIPLchapters29-39     B847B2F8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4" y="1752600"/>
            <a:ext cx="2708275" cy="4114800"/>
          </a:xfrm>
        </p:spPr>
      </p:pic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172200" y="3276600"/>
            <a:ext cx="38100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Chapter 32 ~ </a:t>
            </a:r>
            <a:r>
              <a:rPr lang="en-US" altLang="en-US" i="1"/>
              <a:t>Introduction to Animal Evolution</a:t>
            </a:r>
            <a:endParaRPr lang="en-US" altLang="en-US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88472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Def: an•i•mal (n)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62200" y="1676400"/>
            <a:ext cx="7848600" cy="4191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Unique characteristics:</a:t>
            </a:r>
          </a:p>
          <a:p>
            <a:r>
              <a:rPr lang="en-US" altLang="en-US" sz="2000"/>
              <a:t>Heterotrophic eukaryotes; ingestion</a:t>
            </a:r>
          </a:p>
          <a:p>
            <a:r>
              <a:rPr lang="en-US" altLang="en-US" sz="2000"/>
              <a:t>Lack cell walls; collagen</a:t>
            </a:r>
          </a:p>
          <a:p>
            <a:r>
              <a:rPr lang="en-US" altLang="en-US" sz="2000"/>
              <a:t>Nervous &amp; muscular tissue</a:t>
            </a:r>
          </a:p>
          <a:p>
            <a:r>
              <a:rPr lang="en-US" altLang="en-US" sz="2000"/>
              <a:t>Sexual; diploid; cleavage; blastula; gastrulation; larvae; metamorphosis</a:t>
            </a:r>
          </a:p>
          <a:p>
            <a:r>
              <a:rPr lang="en-US" altLang="en-US" sz="2000"/>
              <a:t>Regulatory genes: </a:t>
            </a:r>
            <a:r>
              <a:rPr lang="en-US" altLang="en-US" sz="2000" i="1"/>
              <a:t>Hox</a:t>
            </a:r>
            <a:r>
              <a:rPr lang="en-US" altLang="en-US" sz="2000"/>
              <a:t> genes</a:t>
            </a:r>
          </a:p>
        </p:txBody>
      </p:sp>
      <p:pic>
        <p:nvPicPr>
          <p:cNvPr id="7172" name="Picture 7" descr="32-01-EarlyEmbryonicDev-L3.gif                                 00000028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8001000" cy="2362200"/>
          </a:xfrm>
        </p:spPr>
      </p:pic>
    </p:spTree>
    <p:extLst>
      <p:ext uri="{BB962C8B-B14F-4D97-AF65-F5344CB8AC3E}">
        <p14:creationId xmlns:p14="http://schemas.microsoft.com/office/powerpoint/2010/main" val="29795125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QOD#2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2362200" y="1752600"/>
            <a:ext cx="7162800" cy="1828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Define and give examples of acoelomates, psuedocolemates and coelomates</a:t>
            </a:r>
          </a:p>
        </p:txBody>
      </p:sp>
      <p:pic>
        <p:nvPicPr>
          <p:cNvPr id="9220" name="ClipArt Placeholder 7" descr="Fig1.jpg"/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1"/>
            <a:ext cx="5638800" cy="3571875"/>
          </a:xfrm>
        </p:spPr>
      </p:pic>
    </p:spTree>
    <p:extLst>
      <p:ext uri="{BB962C8B-B14F-4D97-AF65-F5344CB8AC3E}">
        <p14:creationId xmlns:p14="http://schemas.microsoft.com/office/powerpoint/2010/main" val="41679588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534400" cy="914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Concept 32.3: Animals can be characterized by “body plans”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19263" y="2057400"/>
            <a:ext cx="8534400" cy="4038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sz="3000"/>
              <a:t>Zoologists sometimes categorize animals according to a </a:t>
            </a:r>
            <a:r>
              <a:rPr lang="en-US" altLang="en-US" sz="3000" b="1"/>
              <a:t>body plan</a:t>
            </a:r>
            <a:r>
              <a:rPr lang="en-US" altLang="en-US" sz="3000"/>
              <a:t>, a set of morphological and developmental traits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3000"/>
              <a:t>A </a:t>
            </a:r>
            <a:r>
              <a:rPr lang="en-US" altLang="en-US" sz="3000" i="1"/>
              <a:t>grade</a:t>
            </a:r>
            <a:r>
              <a:rPr lang="en-US" altLang="en-US" sz="3000"/>
              <a:t> is a group whose members share key biological features</a:t>
            </a:r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3000"/>
              <a:t>A grade is not necessarily a </a:t>
            </a:r>
            <a:r>
              <a:rPr lang="en-US" altLang="en-US" sz="3000" i="1"/>
              <a:t>clade</a:t>
            </a:r>
            <a:r>
              <a:rPr lang="en-US" altLang="en-US" sz="3000"/>
              <a:t>, or monophyletic group</a:t>
            </a:r>
          </a:p>
        </p:txBody>
      </p:sp>
    </p:spTree>
    <p:extLst>
      <p:ext uri="{BB962C8B-B14F-4D97-AF65-F5344CB8AC3E}">
        <p14:creationId xmlns:p14="http://schemas.microsoft.com/office/powerpoint/2010/main" val="255811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08150" y="2286000"/>
            <a:ext cx="5607050" cy="2286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Animals can be categorized according to the symmetry of their bodies, or lack of it</a:t>
            </a:r>
          </a:p>
          <a:p>
            <a:r>
              <a:rPr lang="en-US" altLang="en-US" sz="3000"/>
              <a:t>Some animals have </a:t>
            </a:r>
            <a:r>
              <a:rPr lang="en-US" altLang="en-US" sz="3000" b="1"/>
              <a:t>radial symmetry</a:t>
            </a:r>
            <a:endParaRPr lang="en-US" altLang="en-US" sz="3000"/>
          </a:p>
        </p:txBody>
      </p:sp>
      <p:pic>
        <p:nvPicPr>
          <p:cNvPr id="13316" name="Picture 7" descr="32_07BodySymmet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1"/>
            <a:ext cx="25669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0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08150" y="914401"/>
            <a:ext cx="5835650" cy="56499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Two-sided symmetry is called </a:t>
            </a:r>
            <a:r>
              <a:rPr lang="en-US" altLang="en-US" sz="3000" b="1"/>
              <a:t>bilateral symmetry</a:t>
            </a:r>
          </a:p>
          <a:p>
            <a:r>
              <a:rPr lang="en-US" altLang="en-US" sz="3000"/>
              <a:t>Bilaterally symmetrical animals have: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b="1" smtClean="0"/>
              <a:t>dorsal </a:t>
            </a:r>
            <a:r>
              <a:rPr lang="en-US" altLang="en-US" smtClean="0"/>
              <a:t>(top) side and a </a:t>
            </a:r>
            <a:r>
              <a:rPr lang="en-US" altLang="en-US" b="1" smtClean="0"/>
              <a:t>ventral </a:t>
            </a:r>
            <a:r>
              <a:rPr lang="en-US" altLang="en-US" smtClean="0"/>
              <a:t>(bottom) side</a:t>
            </a:r>
          </a:p>
          <a:p>
            <a:pPr lvl="1"/>
            <a:r>
              <a:rPr lang="en-US" altLang="en-US" smtClean="0"/>
              <a:t>A right and left side</a:t>
            </a:r>
          </a:p>
          <a:p>
            <a:pPr lvl="1"/>
            <a:r>
              <a:rPr lang="en-US" altLang="en-US" b="1" smtClean="0"/>
              <a:t>Anterior </a:t>
            </a:r>
            <a:r>
              <a:rPr lang="en-US" altLang="en-US" smtClean="0"/>
              <a:t>(head) and </a:t>
            </a:r>
            <a:r>
              <a:rPr lang="en-US" altLang="en-US" b="1" smtClean="0"/>
              <a:t>posterior </a:t>
            </a:r>
            <a:r>
              <a:rPr lang="en-US" altLang="en-US" smtClean="0"/>
              <a:t>(tail) ends</a:t>
            </a:r>
          </a:p>
          <a:p>
            <a:pPr lvl="1"/>
            <a:r>
              <a:rPr lang="en-US" altLang="en-US" b="1" smtClean="0"/>
              <a:t>Cephalization</a:t>
            </a:r>
            <a:r>
              <a:rPr lang="en-US" altLang="en-US" smtClean="0"/>
              <a:t>, the development of a head</a:t>
            </a:r>
          </a:p>
          <a:p>
            <a:endParaRPr lang="en-US" altLang="en-US" b="1" smtClean="0"/>
          </a:p>
        </p:txBody>
      </p:sp>
      <p:pic>
        <p:nvPicPr>
          <p:cNvPr id="15363" name="Picture 7" descr="32_07BodySymmet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1"/>
            <a:ext cx="25669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89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08150" y="2133601"/>
            <a:ext cx="8534400" cy="4246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b="1"/>
              <a:t>Ectoderm </a:t>
            </a:r>
            <a:r>
              <a:rPr lang="en-US" altLang="en-US" sz="3000"/>
              <a:t>is the germ layer covering the embryo’s surface</a:t>
            </a:r>
          </a:p>
          <a:p>
            <a:r>
              <a:rPr lang="en-US" altLang="en-US" sz="3000" b="1"/>
              <a:t>Endoderm </a:t>
            </a:r>
            <a:r>
              <a:rPr lang="en-US" altLang="en-US" sz="3000"/>
              <a:t>is the innermost germ layer and lines the developing digestive tube, called the </a:t>
            </a:r>
            <a:r>
              <a:rPr lang="en-US" altLang="en-US" sz="3000" b="1"/>
              <a:t>archenteron</a:t>
            </a:r>
          </a:p>
          <a:p>
            <a:r>
              <a:rPr lang="en-US" altLang="en-US" sz="3000" b="1"/>
              <a:t>Diploblastic </a:t>
            </a:r>
            <a:r>
              <a:rPr lang="en-US" altLang="en-US" sz="3000"/>
              <a:t>animals have ectoderm and  endoderm</a:t>
            </a:r>
          </a:p>
          <a:p>
            <a:r>
              <a:rPr lang="en-US" altLang="en-US" sz="3000" b="1"/>
              <a:t>Triploblastic </a:t>
            </a:r>
            <a:r>
              <a:rPr lang="en-US" altLang="en-US" sz="3000"/>
              <a:t>animals also have an intervening </a:t>
            </a:r>
            <a:r>
              <a:rPr lang="en-US" altLang="en-US" sz="3000" b="1"/>
              <a:t>mesoderm </a:t>
            </a:r>
            <a:r>
              <a:rPr lang="en-US" altLang="en-US" sz="3000"/>
              <a:t>layer; these include all bilaterians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581400" y="3810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Animal body plans also vary according to the organization of the animal’s tissues</a:t>
            </a:r>
          </a:p>
        </p:txBody>
      </p:sp>
    </p:spTree>
    <p:extLst>
      <p:ext uri="{BB962C8B-B14F-4D97-AF65-F5344CB8AC3E}">
        <p14:creationId xmlns:p14="http://schemas.microsoft.com/office/powerpoint/2010/main" val="256857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Animal phylogeny &amp; diversity,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0" y="1752600"/>
            <a:ext cx="47244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/>
              <a:t>Monophyletic; colonial flagellated protist ancestor</a:t>
            </a:r>
          </a:p>
          <a:p>
            <a:r>
              <a:rPr lang="en-US" altLang="en-US" sz="1800"/>
              <a:t>1- </a:t>
            </a:r>
            <a:r>
              <a:rPr lang="en-US" altLang="en-US" sz="1800" u="sng"/>
              <a:t>Parazoa-Eumetazoa dichotomy</a:t>
            </a:r>
            <a:r>
              <a:rPr lang="en-US" altLang="en-US" sz="1800"/>
              <a:t>: sponges (Parazoa)~ no true tissues; all other animals (Eumetazoa)~ true tissues</a:t>
            </a:r>
          </a:p>
          <a:p>
            <a:r>
              <a:rPr lang="en-US" altLang="en-US" sz="1800"/>
              <a:t>2- </a:t>
            </a:r>
            <a:r>
              <a:rPr lang="en-US" altLang="en-US" sz="1800" u="sng"/>
              <a:t>Radiata-Bilateria dichotomy</a:t>
            </a:r>
            <a:r>
              <a:rPr lang="en-US" altLang="en-US" sz="1800"/>
              <a:t>:  Cnidaria (hydra; ‘jellyfish’; sea anemones) &amp; Ctenophora (comb jellies)~ radial body symmetry; all other animals~ bilateral body symmetry (also: cephalization)</a:t>
            </a:r>
            <a:endParaRPr lang="en-US" altLang="en-US" sz="2000"/>
          </a:p>
          <a:p>
            <a:endParaRPr lang="en-US" altLang="en-US" sz="2000"/>
          </a:p>
        </p:txBody>
      </p:sp>
      <p:pic>
        <p:nvPicPr>
          <p:cNvPr id="19460" name="Picture 7" descr="32-04-AnimalPhylogenTree-L.gif                                 00000028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752600"/>
            <a:ext cx="3263900" cy="4114800"/>
          </a:xfrm>
        </p:spPr>
      </p:pic>
      <p:pic>
        <p:nvPicPr>
          <p:cNvPr id="19461" name="Picture 8" descr="32-05-BodySymmetry-L.gif                                       00000028BIOLOGY6eCIPLchapters29-39     B847B2F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2440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367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7513" y="76200"/>
            <a:ext cx="8534400" cy="5032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Body Cavities</a:t>
            </a:r>
            <a:endParaRPr lang="en-US" altLang="en-US" i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19263" y="1752600"/>
            <a:ext cx="8534400" cy="3429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Most triploblastic animals possess a </a:t>
            </a:r>
            <a:r>
              <a:rPr lang="en-US" altLang="en-US" sz="3000" b="1"/>
              <a:t>body cavity</a:t>
            </a:r>
            <a:endParaRPr lang="en-US" altLang="en-US" sz="3000"/>
          </a:p>
          <a:p>
            <a:r>
              <a:rPr lang="en-US" altLang="en-US" sz="3000"/>
              <a:t>A true body cavity is called a </a:t>
            </a:r>
            <a:r>
              <a:rPr lang="en-US" altLang="en-US" sz="3000" b="1"/>
              <a:t>coelom </a:t>
            </a:r>
            <a:r>
              <a:rPr lang="en-US" altLang="en-US" sz="3000"/>
              <a:t>and is derived from mesoderm</a:t>
            </a:r>
          </a:p>
          <a:p>
            <a:r>
              <a:rPr lang="en-US" altLang="en-US" sz="3000" b="1"/>
              <a:t>Coelomates </a:t>
            </a:r>
            <a:r>
              <a:rPr lang="en-US" altLang="en-US" sz="3000"/>
              <a:t>are animals that possess a true coelom</a:t>
            </a:r>
          </a:p>
        </p:txBody>
      </p:sp>
    </p:spTree>
    <p:extLst>
      <p:ext uri="{BB962C8B-B14F-4D97-AF65-F5344CB8AC3E}">
        <p14:creationId xmlns:p14="http://schemas.microsoft.com/office/powerpoint/2010/main" val="378305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Animal phylogeny &amp; diversity, II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828800" y="1752600"/>
            <a:ext cx="5029200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3- </a:t>
            </a:r>
            <a:r>
              <a:rPr lang="en-US" altLang="en-US" sz="2000" u="sng"/>
              <a:t>Gastrulation</a:t>
            </a:r>
            <a:r>
              <a:rPr lang="en-US" altLang="en-US" sz="2000"/>
              <a:t>: germ layer development; </a:t>
            </a:r>
            <a:r>
              <a:rPr lang="en-US" altLang="en-US" sz="2000" i="1"/>
              <a:t>ectoderm </a:t>
            </a:r>
            <a:r>
              <a:rPr lang="en-US" altLang="en-US" sz="2000"/>
              <a:t>(outer), </a:t>
            </a:r>
            <a:r>
              <a:rPr lang="en-US" altLang="en-US" sz="2000" i="1"/>
              <a:t>mesoderm</a:t>
            </a:r>
            <a:r>
              <a:rPr lang="en-US" altLang="en-US" sz="2000"/>
              <a:t> (middle), </a:t>
            </a:r>
            <a:r>
              <a:rPr lang="en-US" altLang="en-US" sz="2000" i="1"/>
              <a:t>endoderm</a:t>
            </a:r>
            <a:r>
              <a:rPr lang="en-US" altLang="en-US" sz="2000"/>
              <a:t> (inner); radiata are </a:t>
            </a:r>
            <a:r>
              <a:rPr lang="en-US" altLang="en-US" sz="2000" i="1"/>
              <a:t>diploblastic</a:t>
            </a:r>
            <a:r>
              <a:rPr lang="en-US" altLang="en-US" sz="2000"/>
              <a:t>-2 layers; no mesoderm; bilateria are </a:t>
            </a:r>
            <a:r>
              <a:rPr lang="en-US" altLang="en-US" sz="2000" i="1"/>
              <a:t>triploblastic</a:t>
            </a:r>
            <a:r>
              <a:rPr lang="en-US" altLang="en-US" sz="2000"/>
              <a:t>-all 3 layers</a:t>
            </a:r>
          </a:p>
          <a:p>
            <a:r>
              <a:rPr lang="en-US" altLang="en-US" sz="2000"/>
              <a:t>4- </a:t>
            </a:r>
            <a:r>
              <a:rPr lang="en-US" altLang="en-US" sz="2000" u="sng"/>
              <a:t>Acoelomate, Pseudocoelomate, and Coelomate Grades</a:t>
            </a:r>
            <a:r>
              <a:rPr lang="en-US" altLang="en-US" sz="2000"/>
              <a:t>: triploblastic animals~ solid body, no body cavity called </a:t>
            </a:r>
            <a:r>
              <a:rPr lang="en-US" altLang="en-US" sz="2000" i="1"/>
              <a:t>acoelomates</a:t>
            </a:r>
            <a:r>
              <a:rPr lang="en-US" altLang="en-US" sz="2000"/>
              <a:t> (Platyhelminthes-flatworms);   body cavity, but not lined with mesoderm called </a:t>
            </a:r>
            <a:r>
              <a:rPr lang="en-US" altLang="en-US" sz="2000" i="1"/>
              <a:t>pseudocoelomates</a:t>
            </a:r>
            <a:r>
              <a:rPr lang="en-US" altLang="en-US" sz="2000"/>
              <a:t> (Rotifers); true coelom (body cavity) lined with mesoderm called </a:t>
            </a:r>
            <a:r>
              <a:rPr lang="en-US" altLang="en-US" sz="2000" i="1"/>
              <a:t>coelomate</a:t>
            </a:r>
          </a:p>
        </p:txBody>
      </p:sp>
      <p:pic>
        <p:nvPicPr>
          <p:cNvPr id="23556" name="Picture 6" descr="32-06-BilateriaBodyPlans-L.gif                                 00000028BIOLOGY6eCIPLchapters29-39     B847B2F8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1752600"/>
            <a:ext cx="2660650" cy="4114800"/>
          </a:xfrm>
        </p:spPr>
      </p:pic>
    </p:spTree>
    <p:extLst>
      <p:ext uri="{BB962C8B-B14F-4D97-AF65-F5344CB8AC3E}">
        <p14:creationId xmlns:p14="http://schemas.microsoft.com/office/powerpoint/2010/main" val="18280470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3420</Words>
  <Application>Microsoft Office PowerPoint</Application>
  <PresentationFormat>Widescreen</PresentationFormat>
  <Paragraphs>540</Paragraphs>
  <Slides>109</Slides>
  <Notes>52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20" baseType="lpstr">
      <vt:lpstr>Arial</vt:lpstr>
      <vt:lpstr>Calibri</vt:lpstr>
      <vt:lpstr>Calibri Light</vt:lpstr>
      <vt:lpstr>Monotype Sorts</vt:lpstr>
      <vt:lpstr>Times</vt:lpstr>
      <vt:lpstr>Times New Roman</vt:lpstr>
      <vt:lpstr>Wingdings</vt:lpstr>
      <vt:lpstr>Wingdings 2</vt:lpstr>
      <vt:lpstr>Wingdings 3</vt:lpstr>
      <vt:lpstr>Office Theme</vt:lpstr>
      <vt:lpstr>MS_ClipArt_Gallery</vt:lpstr>
      <vt:lpstr>AP Biology</vt:lpstr>
      <vt:lpstr>Unit 10</vt:lpstr>
      <vt:lpstr>Day 1</vt:lpstr>
      <vt:lpstr>PowerPoint Presentation</vt:lpstr>
      <vt:lpstr>QOD #1</vt:lpstr>
      <vt:lpstr>Early history of life</vt:lpstr>
      <vt:lpstr>The Origin of Life</vt:lpstr>
      <vt:lpstr>Organic monomers/polymer synthesis</vt:lpstr>
      <vt:lpstr>Abiotic genetic replication</vt:lpstr>
      <vt:lpstr>Competing Hypotheses</vt:lpstr>
      <vt:lpstr>Writing Assignment </vt:lpstr>
      <vt:lpstr>PowerPoint Presentation</vt:lpstr>
      <vt:lpstr>PowerPoint Presentation</vt:lpstr>
      <vt:lpstr>PowerPoint Presentation</vt:lpstr>
      <vt:lpstr>The Major Lineages of Life</vt:lpstr>
      <vt:lpstr>PowerPoint Presentation</vt:lpstr>
      <vt:lpstr>Animal Game</vt:lpstr>
      <vt:lpstr>Day 2</vt:lpstr>
      <vt:lpstr>PowerPoint Presentation</vt:lpstr>
      <vt:lpstr>PowerPoint Presentation</vt:lpstr>
      <vt:lpstr>Viral structure</vt:lpstr>
      <vt:lpstr>PowerPoint Presentation</vt:lpstr>
      <vt:lpstr>Viral reproduction: Lytic Cycle</vt:lpstr>
      <vt:lpstr>Viral reproduction:  Lysogenic Cycle</vt:lpstr>
      <vt:lpstr>RNA viruses</vt:lpstr>
      <vt:lpstr>“The viral genome”</vt:lpstr>
      <vt:lpstr>Viral Phenotypic Acquisition</vt:lpstr>
      <vt:lpstr>Why It’s so Hard to Cure AIDS</vt:lpstr>
      <vt:lpstr>Viroids and prions</vt:lpstr>
      <vt:lpstr>Bacterial genetics</vt:lpstr>
      <vt:lpstr>Bacterial DNA-transfer processes</vt:lpstr>
      <vt:lpstr>Bacterial Plasmids</vt:lpstr>
      <vt:lpstr>Operons, I</vt:lpstr>
      <vt:lpstr>Operons, II</vt:lpstr>
      <vt:lpstr>Day 3</vt:lpstr>
      <vt:lpstr>PowerPoint Presentation</vt:lpstr>
      <vt:lpstr>Structural characteristics</vt:lpstr>
      <vt:lpstr>Form &amp; Function</vt:lpstr>
      <vt:lpstr>Transduction</vt:lpstr>
      <vt:lpstr>Using a Taxonomic Key</vt:lpstr>
      <vt:lpstr>Dichotomous Key for Classifying U.S. Coins</vt:lpstr>
      <vt:lpstr>Bacterial Identification Tree</vt:lpstr>
      <vt:lpstr>PowerPoint Presentation</vt:lpstr>
      <vt:lpstr>Day 4</vt:lpstr>
      <vt:lpstr>PowerPoint Presentation</vt:lpstr>
      <vt:lpstr>Killer T Cell </vt:lpstr>
      <vt:lpstr>QOD</vt:lpstr>
      <vt:lpstr>Lines of Defense</vt:lpstr>
      <vt:lpstr>Phagocytic and Natural Killer Cells</vt:lpstr>
      <vt:lpstr>How we conquered smallpox</vt:lpstr>
      <vt:lpstr>The Inflammatory Response</vt:lpstr>
      <vt:lpstr>Solve the Virus riddle</vt:lpstr>
      <vt:lpstr>Specific Immunity</vt:lpstr>
      <vt:lpstr>Clonal selection</vt:lpstr>
      <vt:lpstr>How we conquered smallpox</vt:lpstr>
      <vt:lpstr>Induction of Immune Responses</vt:lpstr>
      <vt:lpstr>Types of immune responses</vt:lpstr>
      <vt:lpstr>Helper T lymphocytes</vt:lpstr>
      <vt:lpstr>Cell-mediated:  cytotoxic T cells</vt:lpstr>
      <vt:lpstr>Humoral response:  B cells</vt:lpstr>
      <vt:lpstr>Antibody Structure &amp; Function</vt:lpstr>
      <vt:lpstr>Antibody-mediated Antigen Disposal</vt:lpstr>
      <vt:lpstr>Antibiotic Resistance</vt:lpstr>
      <vt:lpstr>Self/Nonself Recognition</vt:lpstr>
      <vt:lpstr>Immunity in Health &amp; Disease</vt:lpstr>
      <vt:lpstr>Abnormal immune function</vt:lpstr>
      <vt:lpstr>Day 5</vt:lpstr>
      <vt:lpstr>Day 6</vt:lpstr>
      <vt:lpstr>Day 7</vt:lpstr>
      <vt:lpstr>Day 8</vt:lpstr>
      <vt:lpstr>Day 1</vt:lpstr>
      <vt:lpstr>Day 2</vt:lpstr>
      <vt:lpstr>Day 3</vt:lpstr>
      <vt:lpstr>Day 3</vt:lpstr>
      <vt:lpstr>Day 4</vt:lpstr>
      <vt:lpstr>Day 5</vt:lpstr>
      <vt:lpstr>Day 1</vt:lpstr>
      <vt:lpstr>Animal Game</vt:lpstr>
      <vt:lpstr>Animal Game</vt:lpstr>
      <vt:lpstr>The Major Lineages of Life</vt:lpstr>
      <vt:lpstr>Day 6</vt:lpstr>
      <vt:lpstr>Day 7</vt:lpstr>
      <vt:lpstr>PowerPoint Presentation</vt:lpstr>
      <vt:lpstr>Fungi</vt:lpstr>
      <vt:lpstr>Fungus Life Cycle</vt:lpstr>
      <vt:lpstr>Fungi Diversity, I</vt:lpstr>
      <vt:lpstr>Fungi Diversity, II</vt:lpstr>
      <vt:lpstr>Specialized Lifestyles, I</vt:lpstr>
      <vt:lpstr>Specialized Lifestyles, II</vt:lpstr>
      <vt:lpstr>PowerPoint Presentation</vt:lpstr>
      <vt:lpstr>Def: an•i•mal (n)</vt:lpstr>
      <vt:lpstr>QOD#2</vt:lpstr>
      <vt:lpstr>Concept 32.3: Animals can be characterized by “body plans”</vt:lpstr>
      <vt:lpstr>Symmetry</vt:lpstr>
      <vt:lpstr>PowerPoint Presentation</vt:lpstr>
      <vt:lpstr>PowerPoint Presentation</vt:lpstr>
      <vt:lpstr>Animal phylogeny &amp; diversity, I</vt:lpstr>
      <vt:lpstr>Body Cavities</vt:lpstr>
      <vt:lpstr>Animal phylogeny &amp; diversity, II</vt:lpstr>
      <vt:lpstr>Animal phylogeny &amp; diversity, III</vt:lpstr>
      <vt:lpstr>PowerPoint Presentation</vt:lpstr>
      <vt:lpstr>QOD</vt:lpstr>
      <vt:lpstr>Def: an•i•mal (n)</vt:lpstr>
      <vt:lpstr>Reproduction and Development</vt:lpstr>
      <vt:lpstr>Hox Genes</vt:lpstr>
      <vt:lpstr>Era Flipbook of Animal Evolution</vt:lpstr>
      <vt:lpstr>Animal phylogeny &amp; diversity, I</vt:lpstr>
      <vt:lpstr>Animal phylogeny &amp; diversity, II</vt:lpstr>
      <vt:lpstr>Animal phylogeny &amp; diversity, III</vt:lpstr>
    </vt:vector>
  </TitlesOfParts>
  <Company>Brevard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Biology</dc:title>
  <dc:creator>Feldbush, Angela@West Shore</dc:creator>
  <cp:lastModifiedBy>Feldbush, Angela@West Shore</cp:lastModifiedBy>
  <cp:revision>13</cp:revision>
  <dcterms:created xsi:type="dcterms:W3CDTF">2016-02-18T16:48:34Z</dcterms:created>
  <dcterms:modified xsi:type="dcterms:W3CDTF">2018-05-22T17:52:41Z</dcterms:modified>
</cp:coreProperties>
</file>