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75" r:id="rId2"/>
    <p:sldId id="257" r:id="rId3"/>
    <p:sldId id="276" r:id="rId4"/>
    <p:sldId id="284" r:id="rId5"/>
    <p:sldId id="283" r:id="rId6"/>
    <p:sldId id="277" r:id="rId7"/>
    <p:sldId id="285" r:id="rId8"/>
    <p:sldId id="278" r:id="rId9"/>
    <p:sldId id="279" r:id="rId10"/>
    <p:sldId id="258" r:id="rId11"/>
    <p:sldId id="269" r:id="rId12"/>
    <p:sldId id="259" r:id="rId13"/>
    <p:sldId id="270" r:id="rId14"/>
    <p:sldId id="271" r:id="rId15"/>
    <p:sldId id="272" r:id="rId16"/>
    <p:sldId id="273" r:id="rId17"/>
    <p:sldId id="274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3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3F0C8-ED35-4553-8246-20537C09FAC8}" type="datetimeFigureOut">
              <a:rPr lang="en-US" smtClean="0"/>
              <a:t>5/22/2018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35CF2-B7C6-45F4-9F98-C1443721D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2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5CF2-B7C6-45F4-9F98-C1443721DC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6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5CF2-B7C6-45F4-9F98-C1443721DC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06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35CF2-B7C6-45F4-9F98-C1443721DC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0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5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0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2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01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1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6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1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6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22,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9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curiosity-discovery-and-gecko-feet-robert-fu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curiosity-discovery-and-gecko-feet-robert-full" TargetMode="External"/><Relationship Id="rId2" Type="http://schemas.openxmlformats.org/officeDocument/2006/relationships/hyperlink" Target="https://ed.ted.com/lessons/making-sense-of-how-life-fits-together-bobbi-selesk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curiosity-discovery-and-gecko-feet-robert-full" TargetMode="External"/><Relationship Id="rId2" Type="http://schemas.openxmlformats.org/officeDocument/2006/relationships/hyperlink" Target="https://ed.ted.com/lessons/making-sense-of-how-life-fits-together-bobbi-selesk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 Biology Unit 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Introductory Unit</a:t>
            </a:r>
          </a:p>
          <a:p>
            <a:r>
              <a:rPr lang="en-US" dirty="0" smtClean="0"/>
              <a:t>Levels of Organization</a:t>
            </a:r>
          </a:p>
          <a:p>
            <a:r>
              <a:rPr lang="en-US" dirty="0" smtClean="0"/>
              <a:t>Emergent Properties</a:t>
            </a:r>
          </a:p>
          <a:p>
            <a:r>
              <a:rPr lang="en-US" dirty="0" smtClean="0"/>
              <a:t>Characteristics of Life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Unit 0 Day 2 - Life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Emergent Properties Cooperative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Safety Contract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Textbook scavenger hunt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Characteristics of Living Things Activity with petri dishes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Gecko Video: </a:t>
            </a:r>
          </a:p>
          <a:p>
            <a:pPr marL="1906524" lvl="8" indent="-457200">
              <a:buFont typeface="Arial" panose="020B0604020202020204" pitchFamily="34" charset="0"/>
              <a:buChar char="•"/>
            </a:pPr>
            <a:r>
              <a:rPr lang="en-US" sz="2600" u="sng" dirty="0">
                <a:hlinkClick r:id="rId3"/>
              </a:rPr>
              <a:t>http://ed.ted.com/lessons/curiosity-discovery-and-gecko-feet-robert-full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80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and </a:t>
            </a:r>
            <a:r>
              <a:rPr lang="en-US" dirty="0" err="1" smtClean="0"/>
              <a:t>Abiotic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447800"/>
          </a:xfrm>
        </p:spPr>
        <p:txBody>
          <a:bodyPr/>
          <a:lstStyle/>
          <a:p>
            <a:r>
              <a:rPr lang="en-US" dirty="0" smtClean="0"/>
              <a:t>Both biotic and </a:t>
            </a:r>
            <a:r>
              <a:rPr lang="en-US" dirty="0" err="1" smtClean="0"/>
              <a:t>abiotic</a:t>
            </a:r>
            <a:r>
              <a:rPr lang="en-US" dirty="0" smtClean="0"/>
              <a:t> features interact in an ecosystem.  Can you list three of each in a grassland ecosystem?</a:t>
            </a:r>
            <a:endParaRPr lang="en-US" dirty="0"/>
          </a:p>
        </p:txBody>
      </p:sp>
      <p:pic>
        <p:nvPicPr>
          <p:cNvPr id="19458" name="Picture 2" descr="http://www.bcgrasslands.org/understanding/eco_bio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77391"/>
            <a:ext cx="4724400" cy="258998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336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Although we tend to focus on the biotic factors, we can’t neglect the </a:t>
            </a:r>
            <a:r>
              <a:rPr lang="en-US" dirty="0" err="1" smtClean="0"/>
              <a:t>abiotic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Unit 0 Day 3 – Levels of Organization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Turn in safety contract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Small to Large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Themes and Organization of AP Biology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Set up </a:t>
            </a:r>
            <a:r>
              <a:rPr lang="en-US" sz="2800" smtClean="0"/>
              <a:t>lab notebook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Finish textbook scavenger hunt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41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0480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Life can be studied at many levels</a:t>
            </a:r>
          </a:p>
          <a:p>
            <a:r>
              <a:rPr lang="en-US" dirty="0" smtClean="0"/>
              <a:t>Emergent Properties</a:t>
            </a:r>
          </a:p>
        </p:txBody>
      </p:sp>
      <p:pic>
        <p:nvPicPr>
          <p:cNvPr id="1026" name="Picture 2" descr="Levels of Organization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2676525" cy="2676525"/>
          </a:xfrm>
          <a:prstGeom prst="rect">
            <a:avLst/>
          </a:prstGeom>
          <a:noFill/>
        </p:spPr>
      </p:pic>
      <p:pic>
        <p:nvPicPr>
          <p:cNvPr id="1028" name="Picture 4" descr="http://www.ux1.eiu.edu/~cfruf/images/bio3002/els_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86125"/>
            <a:ext cx="2771775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25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for Small to Large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46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Fig. 1.1a</a:t>
            </a:r>
          </a:p>
        </p:txBody>
      </p:sp>
      <p:sp>
        <p:nvSpPr>
          <p:cNvPr id="11266" name="TextBox 24"/>
          <p:cNvSpPr txBox="1">
            <a:spLocks noChangeArrowheads="1"/>
          </p:cNvSpPr>
          <p:nvPr/>
        </p:nvSpPr>
        <p:spPr bwMode="auto">
          <a:xfrm>
            <a:off x="1482725" y="304800"/>
            <a:ext cx="61785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11282" name="Freeform 17"/>
          <p:cNvSpPr>
            <a:spLocks/>
          </p:cNvSpPr>
          <p:nvPr/>
        </p:nvSpPr>
        <p:spPr bwMode="auto">
          <a:xfrm>
            <a:off x="6200775" y="6032500"/>
            <a:ext cx="452438" cy="49213"/>
          </a:xfrm>
          <a:custGeom>
            <a:avLst/>
            <a:gdLst>
              <a:gd name="T0" fmla="*/ 2147483647 w 211"/>
              <a:gd name="T1" fmla="*/ 0 h 23"/>
              <a:gd name="T2" fmla="*/ 2147483647 w 211"/>
              <a:gd name="T3" fmla="*/ 2147483647 h 23"/>
              <a:gd name="T4" fmla="*/ 0 w 211"/>
              <a:gd name="T5" fmla="*/ 2147483647 h 23"/>
              <a:gd name="T6" fmla="*/ 0 w 211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3"/>
              <a:gd name="T14" fmla="*/ 211 w 211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3">
                <a:moveTo>
                  <a:pt x="211" y="0"/>
                </a:moveTo>
                <a:lnTo>
                  <a:pt x="211" y="23"/>
                </a:lnTo>
                <a:lnTo>
                  <a:pt x="0" y="23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Freeform 18"/>
          <p:cNvSpPr>
            <a:spLocks/>
          </p:cNvSpPr>
          <p:nvPr/>
        </p:nvSpPr>
        <p:spPr bwMode="auto">
          <a:xfrm>
            <a:off x="8305800" y="6019800"/>
            <a:ext cx="508000" cy="52388"/>
          </a:xfrm>
          <a:custGeom>
            <a:avLst/>
            <a:gdLst>
              <a:gd name="T0" fmla="*/ 2147483647 w 237"/>
              <a:gd name="T1" fmla="*/ 0 h 25"/>
              <a:gd name="T2" fmla="*/ 2147483647 w 237"/>
              <a:gd name="T3" fmla="*/ 2147483647 h 25"/>
              <a:gd name="T4" fmla="*/ 0 w 237"/>
              <a:gd name="T5" fmla="*/ 2147483647 h 25"/>
              <a:gd name="T6" fmla="*/ 0 w 237"/>
              <a:gd name="T7" fmla="*/ 0 h 25"/>
              <a:gd name="T8" fmla="*/ 0 60000 65536"/>
              <a:gd name="T9" fmla="*/ 0 60000 65536"/>
              <a:gd name="T10" fmla="*/ 0 60000 65536"/>
              <a:gd name="T11" fmla="*/ 0 60000 65536"/>
              <a:gd name="T12" fmla="*/ 0 w 237"/>
              <a:gd name="T13" fmla="*/ 0 h 25"/>
              <a:gd name="T14" fmla="*/ 237 w 237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7" h="25">
                <a:moveTo>
                  <a:pt x="237" y="0"/>
                </a:moveTo>
                <a:lnTo>
                  <a:pt x="237" y="25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229350" y="6105525"/>
            <a:ext cx="487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>
                <a:latin typeface="Arial" charset="0"/>
              </a:rPr>
              <a:t>0.2 </a:t>
            </a:r>
            <a:r>
              <a:rPr lang="en-US" sz="1000" b="1">
                <a:latin typeface="Arial" charset="0"/>
                <a:cs typeface="Arial" charset="0"/>
              </a:rPr>
              <a:t>µ</a:t>
            </a:r>
            <a:r>
              <a:rPr lang="en-US" sz="1000" b="1">
                <a:latin typeface="Arial" charset="0"/>
              </a:rPr>
              <a:t>m</a:t>
            </a:r>
          </a:p>
        </p:txBody>
      </p:sp>
      <p:sp>
        <p:nvSpPr>
          <p:cNvPr id="11285" name="Text Box 25"/>
          <p:cNvSpPr txBox="1">
            <a:spLocks noChangeArrowheads="1"/>
          </p:cNvSpPr>
          <p:nvPr/>
        </p:nvSpPr>
        <p:spPr bwMode="auto">
          <a:xfrm>
            <a:off x="8367713" y="6107113"/>
            <a:ext cx="4873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>
                <a:latin typeface="Arial" charset="0"/>
              </a:rPr>
              <a:t>0.5 </a:t>
            </a:r>
            <a:r>
              <a:rPr lang="en-US" sz="1000" b="1">
                <a:latin typeface="Arial" charset="0"/>
                <a:cs typeface="Arial" charset="0"/>
              </a:rPr>
              <a:t>µ</a:t>
            </a:r>
            <a:r>
              <a:rPr lang="en-US" sz="1000" b="1">
                <a:latin typeface="Arial" charset="0"/>
              </a:rPr>
              <a:t>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3213" y="646113"/>
            <a:ext cx="8537575" cy="5565775"/>
            <a:chOff x="303213" y="646113"/>
            <a:chExt cx="8537575" cy="5565775"/>
          </a:xfrm>
        </p:grpSpPr>
        <p:pic>
          <p:nvPicPr>
            <p:cNvPr id="11267" name="Picture 2" descr="Z:\Graphics\Powerpoint\MH_DCM-TEXTEDIT PROJECTS\RAVEN-9E\Processed files\Ch01\ch01_textedit\jpg\rav32223_01_01a-new-base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3" y="646113"/>
              <a:ext cx="8537575" cy="556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8" name="Rectangle 13"/>
            <p:cNvSpPr>
              <a:spLocks noChangeArrowheads="1"/>
            </p:cNvSpPr>
            <p:nvPr/>
          </p:nvSpPr>
          <p:spPr bwMode="auto">
            <a:xfrm>
              <a:off x="685800" y="1022350"/>
              <a:ext cx="4730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Atoms</a:t>
              </a:r>
              <a:endParaRPr lang="en-US" sz="3600" b="1">
                <a:latin typeface="Arial" charset="0"/>
              </a:endParaRPr>
            </a:p>
          </p:txBody>
        </p:sp>
        <p:sp>
          <p:nvSpPr>
            <p:cNvPr id="11269" name="Rectangle 14"/>
            <p:cNvSpPr>
              <a:spLocks noChangeArrowheads="1"/>
            </p:cNvSpPr>
            <p:nvPr/>
          </p:nvSpPr>
          <p:spPr bwMode="auto">
            <a:xfrm>
              <a:off x="2190750" y="1022350"/>
              <a:ext cx="65246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Molecule</a:t>
              </a:r>
              <a:endParaRPr lang="en-US" sz="3600" b="1">
                <a:latin typeface="Arial" charset="0"/>
              </a:endParaRPr>
            </a:p>
          </p:txBody>
        </p:sp>
        <p:sp>
          <p:nvSpPr>
            <p:cNvPr id="11270" name="Rectangle 16"/>
            <p:cNvSpPr>
              <a:spLocks noChangeArrowheads="1"/>
            </p:cNvSpPr>
            <p:nvPr/>
          </p:nvSpPr>
          <p:spPr bwMode="auto">
            <a:xfrm>
              <a:off x="7716838" y="1022350"/>
              <a:ext cx="2794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Cell</a:t>
              </a:r>
              <a:endParaRPr lang="en-US" sz="3600" b="1">
                <a:latin typeface="Arial" charset="0"/>
              </a:endParaRPr>
            </a:p>
          </p:txBody>
        </p:sp>
        <p:sp>
          <p:nvSpPr>
            <p:cNvPr id="11271" name="Text Box 21"/>
            <p:cNvSpPr txBox="1">
              <a:spLocks noChangeArrowheads="1"/>
            </p:cNvSpPr>
            <p:nvPr/>
          </p:nvSpPr>
          <p:spPr bwMode="auto">
            <a:xfrm>
              <a:off x="5324475" y="1028700"/>
              <a:ext cx="79533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Organelle</a:t>
              </a:r>
            </a:p>
          </p:txBody>
        </p:sp>
        <p:sp>
          <p:nvSpPr>
            <p:cNvPr id="11272" name="Text Box 22"/>
            <p:cNvSpPr txBox="1">
              <a:spLocks noChangeArrowheads="1"/>
            </p:cNvSpPr>
            <p:nvPr/>
          </p:nvSpPr>
          <p:spPr bwMode="auto">
            <a:xfrm>
              <a:off x="3557588" y="1028700"/>
              <a:ext cx="12001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Macromolecule</a:t>
              </a:r>
            </a:p>
          </p:txBody>
        </p:sp>
        <p:sp>
          <p:nvSpPr>
            <p:cNvPr id="11273" name="Text Box 24"/>
            <p:cNvSpPr txBox="1">
              <a:spLocks noChangeArrowheads="1"/>
            </p:cNvSpPr>
            <p:nvPr/>
          </p:nvSpPr>
          <p:spPr bwMode="auto">
            <a:xfrm>
              <a:off x="3478213" y="703263"/>
              <a:ext cx="1449387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CELLULAR LEVEL</a:t>
              </a:r>
            </a:p>
          </p:txBody>
        </p:sp>
        <p:sp>
          <p:nvSpPr>
            <p:cNvPr id="11274" name="Rectangle 5"/>
            <p:cNvSpPr>
              <a:spLocks noChangeArrowheads="1"/>
            </p:cNvSpPr>
            <p:nvPr/>
          </p:nvSpPr>
          <p:spPr bwMode="auto">
            <a:xfrm>
              <a:off x="595313" y="5319713"/>
              <a:ext cx="109537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3600" b="1">
                <a:latin typeface="Arial" charset="0"/>
              </a:endParaRPr>
            </a:p>
          </p:txBody>
        </p:sp>
        <p:sp>
          <p:nvSpPr>
            <p:cNvPr id="11275" name="Rectangle 6"/>
            <p:cNvSpPr>
              <a:spLocks noChangeArrowheads="1"/>
            </p:cNvSpPr>
            <p:nvPr/>
          </p:nvSpPr>
          <p:spPr bwMode="auto">
            <a:xfrm>
              <a:off x="909638" y="5029200"/>
              <a:ext cx="1095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3600" b="1">
                <a:latin typeface="Arial" charset="0"/>
              </a:endParaRPr>
            </a:p>
          </p:txBody>
        </p:sp>
        <p:sp>
          <p:nvSpPr>
            <p:cNvPr id="11276" name="Rectangle 7"/>
            <p:cNvSpPr>
              <a:spLocks noChangeArrowheads="1"/>
            </p:cNvSpPr>
            <p:nvPr/>
          </p:nvSpPr>
          <p:spPr bwMode="auto">
            <a:xfrm>
              <a:off x="469900" y="5835650"/>
              <a:ext cx="119063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charset="0"/>
                </a:rPr>
                <a:t>O</a:t>
              </a:r>
              <a:endParaRPr lang="en-US" sz="3600" b="1">
                <a:latin typeface="Arial" charset="0"/>
              </a:endParaRPr>
            </a:p>
          </p:txBody>
        </p:sp>
        <p:sp>
          <p:nvSpPr>
            <p:cNvPr id="11277" name="Rectangle 8"/>
            <p:cNvSpPr>
              <a:spLocks noChangeArrowheads="1"/>
            </p:cNvSpPr>
            <p:nvPr/>
          </p:nvSpPr>
          <p:spPr bwMode="auto">
            <a:xfrm>
              <a:off x="1001713" y="4238625"/>
              <a:ext cx="109537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en-US" sz="3600" b="1">
                <a:latin typeface="Arial" charset="0"/>
              </a:endParaRPr>
            </a:p>
          </p:txBody>
        </p:sp>
        <p:sp>
          <p:nvSpPr>
            <p:cNvPr id="11278" name="Rectangle 9"/>
            <p:cNvSpPr>
              <a:spLocks noChangeArrowheads="1"/>
            </p:cNvSpPr>
            <p:nvPr/>
          </p:nvSpPr>
          <p:spPr bwMode="auto">
            <a:xfrm>
              <a:off x="987425" y="5487988"/>
              <a:ext cx="1095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 sz="3600" b="1">
                <a:latin typeface="Arial" charset="0"/>
              </a:endParaRPr>
            </a:p>
          </p:txBody>
        </p:sp>
        <p:sp>
          <p:nvSpPr>
            <p:cNvPr id="11279" name="Rectangle 10"/>
            <p:cNvSpPr>
              <a:spLocks noChangeArrowheads="1"/>
            </p:cNvSpPr>
            <p:nvPr/>
          </p:nvSpPr>
          <p:spPr bwMode="auto">
            <a:xfrm>
              <a:off x="642938" y="3979863"/>
              <a:ext cx="109537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en-US" sz="3600" b="1">
                <a:latin typeface="Arial" charset="0"/>
              </a:endParaRPr>
            </a:p>
          </p:txBody>
        </p:sp>
        <p:sp>
          <p:nvSpPr>
            <p:cNvPr id="11280" name="Rectangle 11"/>
            <p:cNvSpPr>
              <a:spLocks noChangeArrowheads="1"/>
            </p:cNvSpPr>
            <p:nvPr/>
          </p:nvSpPr>
          <p:spPr bwMode="auto">
            <a:xfrm>
              <a:off x="781050" y="4648200"/>
              <a:ext cx="1174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charset="0"/>
                </a:rPr>
                <a:t>O</a:t>
              </a:r>
              <a:endParaRPr lang="en-US" sz="3600" b="1">
                <a:latin typeface="Arial" charset="0"/>
              </a:endParaRPr>
            </a:p>
          </p:txBody>
        </p:sp>
        <p:sp>
          <p:nvSpPr>
            <p:cNvPr id="11281" name="Rectangle 12"/>
            <p:cNvSpPr>
              <a:spLocks noChangeArrowheads="1"/>
            </p:cNvSpPr>
            <p:nvPr/>
          </p:nvSpPr>
          <p:spPr bwMode="auto">
            <a:xfrm>
              <a:off x="1135063" y="3670300"/>
              <a:ext cx="1095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en-US" sz="3600" b="1">
                <a:latin typeface="Arial" charset="0"/>
              </a:endParaRPr>
            </a:p>
          </p:txBody>
        </p:sp>
        <p:sp>
          <p:nvSpPr>
            <p:cNvPr id="11286" name="Rectangle 11"/>
            <p:cNvSpPr>
              <a:spLocks noChangeArrowheads="1"/>
            </p:cNvSpPr>
            <p:nvPr/>
          </p:nvSpPr>
          <p:spPr bwMode="auto">
            <a:xfrm>
              <a:off x="690563" y="3208338"/>
              <a:ext cx="11747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FFFFFF"/>
                  </a:solidFill>
                  <a:latin typeface="Arial" charset="0"/>
                </a:rPr>
                <a:t>O</a:t>
              </a:r>
              <a:endParaRPr lang="en-US" sz="3600" b="1">
                <a:latin typeface="Arial" charset="0"/>
              </a:endParaRPr>
            </a:p>
          </p:txBody>
        </p:sp>
      </p:grpSp>
      <p:sp>
        <p:nvSpPr>
          <p:cNvPr id="11287" name="TextBox 26"/>
          <p:cNvSpPr txBox="1">
            <a:spLocks noChangeArrowheads="1"/>
          </p:cNvSpPr>
          <p:nvPr/>
        </p:nvSpPr>
        <p:spPr bwMode="auto">
          <a:xfrm>
            <a:off x="1120775" y="6324600"/>
            <a:ext cx="6899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>
                <a:latin typeface="Arial" charset="0"/>
              </a:rPr>
              <a:t>d: © Dr. Donald Fawcett &amp; Porter/Visuals Unlimited</a:t>
            </a:r>
            <a:r>
              <a:rPr lang="en-US" sz="1000">
                <a:latin typeface="Arial" charset="0"/>
              </a:rPr>
              <a:t> </a:t>
            </a:r>
            <a:r>
              <a:rPr lang="en-US" sz="900">
                <a:latin typeface="Arial" charset="0"/>
              </a:rPr>
              <a:t>e: © Lennart Nilsson/Albert Bonniers Förlag AB</a:t>
            </a:r>
          </a:p>
        </p:txBody>
      </p:sp>
    </p:spTree>
    <p:extLst>
      <p:ext uri="{BB962C8B-B14F-4D97-AF65-F5344CB8AC3E}">
        <p14:creationId xmlns:p14="http://schemas.microsoft.com/office/powerpoint/2010/main" val="134314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Fig. 1.1b</a:t>
            </a:r>
          </a:p>
        </p:txBody>
      </p:sp>
      <p:sp>
        <p:nvSpPr>
          <p:cNvPr id="15362" name="TextBox 24"/>
          <p:cNvSpPr txBox="1">
            <a:spLocks noChangeArrowheads="1"/>
          </p:cNvSpPr>
          <p:nvPr/>
        </p:nvSpPr>
        <p:spPr bwMode="auto">
          <a:xfrm>
            <a:off x="1470025" y="368300"/>
            <a:ext cx="61785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pic>
        <p:nvPicPr>
          <p:cNvPr id="15363" name="Picture 5" descr="rav32223_01_01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687388"/>
            <a:ext cx="7108825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522413" y="1100138"/>
            <a:ext cx="4826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Arial" charset="0"/>
              </a:rPr>
              <a:t>Tissue</a:t>
            </a:r>
            <a:endParaRPr lang="en-US" sz="3600" b="1">
              <a:latin typeface="Arial" charset="0"/>
            </a:endParaRPr>
          </a:p>
        </p:txBody>
      </p:sp>
      <p:sp>
        <p:nvSpPr>
          <p:cNvPr id="15365" name="Freeform 7"/>
          <p:cNvSpPr>
            <a:spLocks/>
          </p:cNvSpPr>
          <p:nvPr/>
        </p:nvSpPr>
        <p:spPr bwMode="auto">
          <a:xfrm>
            <a:off x="1995488" y="6337300"/>
            <a:ext cx="498475" cy="52388"/>
          </a:xfrm>
          <a:custGeom>
            <a:avLst/>
            <a:gdLst>
              <a:gd name="T0" fmla="*/ 2147483647 w 238"/>
              <a:gd name="T1" fmla="*/ 0 h 25"/>
              <a:gd name="T2" fmla="*/ 2147483647 w 238"/>
              <a:gd name="T3" fmla="*/ 2147483647 h 25"/>
              <a:gd name="T4" fmla="*/ 0 w 238"/>
              <a:gd name="T5" fmla="*/ 2147483647 h 25"/>
              <a:gd name="T6" fmla="*/ 0 w 238"/>
              <a:gd name="T7" fmla="*/ 0 h 25"/>
              <a:gd name="T8" fmla="*/ 0 60000 65536"/>
              <a:gd name="T9" fmla="*/ 0 60000 65536"/>
              <a:gd name="T10" fmla="*/ 0 60000 65536"/>
              <a:gd name="T11" fmla="*/ 0 60000 65536"/>
              <a:gd name="T12" fmla="*/ 0 w 238"/>
              <a:gd name="T13" fmla="*/ 0 h 25"/>
              <a:gd name="T14" fmla="*/ 238 w 238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8" h="25">
                <a:moveTo>
                  <a:pt x="238" y="0"/>
                </a:moveTo>
                <a:lnTo>
                  <a:pt x="238" y="25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3255963" y="1106488"/>
            <a:ext cx="5397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Organ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2024063" y="6421438"/>
            <a:ext cx="5222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>
                <a:latin typeface="Arial" charset="0"/>
              </a:rPr>
              <a:t>100 </a:t>
            </a:r>
            <a:r>
              <a:rPr lang="en-US" sz="1000" b="1">
                <a:latin typeface="Arial" charset="0"/>
                <a:cs typeface="Arial" charset="0"/>
              </a:rPr>
              <a:t>µ</a:t>
            </a:r>
            <a:r>
              <a:rPr lang="en-US" sz="1000" b="1">
                <a:latin typeface="Arial" charset="0"/>
              </a:rPr>
              <a:t>m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5441950" y="768350"/>
            <a:ext cx="16684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ORGANISMAL LEVEL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5024438" y="1087438"/>
            <a:ext cx="11080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Organ system</a:t>
            </a:r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6716713" y="1087438"/>
            <a:ext cx="803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Organism</a:t>
            </a:r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228600" y="6564313"/>
            <a:ext cx="8610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>
                <a:latin typeface="Arial" charset="0"/>
              </a:rPr>
              <a:t>f: © Ed Reschke</a:t>
            </a:r>
            <a:r>
              <a:rPr lang="en-US" sz="1000">
                <a:latin typeface="Arial" charset="0"/>
              </a:rPr>
              <a:t> </a:t>
            </a:r>
            <a:r>
              <a:rPr lang="en-US" sz="900">
                <a:latin typeface="Arial" charset="0"/>
              </a:rPr>
              <a:t>i: © Getty RF</a:t>
            </a:r>
          </a:p>
        </p:txBody>
      </p:sp>
    </p:spTree>
    <p:extLst>
      <p:ext uri="{BB962C8B-B14F-4D97-AF65-F5344CB8AC3E}">
        <p14:creationId xmlns:p14="http://schemas.microsoft.com/office/powerpoint/2010/main" val="30463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Fig. 1.1c</a:t>
            </a:r>
          </a:p>
        </p:txBody>
      </p:sp>
      <p:grpSp>
        <p:nvGrpSpPr>
          <p:cNvPr id="20482" name="Group 14"/>
          <p:cNvGrpSpPr>
            <a:grpSpLocks/>
          </p:cNvGrpSpPr>
          <p:nvPr/>
        </p:nvGrpSpPr>
        <p:grpSpPr bwMode="auto">
          <a:xfrm>
            <a:off x="506413" y="415925"/>
            <a:ext cx="8104187" cy="6026150"/>
            <a:chOff x="2995863" y="1246188"/>
            <a:chExt cx="5900487" cy="4387850"/>
          </a:xfrm>
        </p:grpSpPr>
        <p:pic>
          <p:nvPicPr>
            <p:cNvPr id="20485" name="Picture 3" descr="rav32223_01_01b_unlabeled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5863" y="1246188"/>
              <a:ext cx="5900487" cy="438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Text Box 7"/>
            <p:cNvSpPr txBox="1">
              <a:spLocks noChangeArrowheads="1"/>
            </p:cNvSpPr>
            <p:nvPr/>
          </p:nvSpPr>
          <p:spPr bwMode="auto">
            <a:xfrm>
              <a:off x="3365500" y="1562100"/>
              <a:ext cx="682625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b="1">
                  <a:latin typeface="Arial" charset="0"/>
                </a:rPr>
                <a:t>Population</a:t>
              </a:r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4749800" y="1562100"/>
              <a:ext cx="523875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b="1">
                  <a:latin typeface="Arial" charset="0"/>
                </a:rPr>
                <a:t>Species</a:t>
              </a:r>
            </a:p>
          </p:txBody>
        </p:sp>
        <p:sp>
          <p:nvSpPr>
            <p:cNvPr id="20488" name="Text Box 9"/>
            <p:cNvSpPr txBox="1">
              <a:spLocks noChangeArrowheads="1"/>
            </p:cNvSpPr>
            <p:nvPr/>
          </p:nvSpPr>
          <p:spPr bwMode="auto">
            <a:xfrm>
              <a:off x="5130800" y="1320800"/>
              <a:ext cx="1393825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b="1">
                  <a:latin typeface="Arial" charset="0"/>
                </a:rPr>
                <a:t>POPULATIONAL LEVEL</a:t>
              </a:r>
            </a:p>
          </p:txBody>
        </p:sp>
        <p:sp>
          <p:nvSpPr>
            <p:cNvPr id="20489" name="Text Box 10"/>
            <p:cNvSpPr txBox="1">
              <a:spLocks noChangeArrowheads="1"/>
            </p:cNvSpPr>
            <p:nvPr/>
          </p:nvSpPr>
          <p:spPr bwMode="auto">
            <a:xfrm>
              <a:off x="5791200" y="1562100"/>
              <a:ext cx="720725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b="1">
                  <a:latin typeface="Arial" charset="0"/>
                </a:rPr>
                <a:t>Community</a:t>
              </a:r>
            </a:p>
          </p:txBody>
        </p:sp>
        <p:sp>
          <p:nvSpPr>
            <p:cNvPr id="20490" name="Text Box 11"/>
            <p:cNvSpPr txBox="1">
              <a:spLocks noChangeArrowheads="1"/>
            </p:cNvSpPr>
            <p:nvPr/>
          </p:nvSpPr>
          <p:spPr bwMode="auto">
            <a:xfrm>
              <a:off x="6908800" y="1562100"/>
              <a:ext cx="695325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b="1">
                  <a:latin typeface="Arial" charset="0"/>
                </a:rPr>
                <a:t>Ecosystem</a:t>
              </a:r>
            </a:p>
          </p:txBody>
        </p:sp>
        <p:sp>
          <p:nvSpPr>
            <p:cNvPr id="20491" name="Text Box 12"/>
            <p:cNvSpPr txBox="1">
              <a:spLocks noChangeArrowheads="1"/>
            </p:cNvSpPr>
            <p:nvPr/>
          </p:nvSpPr>
          <p:spPr bwMode="auto">
            <a:xfrm>
              <a:off x="7924800" y="1562100"/>
              <a:ext cx="650875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900" b="1">
                  <a:latin typeface="Arial" charset="0"/>
                </a:rPr>
                <a:t>Biosphere</a:t>
              </a:r>
            </a:p>
          </p:txBody>
        </p:sp>
      </p:grpSp>
      <p:sp>
        <p:nvSpPr>
          <p:cNvPr id="20483" name="TextBox 24"/>
          <p:cNvSpPr txBox="1">
            <a:spLocks noChangeArrowheads="1"/>
          </p:cNvSpPr>
          <p:nvPr/>
        </p:nvSpPr>
        <p:spPr bwMode="auto">
          <a:xfrm>
            <a:off x="1482725" y="168275"/>
            <a:ext cx="61785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>
                <a:latin typeface="Arial" charset="0"/>
                <a:cs typeface="Arial" charset="0"/>
              </a:rPr>
              <a:t>Copyright © The McGraw-Hill Companies, Inc. Permission required for reproduction or display.</a:t>
            </a:r>
          </a:p>
        </p:txBody>
      </p:sp>
      <p:sp>
        <p:nvSpPr>
          <p:cNvPr id="20484" name="TextBox 13"/>
          <p:cNvSpPr txBox="1">
            <a:spLocks noChangeArrowheads="1"/>
          </p:cNvSpPr>
          <p:nvPr/>
        </p:nvSpPr>
        <p:spPr bwMode="auto">
          <a:xfrm>
            <a:off x="228600" y="6432550"/>
            <a:ext cx="8610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900">
                <a:latin typeface="Arial" charset="0"/>
              </a:rPr>
              <a:t>i-j: © Getty RF; 1.1k-l: © Volume 44/Getty RF; m: © Steve Harper/Grant Heilman Photography, Inc.; n: © Robert and Jean  ollock; o: NASA</a:t>
            </a:r>
          </a:p>
        </p:txBody>
      </p:sp>
    </p:spTree>
    <p:extLst>
      <p:ext uri="{BB962C8B-B14F-4D97-AF65-F5344CB8AC3E}">
        <p14:creationId xmlns:p14="http://schemas.microsoft.com/office/powerpoint/2010/main" val="19643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 and </a:t>
            </a:r>
            <a:r>
              <a:rPr lang="en-US" dirty="0" err="1" smtClean="0"/>
              <a:t>Abiotic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1447800"/>
          </a:xfrm>
        </p:spPr>
        <p:txBody>
          <a:bodyPr/>
          <a:lstStyle/>
          <a:p>
            <a:r>
              <a:rPr lang="en-US" dirty="0" smtClean="0"/>
              <a:t>Both biotic and </a:t>
            </a:r>
            <a:r>
              <a:rPr lang="en-US" dirty="0" err="1" smtClean="0"/>
              <a:t>abiotic</a:t>
            </a:r>
            <a:r>
              <a:rPr lang="en-US" dirty="0" smtClean="0"/>
              <a:t> features interact in an ecosystem.  Can you list three of each in a grassland ecosystem?</a:t>
            </a:r>
            <a:endParaRPr lang="en-US" dirty="0"/>
          </a:p>
        </p:txBody>
      </p:sp>
      <p:pic>
        <p:nvPicPr>
          <p:cNvPr id="19458" name="Picture 2" descr="http://www.bcgrasslands.org/understanding/eco_bio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077391"/>
            <a:ext cx="4724400" cy="258998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33600" y="5943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Although we tend to focus on the biotic factors, we can’t neglect the </a:t>
            </a:r>
            <a:r>
              <a:rPr lang="en-US" dirty="0" err="1" smtClean="0"/>
              <a:t>abiotic</a:t>
            </a:r>
            <a:r>
              <a:rPr lang="en-US" dirty="0" smtClean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9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480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Life can be studied at many levels</a:t>
            </a:r>
          </a:p>
          <a:p>
            <a:r>
              <a:rPr lang="en-US" dirty="0" smtClean="0"/>
              <a:t>Emergent Properties</a:t>
            </a:r>
          </a:p>
        </p:txBody>
      </p:sp>
      <p:pic>
        <p:nvPicPr>
          <p:cNvPr id="1026" name="Picture 2" descr="Levels of Organization 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2676525" cy="2676525"/>
          </a:xfrm>
          <a:prstGeom prst="rect">
            <a:avLst/>
          </a:prstGeom>
          <a:noFill/>
        </p:spPr>
      </p:pic>
      <p:pic>
        <p:nvPicPr>
          <p:cNvPr id="1028" name="Picture 4" descr="http://www.ux1.eiu.edu/~cfruf/images/bio3002/els_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86125"/>
            <a:ext cx="2771775" cy="3571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98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dirty="0" smtClean="0"/>
              <a:t>Unit 0 Day 1 - Termites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Look at Syllabus and </a:t>
            </a:r>
            <a:r>
              <a:rPr lang="en-US" sz="2400" dirty="0"/>
              <a:t>S</a:t>
            </a:r>
            <a:r>
              <a:rPr lang="en-US" sz="2400" dirty="0" smtClean="0"/>
              <a:t>tudent </a:t>
            </a:r>
            <a:r>
              <a:rPr lang="en-US" sz="2400" dirty="0"/>
              <a:t>L</a:t>
            </a:r>
            <a:r>
              <a:rPr lang="en-US" sz="2400" dirty="0" smtClean="0"/>
              <a:t>earning </a:t>
            </a:r>
            <a:r>
              <a:rPr lang="en-US" sz="2400" dirty="0"/>
              <a:t>P</a:t>
            </a:r>
            <a:r>
              <a:rPr lang="en-US" sz="2400" dirty="0" smtClean="0"/>
              <a:t>lan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Find Someone who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Termite Behavior Lab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Discuss “emergent properties”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Student Information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Textbook Scavenger Hunt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66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15"/>
            <a:ext cx="7886700" cy="1325563"/>
          </a:xfrm>
        </p:spPr>
        <p:txBody>
          <a:bodyPr/>
          <a:lstStyle/>
          <a:p>
            <a:r>
              <a:rPr lang="en-US" dirty="0" smtClean="0"/>
              <a:t>Science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057400" cy="4873752"/>
          </a:xfrm>
        </p:spPr>
        <p:txBody>
          <a:bodyPr/>
          <a:lstStyle/>
          <a:p>
            <a:r>
              <a:rPr lang="en-US" dirty="0"/>
              <a:t>https://www.youtube.com/watch?v=sWwd5vks9n8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075" y="1524000"/>
            <a:ext cx="52482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19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0 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Breakout EDU</a:t>
            </a:r>
          </a:p>
          <a:p>
            <a:r>
              <a:rPr lang="en-US" dirty="0" smtClean="0"/>
              <a:t>Syllabus, supplies, class organization</a:t>
            </a:r>
          </a:p>
          <a:p>
            <a:r>
              <a:rPr lang="en-US" dirty="0" smtClean="0"/>
              <a:t>Emergent Properties Discussion</a:t>
            </a:r>
          </a:p>
          <a:p>
            <a:r>
              <a:rPr lang="en-US" dirty="0" smtClean="0"/>
              <a:t>Textbook checkout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0 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Breakout EDU</a:t>
            </a:r>
          </a:p>
          <a:p>
            <a:r>
              <a:rPr lang="en-US" dirty="0" smtClean="0"/>
              <a:t>Syllabus, supplies, class organization</a:t>
            </a:r>
          </a:p>
          <a:p>
            <a:r>
              <a:rPr lang="en-US" dirty="0" smtClean="0"/>
              <a:t>Emergent Properties Discussion</a:t>
            </a:r>
          </a:p>
          <a:p>
            <a:r>
              <a:rPr lang="en-US" dirty="0" smtClean="0"/>
              <a:t>Textbook checkout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473" y="2241948"/>
            <a:ext cx="3844298" cy="301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03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0 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Termite Behavior Lab</a:t>
            </a:r>
          </a:p>
          <a:p>
            <a:r>
              <a:rPr lang="en-US" dirty="0" smtClean="0"/>
              <a:t>Small to Large – How Life Fits Together - </a:t>
            </a:r>
            <a:r>
              <a:rPr lang="en-US" dirty="0" smtClean="0">
                <a:hlinkClick r:id="rId2"/>
              </a:rPr>
              <a:t>https://ed.ted.com/lessons/making-sense-of-how-life-fits-together-bobbi-seleski</a:t>
            </a:r>
            <a:endParaRPr lang="en-US" dirty="0" smtClean="0"/>
          </a:p>
          <a:p>
            <a:r>
              <a:rPr lang="en-US" dirty="0" smtClean="0"/>
              <a:t>Safety contracts</a:t>
            </a:r>
          </a:p>
          <a:p>
            <a:r>
              <a:rPr lang="en-US" dirty="0" smtClean="0"/>
              <a:t>Formula sheets</a:t>
            </a:r>
          </a:p>
          <a:p>
            <a:r>
              <a:rPr lang="en-US" dirty="0" smtClean="0"/>
              <a:t>Textbook checkouts</a:t>
            </a:r>
          </a:p>
          <a:p>
            <a:r>
              <a:rPr lang="en-US" u="sng" dirty="0">
                <a:hlinkClick r:id="rId3"/>
              </a:rPr>
              <a:t>http://ed.ted.com/lessons/curiosity-discovery-and-gecko-feet-robert-full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(Period 3 assemblies for grades 11 and 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0 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Termite Behavior Lab</a:t>
            </a:r>
          </a:p>
          <a:p>
            <a:r>
              <a:rPr lang="en-US" dirty="0" smtClean="0"/>
              <a:t>Small to Large – How Life Fits Together - </a:t>
            </a:r>
            <a:r>
              <a:rPr lang="en-US" dirty="0" smtClean="0">
                <a:hlinkClick r:id="rId2"/>
              </a:rPr>
              <a:t>https://ed.ted.com/lessons/making-sense-of-how-life-fits-together-bobbi-seleski</a:t>
            </a:r>
            <a:endParaRPr lang="en-US" dirty="0" smtClean="0"/>
          </a:p>
          <a:p>
            <a:r>
              <a:rPr lang="en-US" dirty="0" smtClean="0"/>
              <a:t>Safety contracts</a:t>
            </a:r>
          </a:p>
          <a:p>
            <a:r>
              <a:rPr lang="en-US" dirty="0" smtClean="0"/>
              <a:t>Formula sheets</a:t>
            </a:r>
          </a:p>
          <a:p>
            <a:r>
              <a:rPr lang="en-US" dirty="0" smtClean="0"/>
              <a:t>Textbook checkouts</a:t>
            </a:r>
          </a:p>
          <a:p>
            <a:r>
              <a:rPr lang="en-US" u="sng" dirty="0">
                <a:hlinkClick r:id="rId3"/>
              </a:rPr>
              <a:t>http://ed.ted.com/lessons/curiosity-discovery-and-gecko-feet-robert-full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(Period 3 assemblies for grades 11 and 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Termite Behavior Lab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7219" y="2343679"/>
            <a:ext cx="3807014" cy="266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20268" y="2208378"/>
            <a:ext cx="339829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Spend 5 minutes observing your termites.  </a:t>
            </a:r>
          </a:p>
          <a:p>
            <a:r>
              <a:rPr lang="en-US" sz="2700" dirty="0"/>
              <a:t>Based on your observations, write a hypothesis about how termites learn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7827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072203"/>
            <a:ext cx="1910004" cy="694841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87" y="2454599"/>
            <a:ext cx="6172200" cy="579981"/>
          </a:xfrm>
        </p:spPr>
        <p:txBody>
          <a:bodyPr>
            <a:noAutofit/>
          </a:bodyPr>
          <a:lstStyle/>
          <a:p>
            <a:r>
              <a:rPr lang="en-US" sz="1800" dirty="0"/>
              <a:t>Now that you have a guess about how termites learn, your goal is to train termites to follow a figure 8 pattern.</a:t>
            </a:r>
          </a:p>
          <a:p>
            <a:r>
              <a:rPr lang="en-US" sz="1800" dirty="0"/>
              <a:t>Use the knowledge you gained during your 5 minute observation</a:t>
            </a:r>
          </a:p>
          <a:p>
            <a:r>
              <a:rPr lang="en-US" sz="1800" dirty="0"/>
              <a:t>Record your data in an organized manner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760" y="3824920"/>
            <a:ext cx="1994280" cy="157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0805" y="3021274"/>
            <a:ext cx="2143125" cy="246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987" y="1131094"/>
            <a:ext cx="2249520" cy="14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546</Words>
  <Application>Microsoft Office PowerPoint</Application>
  <PresentationFormat>On-screen Show (4:3)</PresentationFormat>
  <Paragraphs>115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Office Theme</vt:lpstr>
      <vt:lpstr>AP Biology Unit 0</vt:lpstr>
      <vt:lpstr>PowerPoint Presentation</vt:lpstr>
      <vt:lpstr>Unit 0 Day 1</vt:lpstr>
      <vt:lpstr>Unit 0 Day 1</vt:lpstr>
      <vt:lpstr>PowerPoint Presentation</vt:lpstr>
      <vt:lpstr>Unit 0 Day 2</vt:lpstr>
      <vt:lpstr>Unit 0 Day 2</vt:lpstr>
      <vt:lpstr>Termite Behavior Lab</vt:lpstr>
      <vt:lpstr>Purpose</vt:lpstr>
      <vt:lpstr>PowerPoint Presentation</vt:lpstr>
      <vt:lpstr>Biotic and Abiotic</vt:lpstr>
      <vt:lpstr>PowerPoint Presentation</vt:lpstr>
      <vt:lpstr>Levels of Organization</vt:lpstr>
      <vt:lpstr>Images for Small to Large Activity</vt:lpstr>
      <vt:lpstr>Fig. 1.1a</vt:lpstr>
      <vt:lpstr>Fig. 1.1b</vt:lpstr>
      <vt:lpstr>Fig. 1.1c</vt:lpstr>
      <vt:lpstr>Biotic and Abiotic</vt:lpstr>
      <vt:lpstr>Levels of Organization</vt:lpstr>
      <vt:lpstr>Science Style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Themes of AP BIO</dc:title>
  <dc:creator>angela  feldbush</dc:creator>
  <cp:lastModifiedBy>Feldbush, Angela@West Shore</cp:lastModifiedBy>
  <cp:revision>17</cp:revision>
  <dcterms:created xsi:type="dcterms:W3CDTF">2014-08-18T00:43:27Z</dcterms:created>
  <dcterms:modified xsi:type="dcterms:W3CDTF">2018-05-22T16:47:44Z</dcterms:modified>
</cp:coreProperties>
</file>